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90"/>
  </p:notesMasterIdLst>
  <p:sldIdLst>
    <p:sldId id="256" r:id="rId2"/>
    <p:sldId id="420" r:id="rId3"/>
    <p:sldId id="477" r:id="rId4"/>
    <p:sldId id="478" r:id="rId5"/>
    <p:sldId id="479" r:id="rId6"/>
    <p:sldId id="480" r:id="rId7"/>
    <p:sldId id="481" r:id="rId8"/>
    <p:sldId id="483" r:id="rId9"/>
    <p:sldId id="482" r:id="rId10"/>
    <p:sldId id="422" r:id="rId11"/>
    <p:sldId id="484" r:id="rId12"/>
    <p:sldId id="485" r:id="rId13"/>
    <p:sldId id="486" r:id="rId14"/>
    <p:sldId id="487" r:id="rId15"/>
    <p:sldId id="488" r:id="rId16"/>
    <p:sldId id="489" r:id="rId17"/>
    <p:sldId id="490" r:id="rId18"/>
    <p:sldId id="491" r:id="rId19"/>
    <p:sldId id="492" r:id="rId20"/>
    <p:sldId id="493" r:id="rId21"/>
    <p:sldId id="494" r:id="rId22"/>
    <p:sldId id="495" r:id="rId23"/>
    <p:sldId id="496" r:id="rId24"/>
    <p:sldId id="497" r:id="rId25"/>
    <p:sldId id="498" r:id="rId26"/>
    <p:sldId id="499" r:id="rId27"/>
    <p:sldId id="500" r:id="rId28"/>
    <p:sldId id="502" r:id="rId29"/>
    <p:sldId id="503" r:id="rId30"/>
    <p:sldId id="507" r:id="rId31"/>
    <p:sldId id="505" r:id="rId32"/>
    <p:sldId id="501" r:id="rId33"/>
    <p:sldId id="508" r:id="rId34"/>
    <p:sldId id="509" r:id="rId35"/>
    <p:sldId id="510" r:id="rId36"/>
    <p:sldId id="511" r:id="rId37"/>
    <p:sldId id="512" r:id="rId38"/>
    <p:sldId id="513" r:id="rId39"/>
    <p:sldId id="514" r:id="rId40"/>
    <p:sldId id="515" r:id="rId41"/>
    <p:sldId id="516" r:id="rId42"/>
    <p:sldId id="518" r:id="rId43"/>
    <p:sldId id="517" r:id="rId44"/>
    <p:sldId id="519" r:id="rId45"/>
    <p:sldId id="520" r:id="rId46"/>
    <p:sldId id="521" r:id="rId47"/>
    <p:sldId id="522" r:id="rId48"/>
    <p:sldId id="523" r:id="rId49"/>
    <p:sldId id="524" r:id="rId50"/>
    <p:sldId id="525" r:id="rId51"/>
    <p:sldId id="526" r:id="rId52"/>
    <p:sldId id="528" r:id="rId53"/>
    <p:sldId id="527" r:id="rId54"/>
    <p:sldId id="529" r:id="rId55"/>
    <p:sldId id="530" r:id="rId56"/>
    <p:sldId id="531" r:id="rId57"/>
    <p:sldId id="532" r:id="rId58"/>
    <p:sldId id="533" r:id="rId59"/>
    <p:sldId id="534" r:id="rId60"/>
    <p:sldId id="535" r:id="rId61"/>
    <p:sldId id="536" r:id="rId62"/>
    <p:sldId id="537" r:id="rId63"/>
    <p:sldId id="538" r:id="rId64"/>
    <p:sldId id="539" r:id="rId65"/>
    <p:sldId id="540" r:id="rId66"/>
    <p:sldId id="541" r:id="rId67"/>
    <p:sldId id="542" r:id="rId68"/>
    <p:sldId id="543" r:id="rId69"/>
    <p:sldId id="544" r:id="rId70"/>
    <p:sldId id="546" r:id="rId71"/>
    <p:sldId id="545" r:id="rId72"/>
    <p:sldId id="547" r:id="rId73"/>
    <p:sldId id="548" r:id="rId74"/>
    <p:sldId id="549" r:id="rId75"/>
    <p:sldId id="551" r:id="rId76"/>
    <p:sldId id="552" r:id="rId77"/>
    <p:sldId id="553" r:id="rId78"/>
    <p:sldId id="554" r:id="rId79"/>
    <p:sldId id="555" r:id="rId80"/>
    <p:sldId id="556" r:id="rId81"/>
    <p:sldId id="557" r:id="rId82"/>
    <p:sldId id="558" r:id="rId83"/>
    <p:sldId id="559" r:id="rId84"/>
    <p:sldId id="560" r:id="rId85"/>
    <p:sldId id="561" r:id="rId86"/>
    <p:sldId id="562" r:id="rId87"/>
    <p:sldId id="563" r:id="rId88"/>
    <p:sldId id="564" r:id="rId89"/>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66"/>
    <a:srgbClr val="CFA303"/>
    <a:srgbClr val="CCECFF"/>
    <a:srgbClr val="660066"/>
    <a:srgbClr val="FFFF66"/>
    <a:srgbClr val="000066"/>
    <a:srgbClr val="E0B602"/>
    <a:srgbClr val="D2C304"/>
    <a:srgbClr val="0033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09" autoAdjust="0"/>
    <p:restoredTop sz="92869" autoAdjust="0"/>
  </p:normalViewPr>
  <p:slideViewPr>
    <p:cSldViewPr snapToGrid="0">
      <p:cViewPr varScale="1">
        <p:scale>
          <a:sx n="88" d="100"/>
          <a:sy n="88" d="100"/>
        </p:scale>
        <p:origin x="-282" y="-108"/>
      </p:cViewPr>
      <p:guideLst>
        <p:guide orient="horz" pos="1645"/>
        <p:guide pos="2959"/>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930" y="-72"/>
      </p:cViewPr>
      <p:guideLst>
        <p:guide orient="horz" pos="2880"/>
        <p:guide pos="2160"/>
      </p:guideLst>
    </p:cSldViewPr>
  </p:notes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BD76444-9396-497B-827C-FC13057F3763}" type="slidenum">
              <a:rPr lang="en-US"/>
              <a:pPr/>
              <a:t>‹#›</a:t>
            </a:fld>
            <a:endParaRPr lang="en-US"/>
          </a:p>
        </p:txBody>
      </p:sp>
    </p:spTree>
    <p:extLst>
      <p:ext uri="{BB962C8B-B14F-4D97-AF65-F5344CB8AC3E}">
        <p14:creationId xmlns:p14="http://schemas.microsoft.com/office/powerpoint/2010/main" val="406813612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85F363-D43D-41C2-8DD7-50378C94EE1D}" type="slidenum">
              <a:rPr lang="en-US"/>
              <a:pPr/>
              <a:t>1</a:t>
            </a:fld>
            <a:endParaRPr lang="en-US" dirty="0"/>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67BB1-0F1D-46F0-9EB6-6E70257B5D5C}" type="slidenum">
              <a:rPr lang="en-US"/>
              <a:pPr/>
              <a:t>10</a:t>
            </a:fld>
            <a:endParaRPr lang="en-US" dirty="0"/>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67BB1-0F1D-46F0-9EB6-6E70257B5D5C}" type="slidenum">
              <a:rPr lang="en-US"/>
              <a:pPr/>
              <a:t>11</a:t>
            </a:fld>
            <a:endParaRPr lang="en-US" dirty="0"/>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67BB1-0F1D-46F0-9EB6-6E70257B5D5C}" type="slidenum">
              <a:rPr lang="en-US"/>
              <a:pPr/>
              <a:t>12</a:t>
            </a:fld>
            <a:endParaRPr lang="en-US" dirty="0"/>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67BB1-0F1D-46F0-9EB6-6E70257B5D5C}" type="slidenum">
              <a:rPr lang="en-US"/>
              <a:pPr/>
              <a:t>13</a:t>
            </a:fld>
            <a:endParaRPr lang="en-US" dirty="0"/>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67BB1-0F1D-46F0-9EB6-6E70257B5D5C}" type="slidenum">
              <a:rPr lang="en-US"/>
              <a:pPr/>
              <a:t>14</a:t>
            </a:fld>
            <a:endParaRPr lang="en-US" dirty="0"/>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67BB1-0F1D-46F0-9EB6-6E70257B5D5C}" type="slidenum">
              <a:rPr lang="en-US"/>
              <a:pPr/>
              <a:t>15</a:t>
            </a:fld>
            <a:endParaRPr lang="en-US" dirty="0"/>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67BB1-0F1D-46F0-9EB6-6E70257B5D5C}" type="slidenum">
              <a:rPr lang="en-US"/>
              <a:pPr/>
              <a:t>16</a:t>
            </a:fld>
            <a:endParaRPr lang="en-US" dirty="0"/>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67BB1-0F1D-46F0-9EB6-6E70257B5D5C}" type="slidenum">
              <a:rPr lang="en-US"/>
              <a:pPr/>
              <a:t>17</a:t>
            </a:fld>
            <a:endParaRPr lang="en-US" dirty="0"/>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67BB1-0F1D-46F0-9EB6-6E70257B5D5C}" type="slidenum">
              <a:rPr lang="en-US"/>
              <a:pPr/>
              <a:t>18</a:t>
            </a:fld>
            <a:endParaRPr lang="en-US" dirty="0"/>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67BB1-0F1D-46F0-9EB6-6E70257B5D5C}" type="slidenum">
              <a:rPr lang="en-US"/>
              <a:pPr/>
              <a:t>19</a:t>
            </a:fld>
            <a:endParaRPr lang="en-US"/>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67BB1-0F1D-46F0-9EB6-6E70257B5D5C}" type="slidenum">
              <a:rPr lang="en-US"/>
              <a:pPr/>
              <a:t>2</a:t>
            </a:fld>
            <a:endParaRPr lang="en-US" dirty="0"/>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67BB1-0F1D-46F0-9EB6-6E70257B5D5C}" type="slidenum">
              <a:rPr lang="en-US"/>
              <a:pPr/>
              <a:t>20</a:t>
            </a:fld>
            <a:endParaRPr lang="en-US" dirty="0"/>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67BB1-0F1D-46F0-9EB6-6E70257B5D5C}" type="slidenum">
              <a:rPr lang="en-US"/>
              <a:pPr/>
              <a:t>21</a:t>
            </a:fld>
            <a:endParaRPr lang="en-US" dirty="0"/>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67BB1-0F1D-46F0-9EB6-6E70257B5D5C}" type="slidenum">
              <a:rPr lang="en-US"/>
              <a:pPr/>
              <a:t>22</a:t>
            </a:fld>
            <a:endParaRPr lang="en-US" dirty="0"/>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67BB1-0F1D-46F0-9EB6-6E70257B5D5C}" type="slidenum">
              <a:rPr lang="en-US"/>
              <a:pPr/>
              <a:t>23</a:t>
            </a:fld>
            <a:endParaRPr lang="en-US" dirty="0"/>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67BB1-0F1D-46F0-9EB6-6E70257B5D5C}" type="slidenum">
              <a:rPr lang="en-US"/>
              <a:pPr/>
              <a:t>24</a:t>
            </a:fld>
            <a:endParaRPr lang="en-US"/>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67BB1-0F1D-46F0-9EB6-6E70257B5D5C}" type="slidenum">
              <a:rPr lang="en-US"/>
              <a:pPr/>
              <a:t>25</a:t>
            </a:fld>
            <a:endParaRPr lang="en-US" dirty="0"/>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67BB1-0F1D-46F0-9EB6-6E70257B5D5C}" type="slidenum">
              <a:rPr lang="en-US"/>
              <a:pPr/>
              <a:t>26</a:t>
            </a:fld>
            <a:endParaRPr lang="en-US"/>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67BB1-0F1D-46F0-9EB6-6E70257B5D5C}" type="slidenum">
              <a:rPr lang="en-US"/>
              <a:pPr/>
              <a:t>27</a:t>
            </a:fld>
            <a:endParaRPr lang="en-US" dirty="0"/>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67BB1-0F1D-46F0-9EB6-6E70257B5D5C}" type="slidenum">
              <a:rPr lang="en-US"/>
              <a:pPr/>
              <a:t>28</a:t>
            </a:fld>
            <a:endParaRPr lang="en-US" dirty="0"/>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67BB1-0F1D-46F0-9EB6-6E70257B5D5C}" type="slidenum">
              <a:rPr lang="en-US"/>
              <a:pPr/>
              <a:t>29</a:t>
            </a:fld>
            <a:endParaRPr lang="en-US" dirty="0"/>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67BB1-0F1D-46F0-9EB6-6E70257B5D5C}" type="slidenum">
              <a:rPr lang="en-US"/>
              <a:pPr/>
              <a:t>3</a:t>
            </a:fld>
            <a:endParaRPr lang="en-US"/>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67BB1-0F1D-46F0-9EB6-6E70257B5D5C}" type="slidenum">
              <a:rPr lang="en-US"/>
              <a:pPr/>
              <a:t>30</a:t>
            </a:fld>
            <a:endParaRPr lang="en-US" dirty="0"/>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67BB1-0F1D-46F0-9EB6-6E70257B5D5C}" type="slidenum">
              <a:rPr lang="en-US"/>
              <a:pPr/>
              <a:t>31</a:t>
            </a:fld>
            <a:endParaRPr lang="en-US"/>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67BB1-0F1D-46F0-9EB6-6E70257B5D5C}" type="slidenum">
              <a:rPr lang="en-US"/>
              <a:pPr/>
              <a:t>32</a:t>
            </a:fld>
            <a:endParaRPr lang="en-US" dirty="0"/>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67BB1-0F1D-46F0-9EB6-6E70257B5D5C}" type="slidenum">
              <a:rPr lang="en-US"/>
              <a:pPr/>
              <a:t>33</a:t>
            </a:fld>
            <a:endParaRPr lang="en-US" dirty="0"/>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67BB1-0F1D-46F0-9EB6-6E70257B5D5C}" type="slidenum">
              <a:rPr lang="en-US"/>
              <a:pPr/>
              <a:t>34</a:t>
            </a:fld>
            <a:endParaRPr lang="en-US"/>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67BB1-0F1D-46F0-9EB6-6E70257B5D5C}" type="slidenum">
              <a:rPr lang="en-US"/>
              <a:pPr/>
              <a:t>35</a:t>
            </a:fld>
            <a:endParaRPr lang="en-US" dirty="0"/>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67BB1-0F1D-46F0-9EB6-6E70257B5D5C}" type="slidenum">
              <a:rPr lang="en-US"/>
              <a:pPr/>
              <a:t>36</a:t>
            </a:fld>
            <a:endParaRPr lang="en-US" dirty="0"/>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67BB1-0F1D-46F0-9EB6-6E70257B5D5C}" type="slidenum">
              <a:rPr lang="en-US"/>
              <a:pPr/>
              <a:t>37</a:t>
            </a:fld>
            <a:endParaRPr lang="en-US" dirty="0"/>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67BB1-0F1D-46F0-9EB6-6E70257B5D5C}" type="slidenum">
              <a:rPr lang="en-US"/>
              <a:pPr/>
              <a:t>38</a:t>
            </a:fld>
            <a:endParaRPr lang="en-US" dirty="0"/>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67BB1-0F1D-46F0-9EB6-6E70257B5D5C}" type="slidenum">
              <a:rPr lang="en-US"/>
              <a:pPr/>
              <a:t>39</a:t>
            </a:fld>
            <a:endParaRPr lang="en-US" dirty="0"/>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67BB1-0F1D-46F0-9EB6-6E70257B5D5C}" type="slidenum">
              <a:rPr lang="en-US"/>
              <a:pPr/>
              <a:t>4</a:t>
            </a:fld>
            <a:endParaRPr lang="en-US"/>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67BB1-0F1D-46F0-9EB6-6E70257B5D5C}" type="slidenum">
              <a:rPr lang="en-US"/>
              <a:pPr/>
              <a:t>40</a:t>
            </a:fld>
            <a:endParaRPr lang="en-US"/>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67BB1-0F1D-46F0-9EB6-6E70257B5D5C}" type="slidenum">
              <a:rPr lang="en-US"/>
              <a:pPr/>
              <a:t>41</a:t>
            </a:fld>
            <a:endParaRPr lang="en-US"/>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67BB1-0F1D-46F0-9EB6-6E70257B5D5C}" type="slidenum">
              <a:rPr lang="en-US"/>
              <a:pPr/>
              <a:t>42</a:t>
            </a:fld>
            <a:endParaRPr lang="en-US" dirty="0"/>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67BB1-0F1D-46F0-9EB6-6E70257B5D5C}" type="slidenum">
              <a:rPr lang="en-US"/>
              <a:pPr/>
              <a:t>43</a:t>
            </a:fld>
            <a:endParaRPr lang="en-US" dirty="0"/>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67BB1-0F1D-46F0-9EB6-6E70257B5D5C}" type="slidenum">
              <a:rPr lang="en-US"/>
              <a:pPr/>
              <a:t>44</a:t>
            </a:fld>
            <a:endParaRPr lang="en-US" dirty="0"/>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67BB1-0F1D-46F0-9EB6-6E70257B5D5C}" type="slidenum">
              <a:rPr lang="en-US"/>
              <a:pPr/>
              <a:t>45</a:t>
            </a:fld>
            <a:endParaRPr lang="en-US" dirty="0"/>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67BB1-0F1D-46F0-9EB6-6E70257B5D5C}" type="slidenum">
              <a:rPr lang="en-US"/>
              <a:pPr/>
              <a:t>46</a:t>
            </a:fld>
            <a:endParaRPr lang="en-US"/>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67BB1-0F1D-46F0-9EB6-6E70257B5D5C}" type="slidenum">
              <a:rPr lang="en-US"/>
              <a:pPr/>
              <a:t>47</a:t>
            </a:fld>
            <a:endParaRPr lang="en-US" dirty="0"/>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67BB1-0F1D-46F0-9EB6-6E70257B5D5C}" type="slidenum">
              <a:rPr lang="en-US"/>
              <a:pPr/>
              <a:t>48</a:t>
            </a:fld>
            <a:endParaRPr lang="en-US" dirty="0"/>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67BB1-0F1D-46F0-9EB6-6E70257B5D5C}" type="slidenum">
              <a:rPr lang="en-US"/>
              <a:pPr/>
              <a:t>49</a:t>
            </a:fld>
            <a:endParaRPr lang="en-US" dirty="0"/>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67BB1-0F1D-46F0-9EB6-6E70257B5D5C}" type="slidenum">
              <a:rPr lang="en-US"/>
              <a:pPr/>
              <a:t>5</a:t>
            </a:fld>
            <a:endParaRPr lang="en-US"/>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67BB1-0F1D-46F0-9EB6-6E70257B5D5C}" type="slidenum">
              <a:rPr lang="en-US"/>
              <a:pPr/>
              <a:t>50</a:t>
            </a:fld>
            <a:endParaRPr lang="en-US" dirty="0"/>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67BB1-0F1D-46F0-9EB6-6E70257B5D5C}" type="slidenum">
              <a:rPr lang="en-US"/>
              <a:pPr/>
              <a:t>51</a:t>
            </a:fld>
            <a:endParaRPr lang="en-US" dirty="0"/>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67BB1-0F1D-46F0-9EB6-6E70257B5D5C}" type="slidenum">
              <a:rPr lang="en-US"/>
              <a:pPr/>
              <a:t>52</a:t>
            </a:fld>
            <a:endParaRPr lang="en-US" dirty="0"/>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67BB1-0F1D-46F0-9EB6-6E70257B5D5C}" type="slidenum">
              <a:rPr lang="en-US"/>
              <a:pPr/>
              <a:t>53</a:t>
            </a:fld>
            <a:endParaRPr lang="en-US" dirty="0"/>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67BB1-0F1D-46F0-9EB6-6E70257B5D5C}" type="slidenum">
              <a:rPr lang="en-US"/>
              <a:pPr/>
              <a:t>54</a:t>
            </a:fld>
            <a:endParaRPr lang="en-US" dirty="0"/>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67BB1-0F1D-46F0-9EB6-6E70257B5D5C}" type="slidenum">
              <a:rPr lang="en-US"/>
              <a:pPr/>
              <a:t>55</a:t>
            </a:fld>
            <a:endParaRPr lang="en-US" dirty="0"/>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67BB1-0F1D-46F0-9EB6-6E70257B5D5C}" type="slidenum">
              <a:rPr lang="en-US"/>
              <a:pPr/>
              <a:t>56</a:t>
            </a:fld>
            <a:endParaRPr lang="en-US" dirty="0"/>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67BB1-0F1D-46F0-9EB6-6E70257B5D5C}" type="slidenum">
              <a:rPr lang="en-US"/>
              <a:pPr/>
              <a:t>57</a:t>
            </a:fld>
            <a:endParaRPr lang="en-US" dirty="0"/>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67BB1-0F1D-46F0-9EB6-6E70257B5D5C}" type="slidenum">
              <a:rPr lang="en-US"/>
              <a:pPr/>
              <a:t>58</a:t>
            </a:fld>
            <a:endParaRPr lang="en-US" dirty="0"/>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67BB1-0F1D-46F0-9EB6-6E70257B5D5C}" type="slidenum">
              <a:rPr lang="en-US"/>
              <a:pPr/>
              <a:t>59</a:t>
            </a:fld>
            <a:endParaRPr lang="en-US" dirty="0"/>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67BB1-0F1D-46F0-9EB6-6E70257B5D5C}" type="slidenum">
              <a:rPr lang="en-US"/>
              <a:pPr/>
              <a:t>6</a:t>
            </a:fld>
            <a:endParaRPr lang="en-US" dirty="0"/>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67BB1-0F1D-46F0-9EB6-6E70257B5D5C}" type="slidenum">
              <a:rPr lang="en-US"/>
              <a:pPr/>
              <a:t>60</a:t>
            </a:fld>
            <a:endParaRPr lang="en-US" dirty="0"/>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67BB1-0F1D-46F0-9EB6-6E70257B5D5C}" type="slidenum">
              <a:rPr lang="en-US"/>
              <a:pPr/>
              <a:t>61</a:t>
            </a:fld>
            <a:endParaRPr lang="en-US" dirty="0"/>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67BB1-0F1D-46F0-9EB6-6E70257B5D5C}" type="slidenum">
              <a:rPr lang="en-US"/>
              <a:pPr/>
              <a:t>62</a:t>
            </a:fld>
            <a:endParaRPr lang="en-US" dirty="0"/>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67BB1-0F1D-46F0-9EB6-6E70257B5D5C}" type="slidenum">
              <a:rPr lang="en-US"/>
              <a:pPr/>
              <a:t>63</a:t>
            </a:fld>
            <a:endParaRPr lang="en-US" dirty="0"/>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67BB1-0F1D-46F0-9EB6-6E70257B5D5C}" type="slidenum">
              <a:rPr lang="en-US"/>
              <a:pPr/>
              <a:t>64</a:t>
            </a:fld>
            <a:endParaRPr lang="en-US" dirty="0"/>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67BB1-0F1D-46F0-9EB6-6E70257B5D5C}" type="slidenum">
              <a:rPr lang="en-US"/>
              <a:pPr/>
              <a:t>65</a:t>
            </a:fld>
            <a:endParaRPr lang="en-US" dirty="0"/>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67BB1-0F1D-46F0-9EB6-6E70257B5D5C}" type="slidenum">
              <a:rPr lang="en-US"/>
              <a:pPr/>
              <a:t>66</a:t>
            </a:fld>
            <a:endParaRPr lang="en-US" dirty="0"/>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67BB1-0F1D-46F0-9EB6-6E70257B5D5C}" type="slidenum">
              <a:rPr lang="en-US"/>
              <a:pPr/>
              <a:t>67</a:t>
            </a:fld>
            <a:endParaRPr lang="en-US" dirty="0"/>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67BB1-0F1D-46F0-9EB6-6E70257B5D5C}" type="slidenum">
              <a:rPr lang="en-US"/>
              <a:pPr/>
              <a:t>68</a:t>
            </a:fld>
            <a:endParaRPr lang="en-US" dirty="0"/>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67BB1-0F1D-46F0-9EB6-6E70257B5D5C}" type="slidenum">
              <a:rPr lang="en-US"/>
              <a:pPr/>
              <a:t>69</a:t>
            </a:fld>
            <a:endParaRPr lang="en-US" dirty="0"/>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67BB1-0F1D-46F0-9EB6-6E70257B5D5C}" type="slidenum">
              <a:rPr lang="en-US"/>
              <a:pPr/>
              <a:t>7</a:t>
            </a:fld>
            <a:endParaRPr lang="en-US" dirty="0"/>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67BB1-0F1D-46F0-9EB6-6E70257B5D5C}" type="slidenum">
              <a:rPr lang="en-US"/>
              <a:pPr/>
              <a:t>70</a:t>
            </a:fld>
            <a:endParaRPr lang="en-US" dirty="0"/>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67BB1-0F1D-46F0-9EB6-6E70257B5D5C}" type="slidenum">
              <a:rPr lang="en-US"/>
              <a:pPr/>
              <a:t>71</a:t>
            </a:fld>
            <a:endParaRPr lang="en-US" dirty="0"/>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67BB1-0F1D-46F0-9EB6-6E70257B5D5C}" type="slidenum">
              <a:rPr lang="en-US"/>
              <a:pPr/>
              <a:t>72</a:t>
            </a:fld>
            <a:endParaRPr lang="en-US"/>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67BB1-0F1D-46F0-9EB6-6E70257B5D5C}" type="slidenum">
              <a:rPr lang="en-US"/>
              <a:pPr/>
              <a:t>73</a:t>
            </a:fld>
            <a:endParaRPr lang="en-US" dirty="0"/>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67BB1-0F1D-46F0-9EB6-6E70257B5D5C}" type="slidenum">
              <a:rPr lang="en-US"/>
              <a:pPr/>
              <a:t>74</a:t>
            </a:fld>
            <a:endParaRPr lang="en-US" dirty="0"/>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67BB1-0F1D-46F0-9EB6-6E70257B5D5C}" type="slidenum">
              <a:rPr lang="en-US"/>
              <a:pPr/>
              <a:t>75</a:t>
            </a:fld>
            <a:endParaRPr lang="en-US" dirty="0"/>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67BB1-0F1D-46F0-9EB6-6E70257B5D5C}" type="slidenum">
              <a:rPr lang="en-US"/>
              <a:pPr/>
              <a:t>76</a:t>
            </a:fld>
            <a:endParaRPr lang="en-US" dirty="0"/>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67BB1-0F1D-46F0-9EB6-6E70257B5D5C}" type="slidenum">
              <a:rPr lang="en-US"/>
              <a:pPr/>
              <a:t>77</a:t>
            </a:fld>
            <a:endParaRPr lang="en-US" dirty="0"/>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67BB1-0F1D-46F0-9EB6-6E70257B5D5C}" type="slidenum">
              <a:rPr lang="en-US"/>
              <a:pPr/>
              <a:t>78</a:t>
            </a:fld>
            <a:endParaRPr lang="en-US" dirty="0"/>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67BB1-0F1D-46F0-9EB6-6E70257B5D5C}" type="slidenum">
              <a:rPr lang="en-US"/>
              <a:pPr/>
              <a:t>79</a:t>
            </a:fld>
            <a:endParaRPr lang="en-US" dirty="0"/>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67BB1-0F1D-46F0-9EB6-6E70257B5D5C}" type="slidenum">
              <a:rPr lang="en-US"/>
              <a:pPr/>
              <a:t>8</a:t>
            </a:fld>
            <a:endParaRPr lang="en-US"/>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67BB1-0F1D-46F0-9EB6-6E70257B5D5C}" type="slidenum">
              <a:rPr lang="en-US"/>
              <a:pPr/>
              <a:t>80</a:t>
            </a:fld>
            <a:endParaRPr lang="en-US" dirty="0"/>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67BB1-0F1D-46F0-9EB6-6E70257B5D5C}" type="slidenum">
              <a:rPr lang="en-US"/>
              <a:pPr/>
              <a:t>81</a:t>
            </a:fld>
            <a:endParaRPr lang="en-US" dirty="0"/>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67BB1-0F1D-46F0-9EB6-6E70257B5D5C}" type="slidenum">
              <a:rPr lang="en-US"/>
              <a:pPr/>
              <a:t>82</a:t>
            </a:fld>
            <a:endParaRPr lang="en-US" dirty="0"/>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67BB1-0F1D-46F0-9EB6-6E70257B5D5C}" type="slidenum">
              <a:rPr lang="en-US"/>
              <a:pPr/>
              <a:t>83</a:t>
            </a:fld>
            <a:endParaRPr lang="en-US" dirty="0"/>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67BB1-0F1D-46F0-9EB6-6E70257B5D5C}" type="slidenum">
              <a:rPr lang="en-US"/>
              <a:pPr/>
              <a:t>84</a:t>
            </a:fld>
            <a:endParaRPr lang="en-US" dirty="0"/>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67BB1-0F1D-46F0-9EB6-6E70257B5D5C}" type="slidenum">
              <a:rPr lang="en-US"/>
              <a:pPr/>
              <a:t>85</a:t>
            </a:fld>
            <a:endParaRPr lang="en-US" dirty="0"/>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67BB1-0F1D-46F0-9EB6-6E70257B5D5C}" type="slidenum">
              <a:rPr lang="en-US"/>
              <a:pPr/>
              <a:t>86</a:t>
            </a:fld>
            <a:endParaRPr lang="en-US" dirty="0"/>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67BB1-0F1D-46F0-9EB6-6E70257B5D5C}" type="slidenum">
              <a:rPr lang="en-US"/>
              <a:pPr/>
              <a:t>87</a:t>
            </a:fld>
            <a:endParaRPr lang="en-US" dirty="0"/>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67BB1-0F1D-46F0-9EB6-6E70257B5D5C}" type="slidenum">
              <a:rPr lang="en-US"/>
              <a:pPr/>
              <a:t>88</a:t>
            </a:fld>
            <a:endParaRPr lang="en-US" dirty="0"/>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67BB1-0F1D-46F0-9EB6-6E70257B5D5C}" type="slidenum">
              <a:rPr lang="en-US"/>
              <a:pPr/>
              <a:t>9</a:t>
            </a:fld>
            <a:endParaRPr lang="en-US"/>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35335F8-4FF4-4A05-88BE-825509E1FA28}" type="slidenum">
              <a:rPr lang="en-US"/>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82D6CA4-510D-41BC-A750-772A7826ADBE}" type="slidenum">
              <a:rPr lang="en-US"/>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2762AAD-DC0E-4424-8862-14C5E0A2402B}" type="slidenum">
              <a:rPr lang="en-US"/>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F1925B7-DAA3-4760-91D1-0A3454713340}" type="slidenum">
              <a:rPr lang="en-US"/>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8966A20-147D-4F5F-A615-17236B538F2E}" type="slidenum">
              <a:rPr lang="en-US"/>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26D7861-4336-4F32-A919-1465F60EDB59}" type="slidenum">
              <a:rPr lang="en-US"/>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7F8BD8A-122B-4294-99D2-C180A522F1F9}" type="slidenum">
              <a:rPr lang="en-US"/>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258F84A-068A-485E-85FB-28408383CB53}" type="slidenum">
              <a:rPr lang="en-US"/>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0C60FA6-A3F9-4E65-99A3-C380E201E2A3}" type="slidenum">
              <a:rPr lang="en-US"/>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F8D4052-C035-4A8A-9B2C-B04CDC87983D}" type="slidenum">
              <a:rPr lang="en-US"/>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5783B70-5DCE-492D-8AF5-C3C854774D4E}" type="slidenum">
              <a:rPr lang="en-US"/>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66">
            <a:alpha val="50000"/>
          </a:srgbClr>
        </a:solidFill>
        <a:effectLst/>
      </p:bgPr>
    </p:bg>
    <p:spTree>
      <p:nvGrpSpPr>
        <p:cNvPr id="1" name=""/>
        <p:cNvGrpSpPr/>
        <p:nvPr/>
      </p:nvGrpSpPr>
      <p:grpSpPr>
        <a:xfrm>
          <a:off x="0" y="0"/>
          <a:ext cx="0" cy="0"/>
          <a:chOff x="0" y="0"/>
          <a:chExt cx="0" cy="0"/>
        </a:xfrm>
      </p:grpSpPr>
      <p:pic>
        <p:nvPicPr>
          <p:cNvPr id="47106" name="Picture 2" descr="COEng PPT Background"/>
          <p:cNvPicPr>
            <a:picLocks noChangeAspect="1" noChangeArrowheads="1"/>
          </p:cNvPicPr>
          <p:nvPr/>
        </p:nvPicPr>
        <p:blipFill>
          <a:blip r:embed="rId13" cstate="print"/>
          <a:srcRect/>
          <a:stretch>
            <a:fillRect/>
          </a:stretch>
        </p:blipFill>
        <p:spPr bwMode="auto">
          <a:xfrm>
            <a:off x="0" y="0"/>
            <a:ext cx="9144000" cy="6858000"/>
          </a:xfrm>
          <a:prstGeom prst="rect">
            <a:avLst/>
          </a:prstGeom>
          <a:noFill/>
        </p:spPr>
      </p:pic>
      <p:sp>
        <p:nvSpPr>
          <p:cNvPr id="47107" name="Rectangle 3"/>
          <p:cNvSpPr>
            <a:spLocks noGrp="1" noChangeArrowheads="1"/>
          </p:cNvSpPr>
          <p:nvPr>
            <p:ph type="title"/>
          </p:nvPr>
        </p:nvSpPr>
        <p:spPr bwMode="auto">
          <a:xfrm>
            <a:off x="1219200" y="274638"/>
            <a:ext cx="7467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7108"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7109"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a:p>
        </p:txBody>
      </p:sp>
      <p:sp>
        <p:nvSpPr>
          <p:cNvPr id="47110"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47111"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4F2129F-F6DF-4D90-8F06-8A7DEA21206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timing>
    <p:tnLst>
      <p:par>
        <p:cTn id="1" dur="indefinite" restart="never" nodeType="tmRoot"/>
      </p:par>
    </p:tnLst>
  </p:timing>
  <p:txStyles>
    <p:titleStyle>
      <a:lvl1pPr algn="ctr" rtl="0" fontAlgn="base">
        <a:spcBef>
          <a:spcPct val="0"/>
        </a:spcBef>
        <a:spcAft>
          <a:spcPct val="0"/>
        </a:spcAft>
        <a:defRPr sz="4400">
          <a:solidFill>
            <a:schemeClr val="bg1"/>
          </a:solidFill>
          <a:latin typeface="+mj-lt"/>
          <a:ea typeface="+mj-ea"/>
          <a:cs typeface="+mj-cs"/>
        </a:defRPr>
      </a:lvl1pPr>
      <a:lvl2pPr algn="ctr" rtl="0" fontAlgn="base">
        <a:spcBef>
          <a:spcPct val="0"/>
        </a:spcBef>
        <a:spcAft>
          <a:spcPct val="0"/>
        </a:spcAft>
        <a:defRPr sz="4400">
          <a:solidFill>
            <a:schemeClr val="bg1"/>
          </a:solidFill>
          <a:latin typeface="Arial" charset="0"/>
        </a:defRPr>
      </a:lvl2pPr>
      <a:lvl3pPr algn="ctr" rtl="0" fontAlgn="base">
        <a:spcBef>
          <a:spcPct val="0"/>
        </a:spcBef>
        <a:spcAft>
          <a:spcPct val="0"/>
        </a:spcAft>
        <a:defRPr sz="4400">
          <a:solidFill>
            <a:schemeClr val="bg1"/>
          </a:solidFill>
          <a:latin typeface="Arial" charset="0"/>
        </a:defRPr>
      </a:lvl3pPr>
      <a:lvl4pPr algn="ctr" rtl="0" fontAlgn="base">
        <a:spcBef>
          <a:spcPct val="0"/>
        </a:spcBef>
        <a:spcAft>
          <a:spcPct val="0"/>
        </a:spcAft>
        <a:defRPr sz="4400">
          <a:solidFill>
            <a:schemeClr val="bg1"/>
          </a:solidFill>
          <a:latin typeface="Arial" charset="0"/>
        </a:defRPr>
      </a:lvl4pPr>
      <a:lvl5pPr algn="ctr" rtl="0" fontAlgn="base">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fontAlgn="base">
        <a:spcBef>
          <a:spcPct val="20000"/>
        </a:spcBef>
        <a:spcAft>
          <a:spcPct val="0"/>
        </a:spcAft>
        <a:buChar char="•"/>
        <a:defRPr sz="3200">
          <a:solidFill>
            <a:srgbClr val="02027A"/>
          </a:solidFill>
          <a:latin typeface="+mn-lt"/>
          <a:ea typeface="+mn-ea"/>
          <a:cs typeface="+mn-cs"/>
        </a:defRPr>
      </a:lvl1pPr>
      <a:lvl2pPr marL="742950" indent="-285750" algn="l" rtl="0" fontAlgn="base">
        <a:spcBef>
          <a:spcPct val="20000"/>
        </a:spcBef>
        <a:spcAft>
          <a:spcPct val="0"/>
        </a:spcAft>
        <a:buChar char="–"/>
        <a:defRPr sz="2800">
          <a:solidFill>
            <a:srgbClr val="02027A"/>
          </a:solidFill>
          <a:latin typeface="+mn-lt"/>
        </a:defRPr>
      </a:lvl2pPr>
      <a:lvl3pPr marL="1143000" indent="-228600" algn="l" rtl="0" fontAlgn="base">
        <a:spcBef>
          <a:spcPct val="20000"/>
        </a:spcBef>
        <a:spcAft>
          <a:spcPct val="0"/>
        </a:spcAft>
        <a:buChar char="•"/>
        <a:defRPr sz="2400">
          <a:solidFill>
            <a:srgbClr val="02027A"/>
          </a:solidFill>
          <a:latin typeface="+mn-lt"/>
        </a:defRPr>
      </a:lvl3pPr>
      <a:lvl4pPr marL="1600200" indent="-228600" algn="l" rtl="0" fontAlgn="base">
        <a:spcBef>
          <a:spcPct val="20000"/>
        </a:spcBef>
        <a:spcAft>
          <a:spcPct val="0"/>
        </a:spcAft>
        <a:buChar char="–"/>
        <a:defRPr sz="2000">
          <a:solidFill>
            <a:srgbClr val="02027A"/>
          </a:solidFill>
          <a:latin typeface="+mn-lt"/>
        </a:defRPr>
      </a:lvl4pPr>
      <a:lvl5pPr marL="2057400" indent="-228600" algn="l" rtl="0" fontAlgn="base">
        <a:spcBef>
          <a:spcPct val="20000"/>
        </a:spcBef>
        <a:spcAft>
          <a:spcPct val="0"/>
        </a:spcAft>
        <a:buChar char="»"/>
        <a:defRPr sz="2000">
          <a:solidFill>
            <a:srgbClr val="02027A"/>
          </a:solidFill>
          <a:latin typeface="+mn-lt"/>
        </a:defRPr>
      </a:lvl5pPr>
      <a:lvl6pPr marL="2514600" indent="-228600" algn="l" rtl="0" fontAlgn="base">
        <a:spcBef>
          <a:spcPct val="20000"/>
        </a:spcBef>
        <a:spcAft>
          <a:spcPct val="0"/>
        </a:spcAft>
        <a:buChar char="»"/>
        <a:defRPr sz="2000">
          <a:solidFill>
            <a:srgbClr val="02027A"/>
          </a:solidFill>
          <a:latin typeface="+mn-lt"/>
        </a:defRPr>
      </a:lvl6pPr>
      <a:lvl7pPr marL="2971800" indent="-228600" algn="l" rtl="0" fontAlgn="base">
        <a:spcBef>
          <a:spcPct val="20000"/>
        </a:spcBef>
        <a:spcAft>
          <a:spcPct val="0"/>
        </a:spcAft>
        <a:buChar char="»"/>
        <a:defRPr sz="2000">
          <a:solidFill>
            <a:srgbClr val="02027A"/>
          </a:solidFill>
          <a:latin typeface="+mn-lt"/>
        </a:defRPr>
      </a:lvl7pPr>
      <a:lvl8pPr marL="3429000" indent="-228600" algn="l" rtl="0" fontAlgn="base">
        <a:spcBef>
          <a:spcPct val="20000"/>
        </a:spcBef>
        <a:spcAft>
          <a:spcPct val="0"/>
        </a:spcAft>
        <a:buChar char="»"/>
        <a:defRPr sz="2000">
          <a:solidFill>
            <a:srgbClr val="02027A"/>
          </a:solidFill>
          <a:latin typeface="+mn-lt"/>
        </a:defRPr>
      </a:lvl8pPr>
      <a:lvl9pPr marL="3886200" indent="-228600" algn="l" rtl="0" fontAlgn="base">
        <a:spcBef>
          <a:spcPct val="20000"/>
        </a:spcBef>
        <a:spcAft>
          <a:spcPct val="0"/>
        </a:spcAft>
        <a:buChar char="»"/>
        <a:defRPr sz="2000">
          <a:solidFill>
            <a:srgbClr val="02027A"/>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77091" y="2130425"/>
            <a:ext cx="8575964" cy="2911475"/>
          </a:xfrm>
        </p:spPr>
        <p:txBody>
          <a:bodyPr/>
          <a:lstStyle/>
          <a:p>
            <a:r>
              <a:rPr lang="en-US" dirty="0">
                <a:solidFill>
                  <a:srgbClr val="000066"/>
                </a:solidFill>
              </a:rPr>
              <a:t>Chapter </a:t>
            </a:r>
            <a:r>
              <a:rPr lang="en-US" dirty="0" smtClean="0">
                <a:solidFill>
                  <a:srgbClr val="000066"/>
                </a:solidFill>
              </a:rPr>
              <a:t>11</a:t>
            </a:r>
            <a:r>
              <a:rPr lang="en-US" dirty="0">
                <a:solidFill>
                  <a:srgbClr val="000066"/>
                </a:solidFill>
              </a:rPr>
              <a:t/>
            </a:r>
            <a:br>
              <a:rPr lang="en-US" dirty="0">
                <a:solidFill>
                  <a:srgbClr val="000066"/>
                </a:solidFill>
              </a:rPr>
            </a:br>
            <a:r>
              <a:rPr lang="en-US" dirty="0" smtClean="0">
                <a:solidFill>
                  <a:srgbClr val="000066"/>
                </a:solidFill>
              </a:rPr>
              <a:t/>
            </a:r>
            <a:br>
              <a:rPr lang="en-US" dirty="0" smtClean="0">
                <a:solidFill>
                  <a:srgbClr val="000066"/>
                </a:solidFill>
              </a:rPr>
            </a:br>
            <a:r>
              <a:rPr lang="en-US" sz="4800" dirty="0" smtClean="0">
                <a:solidFill>
                  <a:srgbClr val="000066"/>
                </a:solidFill>
              </a:rPr>
              <a:t>Discrete Optimization Models</a:t>
            </a:r>
            <a:endParaRPr lang="en-US" dirty="0">
              <a:solidFill>
                <a:srgbClr val="000066"/>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a:xfrm>
            <a:off x="1219200" y="274638"/>
            <a:ext cx="7467600" cy="1011237"/>
          </a:xfrm>
        </p:spPr>
        <p:txBody>
          <a:bodyPr/>
          <a:lstStyle/>
          <a:p>
            <a:r>
              <a:rPr lang="en-US" sz="4000" dirty="0" smtClean="0">
                <a:cs typeface="Times New Roman" pitchFamily="18" charset="0"/>
              </a:rPr>
              <a:t>11.2 Knapsack </a:t>
            </a:r>
            <a:br>
              <a:rPr lang="en-US" sz="4000" dirty="0" smtClean="0">
                <a:cs typeface="Times New Roman" pitchFamily="18" charset="0"/>
              </a:rPr>
            </a:br>
            <a:r>
              <a:rPr lang="en-US" sz="4000" dirty="0" smtClean="0">
                <a:cs typeface="Times New Roman" pitchFamily="18" charset="0"/>
              </a:rPr>
              <a:t>and Capital Budgeting Models</a:t>
            </a:r>
            <a:endParaRPr lang="en-US" sz="4000" dirty="0">
              <a:cs typeface="Times New Roman" pitchFamily="18" charset="0"/>
            </a:endParaRPr>
          </a:p>
        </p:txBody>
      </p:sp>
      <p:sp>
        <p:nvSpPr>
          <p:cNvPr id="593923" name="Rectangle 3"/>
          <p:cNvSpPr>
            <a:spLocks noGrp="1" noChangeArrowheads="1"/>
          </p:cNvSpPr>
          <p:nvPr>
            <p:ph type="body" idx="1"/>
          </p:nvPr>
        </p:nvSpPr>
        <p:spPr>
          <a:xfrm>
            <a:off x="204532" y="1570333"/>
            <a:ext cx="8714508" cy="4659986"/>
          </a:xfrm>
          <a:ln/>
        </p:spPr>
        <p:txBody>
          <a:bodyPr/>
          <a:lstStyle/>
          <a:p>
            <a:r>
              <a:rPr lang="en-US" sz="2600" dirty="0">
                <a:solidFill>
                  <a:srgbClr val="0070C0"/>
                </a:solidFill>
                <a:cs typeface="Times New Roman" pitchFamily="18" charset="0"/>
              </a:rPr>
              <a:t>Knapsack</a:t>
            </a:r>
            <a:r>
              <a:rPr lang="en-US" sz="2600" dirty="0">
                <a:cs typeface="Times New Roman" pitchFamily="18" charset="0"/>
              </a:rPr>
              <a:t> </a:t>
            </a:r>
            <a:r>
              <a:rPr lang="en-US" sz="2600" dirty="0" smtClean="0">
                <a:cs typeface="Times New Roman" pitchFamily="18" charset="0"/>
              </a:rPr>
              <a:t>and </a:t>
            </a:r>
            <a:r>
              <a:rPr lang="en-US" sz="2600" dirty="0" smtClean="0">
                <a:solidFill>
                  <a:srgbClr val="0070C0"/>
                </a:solidFill>
                <a:cs typeface="Times New Roman" pitchFamily="18" charset="0"/>
              </a:rPr>
              <a:t>capital budgeting</a:t>
            </a:r>
            <a:r>
              <a:rPr lang="en-US" sz="2600" dirty="0" smtClean="0">
                <a:cs typeface="Times New Roman" pitchFamily="18" charset="0"/>
              </a:rPr>
              <a:t> problems are completely discrete. </a:t>
            </a:r>
          </a:p>
          <a:p>
            <a:r>
              <a:rPr lang="en-US" sz="2600" dirty="0" smtClean="0">
                <a:cs typeface="Times New Roman" pitchFamily="18" charset="0"/>
              </a:rPr>
              <a:t>A knapsack model is a pure integer linear program with a single main constraint. </a:t>
            </a:r>
            <a:r>
              <a:rPr lang="en-US" sz="2600" smtClean="0">
                <a:cs typeface="Times New Roman" pitchFamily="18" charset="0"/>
              </a:rPr>
              <a:t>[11.4]</a:t>
            </a:r>
            <a:endParaRPr lang="en-US" sz="2600" dirty="0"/>
          </a:p>
          <a:p>
            <a:pPr marL="0" indent="0">
              <a:buNone/>
            </a:pPr>
            <a:endParaRPr lang="en-US" sz="2600" dirty="0" smtClean="0">
              <a:cs typeface="+mn-cs"/>
            </a:endParaRPr>
          </a:p>
          <a:p>
            <a:pPr lvl="1"/>
            <a:endParaRPr lang="en-US" sz="2200" dirty="0" smtClean="0">
              <a:cs typeface="Times New Roman" pitchFamily="18" charset="0"/>
            </a:endParaRPr>
          </a:p>
        </p:txBody>
      </p:sp>
    </p:spTree>
    <p:extLst>
      <p:ext uri="{BB962C8B-B14F-4D97-AF65-F5344CB8AC3E}">
        <p14:creationId xmlns:p14="http://schemas.microsoft.com/office/powerpoint/2010/main" val="1852601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a:xfrm>
            <a:off x="1219200" y="274638"/>
            <a:ext cx="7467600" cy="1011237"/>
          </a:xfrm>
        </p:spPr>
        <p:txBody>
          <a:bodyPr/>
          <a:lstStyle/>
          <a:p>
            <a:r>
              <a:rPr lang="en-US" sz="3600" smtClean="0">
                <a:cs typeface="Times New Roman" pitchFamily="18" charset="0"/>
              </a:rPr>
              <a:t>Example </a:t>
            </a:r>
            <a:r>
              <a:rPr lang="en-US" sz="3600" dirty="0" smtClean="0">
                <a:cs typeface="Times New Roman" pitchFamily="18" charset="0"/>
              </a:rPr>
              <a:t>11.1 Indy Car Knapsack</a:t>
            </a:r>
            <a:endParaRPr lang="en-US" sz="3600" dirty="0">
              <a:cs typeface="Times New Roman" pitchFamily="18" charset="0"/>
            </a:endParaRPr>
          </a:p>
        </p:txBody>
      </p:sp>
      <p:sp>
        <p:nvSpPr>
          <p:cNvPr id="593923" name="Rectangle 3"/>
          <p:cNvSpPr>
            <a:spLocks noGrp="1" noChangeArrowheads="1"/>
          </p:cNvSpPr>
          <p:nvPr>
            <p:ph type="body" idx="1"/>
          </p:nvPr>
        </p:nvSpPr>
        <p:spPr>
          <a:xfrm>
            <a:off x="204532" y="1570333"/>
            <a:ext cx="8714508" cy="4659986"/>
          </a:xfrm>
          <a:ln/>
        </p:spPr>
        <p:txBody>
          <a:bodyPr/>
          <a:lstStyle/>
          <a:p>
            <a:pPr marL="0" indent="0">
              <a:buNone/>
            </a:pPr>
            <a:r>
              <a:rPr lang="en-US" sz="2200" dirty="0" smtClean="0"/>
              <a:t>The mechanics </a:t>
            </a:r>
            <a:r>
              <a:rPr lang="en-US" sz="2200" dirty="0"/>
              <a:t>in the Indy Car racing team </a:t>
            </a:r>
            <a:r>
              <a:rPr lang="en-US" sz="2200" dirty="0" smtClean="0"/>
              <a:t>face a dilemma</a:t>
            </a:r>
            <a:r>
              <a:rPr lang="en-US" sz="2200" smtClean="0"/>
              <a:t>.  Six </a:t>
            </a:r>
            <a:r>
              <a:rPr lang="en-US" sz="2200" dirty="0"/>
              <a:t>different features might still be added to this year’s car </a:t>
            </a:r>
            <a:r>
              <a:rPr lang="en-US" sz="2200" dirty="0" smtClean="0"/>
              <a:t>to </a:t>
            </a:r>
            <a:r>
              <a:rPr lang="en-US" sz="2200" dirty="0"/>
              <a:t>improve its top speed.  </a:t>
            </a:r>
            <a:r>
              <a:rPr lang="en-US" sz="2200" dirty="0" smtClean="0"/>
              <a:t>The following table </a:t>
            </a:r>
            <a:r>
              <a:rPr lang="en-US" sz="2200" dirty="0"/>
              <a:t>lists their estimated costs and speed enhancements.</a:t>
            </a:r>
            <a:endParaRPr lang="en-US" sz="2200" dirty="0" smtClean="0">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736859925"/>
              </p:ext>
            </p:extLst>
          </p:nvPr>
        </p:nvGraphicFramePr>
        <p:xfrm>
          <a:off x="1172308" y="3014784"/>
          <a:ext cx="6339840" cy="1483360"/>
        </p:xfrm>
        <a:graphic>
          <a:graphicData uri="http://schemas.openxmlformats.org/drawingml/2006/table">
            <a:tbl>
              <a:tblPr firstRow="1" bandRow="1">
                <a:tableStyleId>{5C22544A-7EE6-4342-B048-85BDC9FD1C3A}</a:tableStyleId>
              </a:tblPr>
              <a:tblGrid>
                <a:gridCol w="2507342"/>
                <a:gridCol w="639132"/>
                <a:gridCol w="661181"/>
                <a:gridCol w="633046"/>
                <a:gridCol w="618979"/>
                <a:gridCol w="633046"/>
                <a:gridCol w="647114"/>
              </a:tblGrid>
              <a:tr h="370840">
                <a:tc>
                  <a:txBody>
                    <a:bodyPr/>
                    <a:lstStyle/>
                    <a:p>
                      <a:endParaRPr lang="en-US" dirty="0">
                        <a:solidFill>
                          <a:schemeClr val="accent5">
                            <a:lumMod val="10000"/>
                          </a:schemeClr>
                        </a:solidFill>
                      </a:endParaRPr>
                    </a:p>
                  </a:txBody>
                  <a:tcPr/>
                </a:tc>
                <a:tc gridSpan="6">
                  <a:txBody>
                    <a:bodyPr/>
                    <a:lstStyle/>
                    <a:p>
                      <a:pPr algn="ctr"/>
                      <a:r>
                        <a:rPr lang="en-US" dirty="0" smtClean="0">
                          <a:solidFill>
                            <a:schemeClr val="accent5">
                              <a:lumMod val="10000"/>
                            </a:schemeClr>
                          </a:solidFill>
                        </a:rPr>
                        <a:t>Proposed Feature,</a:t>
                      </a:r>
                      <a:r>
                        <a:rPr lang="en-US" baseline="0" dirty="0" smtClean="0">
                          <a:solidFill>
                            <a:schemeClr val="accent5">
                              <a:lumMod val="10000"/>
                            </a:schemeClr>
                          </a:solidFill>
                        </a:rPr>
                        <a:t> j</a:t>
                      </a:r>
                      <a:endParaRPr lang="en-US" dirty="0">
                        <a:solidFill>
                          <a:schemeClr val="accent5">
                            <a:lumMod val="10000"/>
                          </a:schemeClr>
                        </a:solidFill>
                      </a:endParaRPr>
                    </a:p>
                  </a:txBody>
                  <a:tcPr/>
                </a:tc>
                <a:tc hMerge="1">
                  <a:txBody>
                    <a:bodyPr/>
                    <a:lstStyle/>
                    <a:p>
                      <a:endParaRPr lang="en-US" dirty="0">
                        <a:solidFill>
                          <a:schemeClr val="accent5">
                            <a:lumMod val="10000"/>
                          </a:schemeClr>
                        </a:solidFill>
                      </a:endParaRPr>
                    </a:p>
                  </a:txBody>
                  <a:tcPr/>
                </a:tc>
                <a:tc hMerge="1">
                  <a:txBody>
                    <a:bodyPr/>
                    <a:lstStyle/>
                    <a:p>
                      <a:endParaRPr lang="en-US" dirty="0">
                        <a:solidFill>
                          <a:schemeClr val="accent5">
                            <a:lumMod val="10000"/>
                          </a:schemeClr>
                        </a:solidFill>
                      </a:endParaRPr>
                    </a:p>
                  </a:txBody>
                  <a:tcPr/>
                </a:tc>
                <a:tc hMerge="1">
                  <a:txBody>
                    <a:bodyPr/>
                    <a:lstStyle/>
                    <a:p>
                      <a:endParaRPr lang="en-US" dirty="0">
                        <a:solidFill>
                          <a:schemeClr val="accent5">
                            <a:lumMod val="10000"/>
                          </a:schemeClr>
                        </a:solidFill>
                      </a:endParaRPr>
                    </a:p>
                  </a:txBody>
                  <a:tcPr/>
                </a:tc>
                <a:tc hMerge="1">
                  <a:txBody>
                    <a:bodyPr/>
                    <a:lstStyle/>
                    <a:p>
                      <a:endParaRPr lang="en-US" dirty="0">
                        <a:solidFill>
                          <a:schemeClr val="accent5">
                            <a:lumMod val="10000"/>
                          </a:schemeClr>
                        </a:solidFill>
                      </a:endParaRPr>
                    </a:p>
                  </a:txBody>
                  <a:tcPr/>
                </a:tc>
                <a:tc hMerge="1">
                  <a:txBody>
                    <a:bodyPr/>
                    <a:lstStyle/>
                    <a:p>
                      <a:endParaRPr lang="en-US" dirty="0">
                        <a:solidFill>
                          <a:schemeClr val="accent5">
                            <a:lumMod val="10000"/>
                          </a:schemeClr>
                        </a:solidFill>
                      </a:endParaRPr>
                    </a:p>
                  </a:txBody>
                  <a:tcPr/>
                </a:tc>
              </a:tr>
              <a:tr h="370840">
                <a:tc>
                  <a:txBody>
                    <a:bodyPr/>
                    <a:lstStyle/>
                    <a:p>
                      <a:endParaRPr lang="en-US">
                        <a:solidFill>
                          <a:schemeClr val="accent5">
                            <a:lumMod val="10000"/>
                          </a:schemeClr>
                        </a:solidFill>
                      </a:endParaRPr>
                    </a:p>
                  </a:txBody>
                  <a:tcPr/>
                </a:tc>
                <a:tc>
                  <a:txBody>
                    <a:bodyPr/>
                    <a:lstStyle/>
                    <a:p>
                      <a:pPr algn="ctr"/>
                      <a:r>
                        <a:rPr lang="en-US" dirty="0" smtClean="0">
                          <a:solidFill>
                            <a:schemeClr val="accent5">
                              <a:lumMod val="10000"/>
                            </a:schemeClr>
                          </a:solidFill>
                        </a:rPr>
                        <a:t>1</a:t>
                      </a:r>
                      <a:endParaRPr lang="en-US" dirty="0">
                        <a:solidFill>
                          <a:schemeClr val="accent5">
                            <a:lumMod val="10000"/>
                          </a:schemeClr>
                        </a:solidFill>
                      </a:endParaRPr>
                    </a:p>
                  </a:txBody>
                  <a:tcPr/>
                </a:tc>
                <a:tc>
                  <a:txBody>
                    <a:bodyPr/>
                    <a:lstStyle/>
                    <a:p>
                      <a:pPr algn="ctr"/>
                      <a:r>
                        <a:rPr lang="en-US" dirty="0" smtClean="0">
                          <a:solidFill>
                            <a:schemeClr val="accent5">
                              <a:lumMod val="10000"/>
                            </a:schemeClr>
                          </a:solidFill>
                        </a:rPr>
                        <a:t>2</a:t>
                      </a:r>
                      <a:endParaRPr lang="en-US" dirty="0">
                        <a:solidFill>
                          <a:schemeClr val="accent5">
                            <a:lumMod val="10000"/>
                          </a:schemeClr>
                        </a:solidFill>
                      </a:endParaRPr>
                    </a:p>
                  </a:txBody>
                  <a:tcPr/>
                </a:tc>
                <a:tc>
                  <a:txBody>
                    <a:bodyPr/>
                    <a:lstStyle/>
                    <a:p>
                      <a:pPr algn="ctr"/>
                      <a:r>
                        <a:rPr lang="en-US" dirty="0" smtClean="0">
                          <a:solidFill>
                            <a:schemeClr val="accent5">
                              <a:lumMod val="10000"/>
                            </a:schemeClr>
                          </a:solidFill>
                        </a:rPr>
                        <a:t>3</a:t>
                      </a:r>
                      <a:endParaRPr lang="en-US" dirty="0">
                        <a:solidFill>
                          <a:schemeClr val="accent5">
                            <a:lumMod val="10000"/>
                          </a:schemeClr>
                        </a:solidFill>
                      </a:endParaRPr>
                    </a:p>
                  </a:txBody>
                  <a:tcPr/>
                </a:tc>
                <a:tc>
                  <a:txBody>
                    <a:bodyPr/>
                    <a:lstStyle/>
                    <a:p>
                      <a:pPr algn="ctr"/>
                      <a:r>
                        <a:rPr lang="en-US" dirty="0" smtClean="0">
                          <a:solidFill>
                            <a:schemeClr val="accent5">
                              <a:lumMod val="10000"/>
                            </a:schemeClr>
                          </a:solidFill>
                        </a:rPr>
                        <a:t>4</a:t>
                      </a:r>
                      <a:endParaRPr lang="en-US" dirty="0">
                        <a:solidFill>
                          <a:schemeClr val="accent5">
                            <a:lumMod val="10000"/>
                          </a:schemeClr>
                        </a:solidFill>
                      </a:endParaRPr>
                    </a:p>
                  </a:txBody>
                  <a:tcPr/>
                </a:tc>
                <a:tc>
                  <a:txBody>
                    <a:bodyPr/>
                    <a:lstStyle/>
                    <a:p>
                      <a:pPr algn="ctr"/>
                      <a:r>
                        <a:rPr lang="en-US" dirty="0" smtClean="0">
                          <a:solidFill>
                            <a:schemeClr val="accent5">
                              <a:lumMod val="10000"/>
                            </a:schemeClr>
                          </a:solidFill>
                        </a:rPr>
                        <a:t>5</a:t>
                      </a:r>
                      <a:endParaRPr lang="en-US" dirty="0">
                        <a:solidFill>
                          <a:schemeClr val="accent5">
                            <a:lumMod val="10000"/>
                          </a:schemeClr>
                        </a:solidFill>
                      </a:endParaRPr>
                    </a:p>
                  </a:txBody>
                  <a:tcPr/>
                </a:tc>
                <a:tc>
                  <a:txBody>
                    <a:bodyPr/>
                    <a:lstStyle/>
                    <a:p>
                      <a:pPr algn="ctr"/>
                      <a:r>
                        <a:rPr lang="en-US" dirty="0" smtClean="0">
                          <a:solidFill>
                            <a:schemeClr val="accent5">
                              <a:lumMod val="10000"/>
                            </a:schemeClr>
                          </a:solidFill>
                        </a:rPr>
                        <a:t>6</a:t>
                      </a:r>
                      <a:endParaRPr lang="en-US" dirty="0">
                        <a:solidFill>
                          <a:schemeClr val="accent5">
                            <a:lumMod val="10000"/>
                          </a:schemeClr>
                        </a:solidFill>
                      </a:endParaRPr>
                    </a:p>
                  </a:txBody>
                  <a:tcPr/>
                </a:tc>
              </a:tr>
              <a:tr h="370840">
                <a:tc>
                  <a:txBody>
                    <a:bodyPr/>
                    <a:lstStyle/>
                    <a:p>
                      <a:r>
                        <a:rPr lang="en-US" dirty="0" smtClean="0">
                          <a:solidFill>
                            <a:schemeClr val="accent5">
                              <a:lumMod val="10000"/>
                            </a:schemeClr>
                          </a:solidFill>
                        </a:rPr>
                        <a:t>Cost ($000s)</a:t>
                      </a:r>
                      <a:endParaRPr lang="en-US" dirty="0">
                        <a:solidFill>
                          <a:schemeClr val="accent5">
                            <a:lumMod val="10000"/>
                          </a:schemeClr>
                        </a:solidFill>
                      </a:endParaRPr>
                    </a:p>
                  </a:txBody>
                  <a:tcPr/>
                </a:tc>
                <a:tc>
                  <a:txBody>
                    <a:bodyPr/>
                    <a:lstStyle/>
                    <a:p>
                      <a:pPr algn="ctr"/>
                      <a:r>
                        <a:rPr lang="en-US" dirty="0" smtClean="0">
                          <a:solidFill>
                            <a:schemeClr val="accent5">
                              <a:lumMod val="10000"/>
                            </a:schemeClr>
                          </a:solidFill>
                        </a:rPr>
                        <a:t>10.2</a:t>
                      </a:r>
                      <a:endParaRPr lang="en-US" dirty="0">
                        <a:solidFill>
                          <a:schemeClr val="accent5">
                            <a:lumMod val="10000"/>
                          </a:schemeClr>
                        </a:solidFill>
                      </a:endParaRPr>
                    </a:p>
                  </a:txBody>
                  <a:tcPr/>
                </a:tc>
                <a:tc>
                  <a:txBody>
                    <a:bodyPr/>
                    <a:lstStyle/>
                    <a:p>
                      <a:pPr algn="ctr"/>
                      <a:r>
                        <a:rPr lang="en-US" dirty="0" smtClean="0">
                          <a:solidFill>
                            <a:schemeClr val="accent5">
                              <a:lumMod val="10000"/>
                            </a:schemeClr>
                          </a:solidFill>
                        </a:rPr>
                        <a:t>6.0</a:t>
                      </a:r>
                      <a:endParaRPr lang="en-US" dirty="0">
                        <a:solidFill>
                          <a:schemeClr val="accent5">
                            <a:lumMod val="10000"/>
                          </a:schemeClr>
                        </a:solidFill>
                      </a:endParaRPr>
                    </a:p>
                  </a:txBody>
                  <a:tcPr/>
                </a:tc>
                <a:tc>
                  <a:txBody>
                    <a:bodyPr/>
                    <a:lstStyle/>
                    <a:p>
                      <a:pPr algn="ctr"/>
                      <a:r>
                        <a:rPr lang="en-US" dirty="0" smtClean="0">
                          <a:solidFill>
                            <a:schemeClr val="accent5">
                              <a:lumMod val="10000"/>
                            </a:schemeClr>
                          </a:solidFill>
                        </a:rPr>
                        <a:t>23.0</a:t>
                      </a:r>
                      <a:endParaRPr lang="en-US" dirty="0">
                        <a:solidFill>
                          <a:schemeClr val="accent5">
                            <a:lumMod val="10000"/>
                          </a:schemeClr>
                        </a:solidFill>
                      </a:endParaRPr>
                    </a:p>
                  </a:txBody>
                  <a:tcPr/>
                </a:tc>
                <a:tc>
                  <a:txBody>
                    <a:bodyPr/>
                    <a:lstStyle/>
                    <a:p>
                      <a:pPr algn="ctr"/>
                      <a:r>
                        <a:rPr lang="en-US" dirty="0" smtClean="0">
                          <a:solidFill>
                            <a:schemeClr val="accent5">
                              <a:lumMod val="10000"/>
                            </a:schemeClr>
                          </a:solidFill>
                        </a:rPr>
                        <a:t>11.1</a:t>
                      </a:r>
                      <a:endParaRPr lang="en-US" dirty="0">
                        <a:solidFill>
                          <a:schemeClr val="accent5">
                            <a:lumMod val="10000"/>
                          </a:schemeClr>
                        </a:solidFill>
                      </a:endParaRPr>
                    </a:p>
                  </a:txBody>
                  <a:tcPr/>
                </a:tc>
                <a:tc>
                  <a:txBody>
                    <a:bodyPr/>
                    <a:lstStyle/>
                    <a:p>
                      <a:pPr algn="ctr"/>
                      <a:r>
                        <a:rPr lang="en-US" dirty="0" smtClean="0">
                          <a:solidFill>
                            <a:schemeClr val="accent5">
                              <a:lumMod val="10000"/>
                            </a:schemeClr>
                          </a:solidFill>
                        </a:rPr>
                        <a:t>9.8</a:t>
                      </a:r>
                      <a:endParaRPr lang="en-US" dirty="0">
                        <a:solidFill>
                          <a:schemeClr val="accent5">
                            <a:lumMod val="10000"/>
                          </a:schemeClr>
                        </a:solidFill>
                      </a:endParaRPr>
                    </a:p>
                  </a:txBody>
                  <a:tcPr/>
                </a:tc>
                <a:tc>
                  <a:txBody>
                    <a:bodyPr/>
                    <a:lstStyle/>
                    <a:p>
                      <a:pPr algn="ctr"/>
                      <a:r>
                        <a:rPr lang="en-US" dirty="0" smtClean="0">
                          <a:solidFill>
                            <a:schemeClr val="accent5">
                              <a:lumMod val="10000"/>
                            </a:schemeClr>
                          </a:solidFill>
                        </a:rPr>
                        <a:t>31.6</a:t>
                      </a:r>
                      <a:endParaRPr lang="en-US" dirty="0">
                        <a:solidFill>
                          <a:schemeClr val="accent5">
                            <a:lumMod val="10000"/>
                          </a:schemeClr>
                        </a:solidFill>
                      </a:endParaRPr>
                    </a:p>
                  </a:txBody>
                  <a:tcPr/>
                </a:tc>
              </a:tr>
              <a:tr h="370840">
                <a:tc>
                  <a:txBody>
                    <a:bodyPr/>
                    <a:lstStyle/>
                    <a:p>
                      <a:r>
                        <a:rPr lang="en-US" dirty="0" smtClean="0">
                          <a:solidFill>
                            <a:schemeClr val="accent5">
                              <a:lumMod val="10000"/>
                            </a:schemeClr>
                          </a:solidFill>
                        </a:rPr>
                        <a:t>Speed increase (mph)</a:t>
                      </a:r>
                      <a:endParaRPr lang="en-US" dirty="0">
                        <a:solidFill>
                          <a:schemeClr val="accent5">
                            <a:lumMod val="10000"/>
                          </a:schemeClr>
                        </a:solidFill>
                      </a:endParaRPr>
                    </a:p>
                  </a:txBody>
                  <a:tcPr/>
                </a:tc>
                <a:tc>
                  <a:txBody>
                    <a:bodyPr/>
                    <a:lstStyle/>
                    <a:p>
                      <a:pPr algn="ctr"/>
                      <a:r>
                        <a:rPr lang="en-US" dirty="0" smtClean="0">
                          <a:solidFill>
                            <a:schemeClr val="accent5">
                              <a:lumMod val="10000"/>
                            </a:schemeClr>
                          </a:solidFill>
                        </a:rPr>
                        <a:t>8</a:t>
                      </a:r>
                      <a:endParaRPr lang="en-US" dirty="0">
                        <a:solidFill>
                          <a:schemeClr val="accent5">
                            <a:lumMod val="10000"/>
                          </a:schemeClr>
                        </a:solidFill>
                      </a:endParaRPr>
                    </a:p>
                  </a:txBody>
                  <a:tcPr/>
                </a:tc>
                <a:tc>
                  <a:txBody>
                    <a:bodyPr/>
                    <a:lstStyle/>
                    <a:p>
                      <a:pPr algn="ctr"/>
                      <a:r>
                        <a:rPr lang="en-US" dirty="0" smtClean="0">
                          <a:solidFill>
                            <a:schemeClr val="accent5">
                              <a:lumMod val="10000"/>
                            </a:schemeClr>
                          </a:solidFill>
                        </a:rPr>
                        <a:t>3</a:t>
                      </a:r>
                      <a:endParaRPr lang="en-US" dirty="0">
                        <a:solidFill>
                          <a:schemeClr val="accent5">
                            <a:lumMod val="10000"/>
                          </a:schemeClr>
                        </a:solidFill>
                      </a:endParaRPr>
                    </a:p>
                  </a:txBody>
                  <a:tcPr/>
                </a:tc>
                <a:tc>
                  <a:txBody>
                    <a:bodyPr/>
                    <a:lstStyle/>
                    <a:p>
                      <a:pPr algn="ctr"/>
                      <a:r>
                        <a:rPr lang="en-US" dirty="0" smtClean="0">
                          <a:solidFill>
                            <a:schemeClr val="accent5">
                              <a:lumMod val="10000"/>
                            </a:schemeClr>
                          </a:solidFill>
                        </a:rPr>
                        <a:t>15</a:t>
                      </a:r>
                      <a:endParaRPr lang="en-US" dirty="0">
                        <a:solidFill>
                          <a:schemeClr val="accent5">
                            <a:lumMod val="10000"/>
                          </a:schemeClr>
                        </a:solidFill>
                      </a:endParaRPr>
                    </a:p>
                  </a:txBody>
                  <a:tcPr/>
                </a:tc>
                <a:tc>
                  <a:txBody>
                    <a:bodyPr/>
                    <a:lstStyle/>
                    <a:p>
                      <a:pPr algn="ctr"/>
                      <a:r>
                        <a:rPr lang="en-US" dirty="0" smtClean="0">
                          <a:solidFill>
                            <a:schemeClr val="accent5">
                              <a:lumMod val="10000"/>
                            </a:schemeClr>
                          </a:solidFill>
                        </a:rPr>
                        <a:t>7</a:t>
                      </a:r>
                      <a:endParaRPr lang="en-US" dirty="0">
                        <a:solidFill>
                          <a:schemeClr val="accent5">
                            <a:lumMod val="10000"/>
                          </a:schemeClr>
                        </a:solidFill>
                      </a:endParaRPr>
                    </a:p>
                  </a:txBody>
                  <a:tcPr/>
                </a:tc>
                <a:tc>
                  <a:txBody>
                    <a:bodyPr/>
                    <a:lstStyle/>
                    <a:p>
                      <a:pPr algn="ctr"/>
                      <a:r>
                        <a:rPr lang="en-US" dirty="0" smtClean="0">
                          <a:solidFill>
                            <a:schemeClr val="accent5">
                              <a:lumMod val="10000"/>
                            </a:schemeClr>
                          </a:solidFill>
                        </a:rPr>
                        <a:t>10</a:t>
                      </a:r>
                      <a:endParaRPr lang="en-US" dirty="0">
                        <a:solidFill>
                          <a:schemeClr val="accent5">
                            <a:lumMod val="10000"/>
                          </a:schemeClr>
                        </a:solidFill>
                      </a:endParaRPr>
                    </a:p>
                  </a:txBody>
                  <a:tcPr/>
                </a:tc>
                <a:tc>
                  <a:txBody>
                    <a:bodyPr/>
                    <a:lstStyle/>
                    <a:p>
                      <a:pPr algn="ctr"/>
                      <a:r>
                        <a:rPr lang="en-US" dirty="0" smtClean="0">
                          <a:solidFill>
                            <a:schemeClr val="accent5">
                              <a:lumMod val="10000"/>
                            </a:schemeClr>
                          </a:solidFill>
                        </a:rPr>
                        <a:t>12</a:t>
                      </a:r>
                      <a:endParaRPr lang="en-US" dirty="0">
                        <a:solidFill>
                          <a:schemeClr val="accent5">
                            <a:lumMod val="10000"/>
                          </a:schemeClr>
                        </a:solidFill>
                      </a:endParaRPr>
                    </a:p>
                  </a:txBody>
                  <a:tcPr/>
                </a:tc>
              </a:tr>
            </a:tbl>
          </a:graphicData>
        </a:graphic>
      </p:graphicFrame>
    </p:spTree>
    <p:extLst>
      <p:ext uri="{BB962C8B-B14F-4D97-AF65-F5344CB8AC3E}">
        <p14:creationId xmlns:p14="http://schemas.microsoft.com/office/powerpoint/2010/main" val="53128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a:xfrm>
            <a:off x="1219200" y="274638"/>
            <a:ext cx="7467600" cy="1011237"/>
          </a:xfrm>
        </p:spPr>
        <p:txBody>
          <a:bodyPr/>
          <a:lstStyle/>
          <a:p>
            <a:r>
              <a:rPr lang="en-US" sz="3600" smtClean="0">
                <a:cs typeface="Times New Roman" pitchFamily="18" charset="0"/>
              </a:rPr>
              <a:t>Example </a:t>
            </a:r>
            <a:r>
              <a:rPr lang="en-US" sz="3600" dirty="0" smtClean="0">
                <a:cs typeface="Times New Roman" pitchFamily="18" charset="0"/>
              </a:rPr>
              <a:t>11.1 Indy Car Knapsack</a:t>
            </a:r>
            <a:endParaRPr lang="en-US" sz="3600" dirty="0">
              <a:cs typeface="Times New Roman" pitchFamily="18" charset="0"/>
            </a:endParaRPr>
          </a:p>
        </p:txBody>
      </p:sp>
      <mc:AlternateContent xmlns:mc="http://schemas.openxmlformats.org/markup-compatibility/2006" xmlns:a14="http://schemas.microsoft.com/office/drawing/2010/main">
        <mc:Choice Requires="a14">
          <p:sp>
            <p:nvSpPr>
              <p:cNvPr id="593923" name="Rectangle 3"/>
              <p:cNvSpPr>
                <a:spLocks noGrp="1" noChangeArrowheads="1"/>
              </p:cNvSpPr>
              <p:nvPr>
                <p:ph type="body" idx="1"/>
              </p:nvPr>
            </p:nvSpPr>
            <p:spPr>
              <a:xfrm>
                <a:off x="204532" y="1570333"/>
                <a:ext cx="8714508" cy="4659986"/>
              </a:xfrm>
              <a:ln/>
            </p:spPr>
            <p:txBody>
              <a:bodyPr/>
              <a:lstStyle/>
              <a:p>
                <a:pPr marL="0" indent="0">
                  <a:buNone/>
                </a:pPr>
                <a:r>
                  <a:rPr lang="en-US" sz="2200" dirty="0" smtClean="0"/>
                  <a:t>Suppose first that Indy Car wants </a:t>
                </a:r>
                <a:r>
                  <a:rPr lang="en-US" sz="2200" smtClean="0"/>
                  <a:t>to maximize </a:t>
                </a:r>
                <a:r>
                  <a:rPr lang="en-US" sz="2200" dirty="0" smtClean="0"/>
                  <a:t>the performance gain </a:t>
                </a:r>
                <a:r>
                  <a:rPr lang="en-US" sz="2200" smtClean="0"/>
                  <a:t>without exceeding </a:t>
                </a:r>
                <a:r>
                  <a:rPr lang="en-US" sz="2200" dirty="0" smtClean="0"/>
                  <a:t>a budget of $35,000.  Using decision variables</a:t>
                </a:r>
              </a:p>
              <a:p>
                <a:pPr marL="0" indent="0">
                  <a:buNone/>
                </a:pPr>
                <a14:m>
                  <m:oMathPara xmlns:m="http://schemas.openxmlformats.org/officeDocument/2006/math">
                    <m:oMathParaPr>
                      <m:jc m:val="centerGroup"/>
                    </m:oMathParaPr>
                    <m:oMath xmlns:m="http://schemas.openxmlformats.org/officeDocument/2006/math">
                      <m:sSub>
                        <m:sSubPr>
                          <m:ctrlPr>
                            <a:rPr lang="en-US" sz="2200" i="1">
                              <a:latin typeface="Cambria Math"/>
                              <a:cs typeface="Times New Roman" pitchFamily="18" charset="0"/>
                            </a:rPr>
                          </m:ctrlPr>
                        </m:sSubPr>
                        <m:e>
                          <m:r>
                            <a:rPr lang="en-US" sz="2200" b="0" i="1" smtClean="0">
                              <a:latin typeface="Cambria Math"/>
                              <a:cs typeface="Times New Roman" pitchFamily="18" charset="0"/>
                            </a:rPr>
                            <m:t>𝑥</m:t>
                          </m:r>
                        </m:e>
                        <m:sub>
                          <m:r>
                            <a:rPr lang="en-US" sz="2200" i="1">
                              <a:latin typeface="Cambria Math"/>
                              <a:cs typeface="Times New Roman" pitchFamily="18" charset="0"/>
                            </a:rPr>
                            <m:t>𝑗</m:t>
                          </m:r>
                        </m:sub>
                      </m:sSub>
                      <m:r>
                        <a:rPr lang="en-US" sz="2200" i="1">
                          <a:latin typeface="Cambria Math"/>
                          <a:ea typeface="Cambria Math"/>
                          <a:cs typeface="Times New Roman" pitchFamily="18" charset="0"/>
                        </a:rPr>
                        <m:t>≡</m:t>
                      </m:r>
                      <m:d>
                        <m:dPr>
                          <m:begChr m:val="{"/>
                          <m:endChr m:val=""/>
                          <m:ctrlPr>
                            <a:rPr lang="en-US" sz="2200" i="1">
                              <a:latin typeface="Cambria Math"/>
                              <a:cs typeface="Times New Roman" pitchFamily="18" charset="0"/>
                            </a:rPr>
                          </m:ctrlPr>
                        </m:dPr>
                        <m:e>
                          <m:m>
                            <m:mPr>
                              <m:mcs>
                                <m:mc>
                                  <m:mcPr>
                                    <m:count m:val="1"/>
                                    <m:mcJc m:val="center"/>
                                  </m:mcPr>
                                </m:mc>
                              </m:mcs>
                              <m:ctrlPr>
                                <a:rPr lang="en-US" sz="2200" i="1">
                                  <a:latin typeface="Cambria Math"/>
                                  <a:cs typeface="Times New Roman" pitchFamily="18" charset="0"/>
                                </a:rPr>
                              </m:ctrlPr>
                            </m:mPr>
                            <m:mr>
                              <m:e>
                                <m:r>
                                  <m:rPr>
                                    <m:nor/>
                                    <m:brk m:alnAt="7"/>
                                  </m:rPr>
                                  <a:rPr lang="en-US" sz="2200">
                                    <a:latin typeface="Cambria Math"/>
                                    <a:cs typeface="Times New Roman" pitchFamily="18" charset="0"/>
                                  </a:rPr>
                                  <m:t>1</m:t>
                                </m:r>
                                <m:r>
                                  <m:rPr>
                                    <m:nor/>
                                  </m:rPr>
                                  <a:rPr lang="en-US" sz="2200">
                                    <a:latin typeface="Cambria Math"/>
                                    <a:cs typeface="Times New Roman" pitchFamily="18" charset="0"/>
                                  </a:rPr>
                                  <m:t>   </m:t>
                                </m:r>
                                <m:r>
                                  <m:rPr>
                                    <m:nor/>
                                  </m:rPr>
                                  <a:rPr lang="en-US" sz="2200">
                                    <a:latin typeface="Cambria Math"/>
                                    <a:cs typeface="Times New Roman" pitchFamily="18" charset="0"/>
                                  </a:rPr>
                                  <m:t>if</m:t>
                                </m:r>
                                <m:r>
                                  <m:rPr>
                                    <m:nor/>
                                  </m:rPr>
                                  <a:rPr lang="en-US" sz="2200">
                                    <a:latin typeface="Cambria Math"/>
                                    <a:cs typeface="Times New Roman" pitchFamily="18" charset="0"/>
                                  </a:rPr>
                                  <m:t> </m:t>
                                </m:r>
                                <m:r>
                                  <m:rPr>
                                    <m:nor/>
                                  </m:rPr>
                                  <a:rPr lang="en-US" sz="2200" b="0" i="0" smtClean="0">
                                    <a:latin typeface="Cambria Math"/>
                                    <a:cs typeface="Times New Roman" pitchFamily="18" charset="0"/>
                                  </a:rPr>
                                  <m:t>feature</m:t>
                                </m:r>
                                <m:r>
                                  <m:rPr>
                                    <m:nor/>
                                  </m:rPr>
                                  <a:rPr lang="en-US" sz="2200" b="0" i="0" smtClean="0">
                                    <a:latin typeface="Cambria Math"/>
                                    <a:cs typeface="Times New Roman" pitchFamily="18" charset="0"/>
                                  </a:rPr>
                                  <m:t> </m:t>
                                </m:r>
                                <m:r>
                                  <m:rPr>
                                    <m:nor/>
                                  </m:rPr>
                                  <a:rPr lang="en-US" sz="2200">
                                    <a:latin typeface="Cambria Math"/>
                                    <a:cs typeface="Times New Roman" pitchFamily="18" charset="0"/>
                                  </a:rPr>
                                  <m:t>j</m:t>
                                </m:r>
                                <m:r>
                                  <m:rPr>
                                    <m:nor/>
                                  </m:rPr>
                                  <a:rPr lang="en-US" sz="2200">
                                    <a:latin typeface="Cambria Math"/>
                                    <a:cs typeface="Times New Roman" pitchFamily="18" charset="0"/>
                                  </a:rPr>
                                  <m:t> </m:t>
                                </m:r>
                                <m:r>
                                  <m:rPr>
                                    <m:nor/>
                                  </m:rPr>
                                  <a:rPr lang="en-US" sz="2200">
                                    <a:latin typeface="Cambria Math"/>
                                    <a:cs typeface="Times New Roman" pitchFamily="18" charset="0"/>
                                  </a:rPr>
                                  <m:t>is</m:t>
                                </m:r>
                                <m:r>
                                  <m:rPr>
                                    <m:nor/>
                                  </m:rPr>
                                  <a:rPr lang="en-US" sz="2200">
                                    <a:latin typeface="Cambria Math"/>
                                    <a:cs typeface="Times New Roman" pitchFamily="18" charset="0"/>
                                  </a:rPr>
                                  <m:t> </m:t>
                                </m:r>
                                <m:r>
                                  <m:rPr>
                                    <m:nor/>
                                  </m:rPr>
                                  <a:rPr lang="en-US" sz="2200" b="0" i="0" smtClean="0">
                                    <a:latin typeface="Cambria Math"/>
                                    <a:cs typeface="Times New Roman" pitchFamily="18" charset="0"/>
                                  </a:rPr>
                                  <m:t>add</m:t>
                                </m:r>
                                <m:r>
                                  <m:rPr>
                                    <m:nor/>
                                  </m:rPr>
                                  <a:rPr lang="en-US" sz="2200">
                                    <a:latin typeface="Cambria Math"/>
                                    <a:cs typeface="Times New Roman" pitchFamily="18" charset="0"/>
                                  </a:rPr>
                                  <m:t>ed</m:t>
                                </m:r>
                              </m:e>
                            </m:mr>
                            <m:mr>
                              <m:e>
                                <m:r>
                                  <m:rPr>
                                    <m:nor/>
                                  </m:rPr>
                                  <a:rPr lang="en-US" sz="2200">
                                    <a:latin typeface="Cambria Math"/>
                                    <a:cs typeface="Times New Roman" pitchFamily="18" charset="0"/>
                                  </a:rPr>
                                  <m:t>0   </m:t>
                                </m:r>
                                <m:r>
                                  <m:rPr>
                                    <m:nor/>
                                  </m:rPr>
                                  <a:rPr lang="en-US" sz="2200">
                                    <a:latin typeface="Cambria Math"/>
                                    <a:cs typeface="Times New Roman" pitchFamily="18" charset="0"/>
                                  </a:rPr>
                                  <m:t>otherwise</m:t>
                                </m:r>
                                <m:r>
                                  <m:rPr>
                                    <m:nor/>
                                  </m:rPr>
                                  <a:rPr lang="en-US" sz="2200">
                                    <a:latin typeface="Cambria Math"/>
                                    <a:cs typeface="Times New Roman" pitchFamily="18" charset="0"/>
                                  </a:rPr>
                                  <m:t>                  </m:t>
                                </m:r>
                              </m:e>
                            </m:mr>
                          </m:m>
                        </m:e>
                      </m:d>
                    </m:oMath>
                  </m:oMathPara>
                </a14:m>
                <a:endParaRPr lang="en-US" sz="2200" dirty="0" smtClean="0">
                  <a:cs typeface="Times New Roman" pitchFamily="18" charset="0"/>
                </a:endParaRPr>
              </a:p>
              <a:p>
                <a:pPr marL="0" indent="0">
                  <a:buNone/>
                </a:pPr>
                <a:endParaRPr lang="en-US" sz="2200" dirty="0">
                  <a:cs typeface="Times New Roman" pitchFamily="18" charset="0"/>
                </a:endParaRPr>
              </a:p>
              <a:p>
                <a:pPr marL="576263" indent="-576263">
                  <a:spcBef>
                    <a:spcPts val="600"/>
                  </a:spcBef>
                  <a:buNone/>
                </a:pPr>
                <a:r>
                  <a:rPr lang="en-US" sz="2200" i="1" smtClean="0"/>
                  <a:t>Max </a:t>
                </a:r>
                <a:r>
                  <a:rPr lang="en-US" sz="2200" i="1" dirty="0" smtClean="0"/>
                  <a:t>	</a:t>
                </a:r>
                <a:r>
                  <a:rPr lang="en-US" sz="2200" i="1" smtClean="0"/>
                  <a:t>8 x</a:t>
                </a:r>
                <a:r>
                  <a:rPr lang="en-US" sz="2200" i="1" baseline="-25000" smtClean="0"/>
                  <a:t>1 </a:t>
                </a:r>
                <a:r>
                  <a:rPr lang="en-US" sz="2200" i="1" dirty="0" smtClean="0"/>
                  <a:t>+ </a:t>
                </a:r>
                <a:r>
                  <a:rPr lang="en-US" sz="2200" i="1" smtClean="0"/>
                  <a:t>3 x</a:t>
                </a:r>
                <a:r>
                  <a:rPr lang="en-US" sz="2200" i="1" baseline="-25000" smtClean="0"/>
                  <a:t>2 </a:t>
                </a:r>
                <a:r>
                  <a:rPr lang="en-US" sz="2200" i="1" dirty="0" smtClean="0"/>
                  <a:t>+ </a:t>
                </a:r>
                <a:r>
                  <a:rPr lang="en-US" sz="2200" i="1" smtClean="0"/>
                  <a:t>15 x</a:t>
                </a:r>
                <a:r>
                  <a:rPr lang="en-US" sz="2200" i="1" baseline="-25000" smtClean="0"/>
                  <a:t>3 </a:t>
                </a:r>
                <a:r>
                  <a:rPr lang="en-US" sz="2200" i="1" dirty="0" smtClean="0"/>
                  <a:t>+ </a:t>
                </a:r>
                <a:r>
                  <a:rPr lang="en-US" sz="2200" i="1" smtClean="0"/>
                  <a:t>7 x</a:t>
                </a:r>
                <a:r>
                  <a:rPr lang="en-US" sz="2200" i="1" baseline="-25000" smtClean="0"/>
                  <a:t>4</a:t>
                </a:r>
                <a:r>
                  <a:rPr lang="en-US" sz="2200" i="1" smtClean="0"/>
                  <a:t> </a:t>
                </a:r>
                <a:r>
                  <a:rPr lang="en-US" sz="2200" i="1" dirty="0" smtClean="0"/>
                  <a:t>+ </a:t>
                </a:r>
                <a:r>
                  <a:rPr lang="en-US" sz="2200" i="1" smtClean="0"/>
                  <a:t>10 x</a:t>
                </a:r>
                <a:r>
                  <a:rPr lang="en-US" sz="2200" i="1" baseline="-25000" smtClean="0"/>
                  <a:t>5 </a:t>
                </a:r>
                <a:r>
                  <a:rPr lang="en-US" sz="2200" i="1" dirty="0" smtClean="0"/>
                  <a:t>+ </a:t>
                </a:r>
                <a:r>
                  <a:rPr lang="en-US" sz="2200" i="1" smtClean="0"/>
                  <a:t>12 x</a:t>
                </a:r>
                <a:r>
                  <a:rPr lang="en-US" sz="2200" i="1" baseline="-25000" smtClean="0"/>
                  <a:t>6 </a:t>
                </a:r>
                <a:endParaRPr lang="en-US" sz="2200" i="1" baseline="-25000" dirty="0" smtClean="0"/>
              </a:p>
              <a:p>
                <a:pPr marL="576263" indent="-576263">
                  <a:spcBef>
                    <a:spcPts val="600"/>
                  </a:spcBef>
                  <a:buNone/>
                </a:pPr>
                <a:r>
                  <a:rPr lang="en-US" sz="2200" i="1" dirty="0" err="1" smtClean="0"/>
                  <a:t>s.t</a:t>
                </a:r>
                <a:r>
                  <a:rPr lang="en-US" sz="2200" i="1" dirty="0" err="1"/>
                  <a:t>.</a:t>
                </a:r>
                <a:r>
                  <a:rPr lang="en-US" sz="2200" i="1" dirty="0"/>
                  <a:t>	</a:t>
                </a:r>
                <a:r>
                  <a:rPr lang="en-US" sz="2200" i="1" smtClean="0"/>
                  <a:t>	10.2x</a:t>
                </a:r>
                <a:r>
                  <a:rPr lang="en-US" sz="2200" i="1" baseline="-25000" smtClean="0"/>
                  <a:t>1 </a:t>
                </a:r>
                <a:r>
                  <a:rPr lang="en-US" sz="2200" i="1" smtClean="0"/>
                  <a:t>+ 6.0x</a:t>
                </a:r>
                <a:r>
                  <a:rPr lang="en-US" sz="2200" i="1" baseline="-25000" smtClean="0"/>
                  <a:t>2 </a:t>
                </a:r>
                <a:r>
                  <a:rPr lang="en-US" sz="2200" i="1"/>
                  <a:t>+ </a:t>
                </a:r>
                <a:r>
                  <a:rPr lang="en-US" sz="2200" i="1" smtClean="0"/>
                  <a:t>23.0x</a:t>
                </a:r>
                <a:r>
                  <a:rPr lang="en-US" sz="2200" i="1" baseline="-25000" smtClean="0"/>
                  <a:t>3</a:t>
                </a:r>
                <a:r>
                  <a:rPr lang="en-US" sz="2200" i="1"/>
                  <a:t>+ </a:t>
                </a:r>
                <a:r>
                  <a:rPr lang="en-US" sz="2200" i="1" smtClean="0"/>
                  <a:t>11.1x</a:t>
                </a:r>
                <a:r>
                  <a:rPr lang="en-US" sz="2200" i="1" baseline="-25000" smtClean="0"/>
                  <a:t>4</a:t>
                </a:r>
                <a:r>
                  <a:rPr lang="en-US" sz="2200" i="1" smtClean="0"/>
                  <a:t> </a:t>
                </a:r>
                <a:r>
                  <a:rPr lang="en-US" sz="2200" i="1"/>
                  <a:t>+ </a:t>
                </a:r>
                <a:r>
                  <a:rPr lang="en-US" sz="2200" i="1" smtClean="0"/>
                  <a:t>9.8x</a:t>
                </a:r>
                <a:r>
                  <a:rPr lang="en-US" sz="2200" i="1" baseline="-25000" smtClean="0"/>
                  <a:t>5 </a:t>
                </a:r>
                <a:r>
                  <a:rPr lang="en-US" sz="2200" i="1" smtClean="0"/>
                  <a:t>+ 31.6x</a:t>
                </a:r>
                <a:r>
                  <a:rPr lang="en-US" sz="2200" i="1" baseline="-25000" smtClean="0"/>
                  <a:t>6 </a:t>
                </a:r>
                <a:r>
                  <a:rPr lang="en-US" sz="2200" i="1" dirty="0" smtClean="0">
                    <a:sym typeface="Symbol"/>
                  </a:rPr>
                  <a:t></a:t>
                </a:r>
                <a:r>
                  <a:rPr lang="en-US" sz="2200" i="1" dirty="0" smtClean="0"/>
                  <a:t> 35</a:t>
                </a:r>
                <a:endParaRPr lang="en-US" sz="2200" i="1" dirty="0"/>
              </a:p>
              <a:p>
                <a:pPr marL="0" indent="0">
                  <a:spcBef>
                    <a:spcPts val="600"/>
                  </a:spcBef>
                  <a:buNone/>
                </a:pPr>
                <a:r>
                  <a:rPr lang="en-US" sz="2200" smtClean="0">
                    <a:cs typeface="Times New Roman" pitchFamily="18" charset="0"/>
                  </a:rPr>
                  <a:t>	</a:t>
                </a:r>
                <a:r>
                  <a:rPr lang="en-US" sz="2200" i="1" smtClean="0"/>
                  <a:t>x</a:t>
                </a:r>
                <a:r>
                  <a:rPr lang="en-US" sz="2200" i="1" baseline="-25000" smtClean="0"/>
                  <a:t>1 </a:t>
                </a:r>
                <a:r>
                  <a:rPr lang="en-US" sz="2200" i="1" smtClean="0"/>
                  <a:t>,…, x</a:t>
                </a:r>
                <a:r>
                  <a:rPr lang="en-US" sz="2200" i="1" baseline="-25000" smtClean="0"/>
                  <a:t>6 </a:t>
                </a:r>
                <a:r>
                  <a:rPr lang="en-US" sz="2200" i="1" dirty="0" smtClean="0"/>
                  <a:t>= 0 or 1</a:t>
                </a:r>
                <a:endParaRPr lang="en-US" sz="2200" i="1" baseline="-25000" dirty="0"/>
              </a:p>
              <a:p>
                <a:pPr marL="0" indent="0">
                  <a:buNone/>
                </a:pPr>
                <a:endParaRPr lang="en-US" sz="2200" dirty="0" smtClean="0">
                  <a:cs typeface="Times New Roman" pitchFamily="18" charset="0"/>
                </a:endParaRPr>
              </a:p>
            </p:txBody>
          </p:sp>
        </mc:Choice>
        <mc:Fallback xmlns="">
          <p:sp>
            <p:nvSpPr>
              <p:cNvPr id="593923" name="Rectangle 3"/>
              <p:cNvSpPr>
                <a:spLocks noGrp="1" noRot="1" noChangeAspect="1" noMove="1" noResize="1" noEditPoints="1" noAdjustHandles="1" noChangeArrowheads="1" noChangeShapeType="1" noTextEdit="1"/>
              </p:cNvSpPr>
              <p:nvPr>
                <p:ph type="body" idx="1"/>
              </p:nvPr>
            </p:nvSpPr>
            <p:spPr>
              <a:xfrm>
                <a:off x="204532" y="1570333"/>
                <a:ext cx="8714508" cy="4659986"/>
              </a:xfrm>
              <a:blipFill rotWithShape="1">
                <a:blip r:embed="rId3"/>
                <a:stretch>
                  <a:fillRect l="-910" t="-654" r="-490"/>
                </a:stretch>
              </a:blipFill>
              <a:ln/>
            </p:spPr>
            <p:txBody>
              <a:bodyPr/>
              <a:lstStyle/>
              <a:p>
                <a:r>
                  <a:rPr lang="en-US">
                    <a:noFill/>
                  </a:rPr>
                  <a:t> </a:t>
                </a:r>
              </a:p>
            </p:txBody>
          </p:sp>
        </mc:Fallback>
      </mc:AlternateContent>
      <p:sp>
        <p:nvSpPr>
          <p:cNvPr id="5" name="TextBox 4"/>
          <p:cNvSpPr txBox="1"/>
          <p:nvPr/>
        </p:nvSpPr>
        <p:spPr>
          <a:xfrm>
            <a:off x="1180550" y="4687805"/>
            <a:ext cx="2872902" cy="1323439"/>
          </a:xfrm>
          <a:prstGeom prst="rect">
            <a:avLst/>
          </a:prstGeom>
          <a:noFill/>
        </p:spPr>
        <p:txBody>
          <a:bodyPr wrap="none" rtlCol="0">
            <a:spAutoFit/>
          </a:bodyPr>
          <a:lstStyle/>
          <a:p>
            <a:pPr algn="l"/>
            <a:r>
              <a:rPr lang="en-US" sz="2000" dirty="0" smtClean="0">
                <a:solidFill>
                  <a:srgbClr val="C00000"/>
                </a:solidFill>
              </a:rPr>
              <a:t>Speed increase = 25</a:t>
            </a:r>
          </a:p>
          <a:p>
            <a:pPr algn="l"/>
            <a:r>
              <a:rPr lang="en-US" sz="2000" dirty="0" smtClean="0">
                <a:solidFill>
                  <a:srgbClr val="C00000"/>
                </a:solidFill>
              </a:rPr>
              <a:t>Cost = 32.8</a:t>
            </a:r>
          </a:p>
          <a:p>
            <a:pPr algn="l"/>
            <a:r>
              <a:rPr lang="en-US" sz="2000" smtClean="0">
                <a:solidFill>
                  <a:srgbClr val="C00000"/>
                </a:solidFill>
              </a:rPr>
              <a:t>x</a:t>
            </a:r>
            <a:r>
              <a:rPr lang="en-US" sz="2000" baseline="-25000" smtClean="0">
                <a:solidFill>
                  <a:srgbClr val="C00000"/>
                </a:solidFill>
              </a:rPr>
              <a:t>1</a:t>
            </a:r>
            <a:r>
              <a:rPr lang="en-US" sz="2000" dirty="0" smtClean="0">
                <a:solidFill>
                  <a:srgbClr val="C00000"/>
                </a:solidFill>
              </a:rPr>
              <a:t>* = 0</a:t>
            </a:r>
            <a:r>
              <a:rPr lang="en-US" sz="2000" smtClean="0">
                <a:solidFill>
                  <a:srgbClr val="C00000"/>
                </a:solidFill>
              </a:rPr>
              <a:t>, x</a:t>
            </a:r>
            <a:r>
              <a:rPr lang="en-US" sz="2000" baseline="-25000" smtClean="0">
                <a:solidFill>
                  <a:srgbClr val="C00000"/>
                </a:solidFill>
              </a:rPr>
              <a:t>2</a:t>
            </a:r>
            <a:r>
              <a:rPr lang="en-US" sz="2000" dirty="0" smtClean="0">
                <a:solidFill>
                  <a:srgbClr val="C00000"/>
                </a:solidFill>
              </a:rPr>
              <a:t>* = 0</a:t>
            </a:r>
            <a:r>
              <a:rPr lang="en-US" sz="2000" smtClean="0">
                <a:solidFill>
                  <a:srgbClr val="C00000"/>
                </a:solidFill>
              </a:rPr>
              <a:t>, x</a:t>
            </a:r>
            <a:r>
              <a:rPr lang="en-US" sz="2000" baseline="-25000" smtClean="0">
                <a:solidFill>
                  <a:srgbClr val="C00000"/>
                </a:solidFill>
              </a:rPr>
              <a:t>3</a:t>
            </a:r>
            <a:r>
              <a:rPr lang="en-US" sz="2000" dirty="0" smtClean="0">
                <a:solidFill>
                  <a:srgbClr val="C00000"/>
                </a:solidFill>
              </a:rPr>
              <a:t>* = 1, </a:t>
            </a:r>
          </a:p>
          <a:p>
            <a:pPr algn="l"/>
            <a:r>
              <a:rPr lang="en-US" sz="2000" smtClean="0">
                <a:solidFill>
                  <a:srgbClr val="C00000"/>
                </a:solidFill>
              </a:rPr>
              <a:t>x</a:t>
            </a:r>
            <a:r>
              <a:rPr lang="en-US" sz="2000" baseline="-25000" smtClean="0">
                <a:solidFill>
                  <a:srgbClr val="C00000"/>
                </a:solidFill>
              </a:rPr>
              <a:t>4</a:t>
            </a:r>
            <a:r>
              <a:rPr lang="en-US" sz="2000" dirty="0" smtClean="0">
                <a:solidFill>
                  <a:srgbClr val="C00000"/>
                </a:solidFill>
              </a:rPr>
              <a:t>* = 0</a:t>
            </a:r>
            <a:r>
              <a:rPr lang="en-US" sz="2000" smtClean="0">
                <a:solidFill>
                  <a:srgbClr val="C00000"/>
                </a:solidFill>
              </a:rPr>
              <a:t>, x</a:t>
            </a:r>
            <a:r>
              <a:rPr lang="en-US" sz="2000" baseline="-25000" smtClean="0">
                <a:solidFill>
                  <a:srgbClr val="C00000"/>
                </a:solidFill>
              </a:rPr>
              <a:t>5</a:t>
            </a:r>
            <a:r>
              <a:rPr lang="en-US" sz="2000" dirty="0" smtClean="0">
                <a:solidFill>
                  <a:srgbClr val="C00000"/>
                </a:solidFill>
              </a:rPr>
              <a:t>* = 1</a:t>
            </a:r>
            <a:r>
              <a:rPr lang="en-US" sz="2000" smtClean="0">
                <a:solidFill>
                  <a:srgbClr val="C00000"/>
                </a:solidFill>
              </a:rPr>
              <a:t>, x</a:t>
            </a:r>
            <a:r>
              <a:rPr lang="en-US" sz="2000" baseline="-25000" smtClean="0">
                <a:solidFill>
                  <a:srgbClr val="C00000"/>
                </a:solidFill>
              </a:rPr>
              <a:t>6</a:t>
            </a:r>
            <a:r>
              <a:rPr lang="en-US" sz="2000" dirty="0" smtClean="0">
                <a:solidFill>
                  <a:srgbClr val="C00000"/>
                </a:solidFill>
              </a:rPr>
              <a:t>* = 0</a:t>
            </a:r>
            <a:endParaRPr lang="en-US" sz="2000" dirty="0">
              <a:solidFill>
                <a:srgbClr val="C00000"/>
              </a:solidFill>
            </a:endParaRPr>
          </a:p>
        </p:txBody>
      </p:sp>
    </p:spTree>
    <p:extLst>
      <p:ext uri="{BB962C8B-B14F-4D97-AF65-F5344CB8AC3E}">
        <p14:creationId xmlns:p14="http://schemas.microsoft.com/office/powerpoint/2010/main" val="203228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392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392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9392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a:xfrm>
            <a:off x="1219200" y="274638"/>
            <a:ext cx="7467600" cy="1011237"/>
          </a:xfrm>
        </p:spPr>
        <p:txBody>
          <a:bodyPr/>
          <a:lstStyle/>
          <a:p>
            <a:r>
              <a:rPr lang="en-US" sz="3600" smtClean="0">
                <a:cs typeface="Times New Roman" pitchFamily="18" charset="0"/>
              </a:rPr>
              <a:t>Example </a:t>
            </a:r>
            <a:r>
              <a:rPr lang="en-US" sz="3600" dirty="0" smtClean="0">
                <a:cs typeface="Times New Roman" pitchFamily="18" charset="0"/>
              </a:rPr>
              <a:t>11.1 Indy Car Knapsack</a:t>
            </a:r>
            <a:endParaRPr lang="en-US" sz="3600" dirty="0">
              <a:cs typeface="Times New Roman" pitchFamily="18" charset="0"/>
            </a:endParaRPr>
          </a:p>
        </p:txBody>
      </p:sp>
      <p:sp>
        <p:nvSpPr>
          <p:cNvPr id="593923" name="Rectangle 3"/>
          <p:cNvSpPr>
            <a:spLocks noGrp="1" noChangeArrowheads="1"/>
          </p:cNvSpPr>
          <p:nvPr>
            <p:ph type="body" idx="1"/>
          </p:nvPr>
        </p:nvSpPr>
        <p:spPr>
          <a:xfrm>
            <a:off x="204532" y="1570333"/>
            <a:ext cx="8714508" cy="4659986"/>
          </a:xfrm>
          <a:ln/>
        </p:spPr>
        <p:txBody>
          <a:bodyPr/>
          <a:lstStyle/>
          <a:p>
            <a:pPr marL="0" indent="0">
              <a:buNone/>
            </a:pPr>
            <a:r>
              <a:rPr lang="en-US" sz="2200" dirty="0"/>
              <a:t>Suppose now that the Indy Car team decides they simply must increase speed by 30 miles per hour to have any chance of winning </a:t>
            </a:r>
            <a:r>
              <a:rPr lang="en-US" sz="2200"/>
              <a:t>the </a:t>
            </a:r>
            <a:r>
              <a:rPr lang="en-US" sz="2200" smtClean="0"/>
              <a:t>next </a:t>
            </a:r>
            <a:r>
              <a:rPr lang="en-US" sz="2200" dirty="0"/>
              <a:t>race.  Ignoring the budget, they wish to find the minimum cost way to achieve at least that much performance.</a:t>
            </a:r>
            <a:endParaRPr lang="en-US" sz="2200" i="1" dirty="0" smtClean="0">
              <a:latin typeface="Cambria Math"/>
              <a:cs typeface="Times New Roman" pitchFamily="18" charset="0"/>
            </a:endParaRPr>
          </a:p>
          <a:p>
            <a:pPr marL="576263" indent="-576263">
              <a:spcBef>
                <a:spcPts val="600"/>
              </a:spcBef>
              <a:buNone/>
            </a:pPr>
            <a:endParaRPr lang="en-US" sz="2200" i="1" dirty="0" smtClean="0"/>
          </a:p>
          <a:p>
            <a:pPr marL="576263" indent="-576263">
              <a:spcBef>
                <a:spcPts val="600"/>
              </a:spcBef>
              <a:buNone/>
            </a:pPr>
            <a:r>
              <a:rPr lang="en-US" sz="2200" i="1" dirty="0" smtClean="0"/>
              <a:t>Min </a:t>
            </a:r>
            <a:r>
              <a:rPr lang="en-US" sz="2200" i="1" smtClean="0"/>
              <a:t>	10.2x</a:t>
            </a:r>
            <a:r>
              <a:rPr lang="en-US" sz="2200" i="1" baseline="-25000" smtClean="0"/>
              <a:t>1 </a:t>
            </a:r>
            <a:r>
              <a:rPr lang="en-US" sz="2200" i="1"/>
              <a:t>+ </a:t>
            </a:r>
            <a:r>
              <a:rPr lang="en-US" sz="2200" i="1" smtClean="0"/>
              <a:t>6.0x</a:t>
            </a:r>
            <a:r>
              <a:rPr lang="en-US" sz="2200" i="1" baseline="-25000" smtClean="0"/>
              <a:t>2 </a:t>
            </a:r>
            <a:r>
              <a:rPr lang="en-US" sz="2200" i="1"/>
              <a:t>+ </a:t>
            </a:r>
            <a:r>
              <a:rPr lang="en-US" sz="2200" i="1" smtClean="0"/>
              <a:t>23.0x</a:t>
            </a:r>
            <a:r>
              <a:rPr lang="en-US" sz="2200" i="1" baseline="-25000" smtClean="0"/>
              <a:t>3</a:t>
            </a:r>
            <a:r>
              <a:rPr lang="en-US" sz="2200" i="1"/>
              <a:t>+ </a:t>
            </a:r>
            <a:r>
              <a:rPr lang="en-US" sz="2200" i="1" smtClean="0"/>
              <a:t>11.1x</a:t>
            </a:r>
            <a:r>
              <a:rPr lang="en-US" sz="2200" i="1" baseline="-25000" smtClean="0"/>
              <a:t>4</a:t>
            </a:r>
            <a:r>
              <a:rPr lang="en-US" sz="2200" i="1" smtClean="0"/>
              <a:t> </a:t>
            </a:r>
            <a:r>
              <a:rPr lang="en-US" sz="2200" i="1"/>
              <a:t>+ </a:t>
            </a:r>
            <a:r>
              <a:rPr lang="en-US" sz="2200" i="1" smtClean="0"/>
              <a:t>9.8x</a:t>
            </a:r>
            <a:r>
              <a:rPr lang="en-US" sz="2200" i="1" baseline="-25000" smtClean="0"/>
              <a:t>5 </a:t>
            </a:r>
            <a:r>
              <a:rPr lang="en-US" sz="2200" i="1" smtClean="0"/>
              <a:t>+ 31.6x</a:t>
            </a:r>
            <a:r>
              <a:rPr lang="en-US" sz="2200" i="1" baseline="-25000" smtClean="0"/>
              <a:t>6 </a:t>
            </a:r>
            <a:endParaRPr lang="en-US" sz="2200" i="1" dirty="0" smtClean="0"/>
          </a:p>
          <a:p>
            <a:pPr marL="576263" indent="-576263">
              <a:spcBef>
                <a:spcPts val="600"/>
              </a:spcBef>
              <a:buNone/>
            </a:pPr>
            <a:r>
              <a:rPr lang="en-US" sz="2200" i="1" dirty="0" err="1" smtClean="0"/>
              <a:t>s.t</a:t>
            </a:r>
            <a:r>
              <a:rPr lang="en-US" sz="2200" i="1" dirty="0" err="1"/>
              <a:t>.</a:t>
            </a:r>
            <a:r>
              <a:rPr lang="en-US" sz="2200" i="1" dirty="0"/>
              <a:t>	</a:t>
            </a:r>
            <a:r>
              <a:rPr lang="en-US" sz="2200" i="1" dirty="0" smtClean="0"/>
              <a:t>	</a:t>
            </a:r>
            <a:r>
              <a:rPr lang="en-US" sz="2200" i="1" smtClean="0"/>
              <a:t>8 x</a:t>
            </a:r>
            <a:r>
              <a:rPr lang="en-US" sz="2200" i="1" baseline="-25000" smtClean="0"/>
              <a:t>1 </a:t>
            </a:r>
            <a:r>
              <a:rPr lang="en-US" sz="2200" i="1" dirty="0"/>
              <a:t>+ </a:t>
            </a:r>
            <a:r>
              <a:rPr lang="en-US" sz="2200" i="1"/>
              <a:t>3 </a:t>
            </a:r>
            <a:r>
              <a:rPr lang="en-US" sz="2200" i="1" smtClean="0"/>
              <a:t>x</a:t>
            </a:r>
            <a:r>
              <a:rPr lang="en-US" sz="2200" i="1" baseline="-25000" smtClean="0"/>
              <a:t>2 </a:t>
            </a:r>
            <a:r>
              <a:rPr lang="en-US" sz="2200" i="1" dirty="0"/>
              <a:t>+ </a:t>
            </a:r>
            <a:r>
              <a:rPr lang="en-US" sz="2200" i="1"/>
              <a:t>15 </a:t>
            </a:r>
            <a:r>
              <a:rPr lang="en-US" sz="2200" i="1" smtClean="0"/>
              <a:t>x</a:t>
            </a:r>
            <a:r>
              <a:rPr lang="en-US" sz="2200" i="1" baseline="-25000" smtClean="0"/>
              <a:t>3 </a:t>
            </a:r>
            <a:r>
              <a:rPr lang="en-US" sz="2200" i="1" dirty="0"/>
              <a:t>+ </a:t>
            </a:r>
            <a:r>
              <a:rPr lang="en-US" sz="2200" i="1"/>
              <a:t>7 </a:t>
            </a:r>
            <a:r>
              <a:rPr lang="en-US" sz="2200" i="1" smtClean="0"/>
              <a:t>x</a:t>
            </a:r>
            <a:r>
              <a:rPr lang="en-US" sz="2200" i="1" baseline="-25000" smtClean="0"/>
              <a:t>4</a:t>
            </a:r>
            <a:r>
              <a:rPr lang="en-US" sz="2200" i="1" smtClean="0"/>
              <a:t> </a:t>
            </a:r>
            <a:r>
              <a:rPr lang="en-US" sz="2200" i="1" dirty="0"/>
              <a:t>+ </a:t>
            </a:r>
            <a:r>
              <a:rPr lang="en-US" sz="2200" i="1"/>
              <a:t>10 </a:t>
            </a:r>
            <a:r>
              <a:rPr lang="en-US" sz="2200" i="1" smtClean="0"/>
              <a:t>x</a:t>
            </a:r>
            <a:r>
              <a:rPr lang="en-US" sz="2200" i="1" baseline="-25000" smtClean="0"/>
              <a:t>5 </a:t>
            </a:r>
            <a:r>
              <a:rPr lang="en-US" sz="2200" i="1" dirty="0"/>
              <a:t>+ </a:t>
            </a:r>
            <a:r>
              <a:rPr lang="en-US" sz="2200" i="1"/>
              <a:t>12 </a:t>
            </a:r>
            <a:r>
              <a:rPr lang="en-US" sz="2200" i="1" smtClean="0"/>
              <a:t>x</a:t>
            </a:r>
            <a:r>
              <a:rPr lang="en-US" sz="2200" i="1" baseline="-25000" smtClean="0"/>
              <a:t>6 </a:t>
            </a:r>
            <a:r>
              <a:rPr lang="en-US" sz="2200" i="1" dirty="0" smtClean="0">
                <a:sym typeface="Symbol"/>
              </a:rPr>
              <a:t></a:t>
            </a:r>
            <a:r>
              <a:rPr lang="en-US" sz="2200" i="1" dirty="0" smtClean="0"/>
              <a:t> 30</a:t>
            </a:r>
            <a:endParaRPr lang="en-US" sz="2200" i="1" dirty="0"/>
          </a:p>
          <a:p>
            <a:pPr marL="576263" indent="-576263">
              <a:spcBef>
                <a:spcPts val="600"/>
              </a:spcBef>
              <a:buNone/>
            </a:pPr>
            <a:r>
              <a:rPr lang="en-US" sz="2200" i="1" dirty="0" smtClean="0"/>
              <a:t>	</a:t>
            </a:r>
            <a:r>
              <a:rPr lang="en-US" sz="2200" i="1" smtClean="0"/>
              <a:t>	x</a:t>
            </a:r>
            <a:r>
              <a:rPr lang="en-US" sz="2200" i="1" baseline="-25000" smtClean="0"/>
              <a:t>1 </a:t>
            </a:r>
            <a:r>
              <a:rPr lang="en-US" sz="2200" i="1" smtClean="0"/>
              <a:t>,…, x</a:t>
            </a:r>
            <a:r>
              <a:rPr lang="en-US" sz="2200" i="1" baseline="-25000" smtClean="0"/>
              <a:t>6 </a:t>
            </a:r>
            <a:r>
              <a:rPr lang="en-US" sz="2200" i="1" dirty="0" smtClean="0"/>
              <a:t>= 0 or 1</a:t>
            </a:r>
            <a:endParaRPr lang="en-US" sz="2200" i="1" baseline="-25000" dirty="0"/>
          </a:p>
          <a:p>
            <a:pPr marL="0" indent="0">
              <a:buNone/>
            </a:pPr>
            <a:endParaRPr lang="en-US" sz="2200" dirty="0" smtClean="0">
              <a:cs typeface="Times New Roman" pitchFamily="18" charset="0"/>
            </a:endParaRPr>
          </a:p>
        </p:txBody>
      </p:sp>
      <p:sp>
        <p:nvSpPr>
          <p:cNvPr id="5" name="TextBox 4"/>
          <p:cNvSpPr txBox="1"/>
          <p:nvPr/>
        </p:nvSpPr>
        <p:spPr>
          <a:xfrm>
            <a:off x="1180550" y="4687805"/>
            <a:ext cx="2872902" cy="1323439"/>
          </a:xfrm>
          <a:prstGeom prst="rect">
            <a:avLst/>
          </a:prstGeom>
          <a:noFill/>
        </p:spPr>
        <p:txBody>
          <a:bodyPr wrap="none" rtlCol="0">
            <a:spAutoFit/>
          </a:bodyPr>
          <a:lstStyle/>
          <a:p>
            <a:pPr algn="l"/>
            <a:r>
              <a:rPr lang="en-US" sz="2000" dirty="0" smtClean="0">
                <a:solidFill>
                  <a:srgbClr val="C00000"/>
                </a:solidFill>
              </a:rPr>
              <a:t>Cost = 43.0</a:t>
            </a:r>
          </a:p>
          <a:p>
            <a:pPr algn="l"/>
            <a:r>
              <a:rPr lang="en-US" sz="2000" dirty="0">
                <a:solidFill>
                  <a:srgbClr val="C00000"/>
                </a:solidFill>
              </a:rPr>
              <a:t>Speed increase = </a:t>
            </a:r>
            <a:r>
              <a:rPr lang="en-US" sz="2000" dirty="0" smtClean="0">
                <a:solidFill>
                  <a:srgbClr val="C00000"/>
                </a:solidFill>
              </a:rPr>
              <a:t>33</a:t>
            </a:r>
            <a:endParaRPr lang="en-US" sz="2000" dirty="0">
              <a:solidFill>
                <a:srgbClr val="C00000"/>
              </a:solidFill>
            </a:endParaRPr>
          </a:p>
          <a:p>
            <a:pPr algn="l"/>
            <a:r>
              <a:rPr lang="en-US" sz="2000" smtClean="0">
                <a:solidFill>
                  <a:srgbClr val="C00000"/>
                </a:solidFill>
              </a:rPr>
              <a:t>x</a:t>
            </a:r>
            <a:r>
              <a:rPr lang="en-US" sz="2000" baseline="-25000" smtClean="0">
                <a:solidFill>
                  <a:srgbClr val="C00000"/>
                </a:solidFill>
              </a:rPr>
              <a:t>1</a:t>
            </a:r>
            <a:r>
              <a:rPr lang="en-US" sz="2000" dirty="0" smtClean="0">
                <a:solidFill>
                  <a:srgbClr val="C00000"/>
                </a:solidFill>
              </a:rPr>
              <a:t>* = 1</a:t>
            </a:r>
            <a:r>
              <a:rPr lang="en-US" sz="2000" smtClean="0">
                <a:solidFill>
                  <a:srgbClr val="C00000"/>
                </a:solidFill>
              </a:rPr>
              <a:t>, x</a:t>
            </a:r>
            <a:r>
              <a:rPr lang="en-US" sz="2000" baseline="-25000" smtClean="0">
                <a:solidFill>
                  <a:srgbClr val="C00000"/>
                </a:solidFill>
              </a:rPr>
              <a:t>2</a:t>
            </a:r>
            <a:r>
              <a:rPr lang="en-US" sz="2000" dirty="0" smtClean="0">
                <a:solidFill>
                  <a:srgbClr val="C00000"/>
                </a:solidFill>
              </a:rPr>
              <a:t>* = 0</a:t>
            </a:r>
            <a:r>
              <a:rPr lang="en-US" sz="2000" smtClean="0">
                <a:solidFill>
                  <a:srgbClr val="C00000"/>
                </a:solidFill>
              </a:rPr>
              <a:t>, x</a:t>
            </a:r>
            <a:r>
              <a:rPr lang="en-US" sz="2000" baseline="-25000" smtClean="0">
                <a:solidFill>
                  <a:srgbClr val="C00000"/>
                </a:solidFill>
              </a:rPr>
              <a:t>3</a:t>
            </a:r>
            <a:r>
              <a:rPr lang="en-US" sz="2000" dirty="0" smtClean="0">
                <a:solidFill>
                  <a:srgbClr val="C00000"/>
                </a:solidFill>
              </a:rPr>
              <a:t>* = 1, </a:t>
            </a:r>
          </a:p>
          <a:p>
            <a:pPr algn="l"/>
            <a:r>
              <a:rPr lang="en-US" sz="2000" smtClean="0">
                <a:solidFill>
                  <a:srgbClr val="C00000"/>
                </a:solidFill>
              </a:rPr>
              <a:t>x</a:t>
            </a:r>
            <a:r>
              <a:rPr lang="en-US" sz="2000" baseline="-25000" smtClean="0">
                <a:solidFill>
                  <a:srgbClr val="C00000"/>
                </a:solidFill>
              </a:rPr>
              <a:t>4</a:t>
            </a:r>
            <a:r>
              <a:rPr lang="en-US" sz="2000" dirty="0" smtClean="0">
                <a:solidFill>
                  <a:srgbClr val="C00000"/>
                </a:solidFill>
              </a:rPr>
              <a:t>* = 0</a:t>
            </a:r>
            <a:r>
              <a:rPr lang="en-US" sz="2000" smtClean="0">
                <a:solidFill>
                  <a:srgbClr val="C00000"/>
                </a:solidFill>
              </a:rPr>
              <a:t>, x</a:t>
            </a:r>
            <a:r>
              <a:rPr lang="en-US" sz="2000" baseline="-25000" smtClean="0">
                <a:solidFill>
                  <a:srgbClr val="C00000"/>
                </a:solidFill>
              </a:rPr>
              <a:t>5</a:t>
            </a:r>
            <a:r>
              <a:rPr lang="en-US" sz="2000" dirty="0" smtClean="0">
                <a:solidFill>
                  <a:srgbClr val="C00000"/>
                </a:solidFill>
              </a:rPr>
              <a:t>* = 1</a:t>
            </a:r>
            <a:r>
              <a:rPr lang="en-US" sz="2000" smtClean="0">
                <a:solidFill>
                  <a:srgbClr val="C00000"/>
                </a:solidFill>
              </a:rPr>
              <a:t>, x</a:t>
            </a:r>
            <a:r>
              <a:rPr lang="en-US" sz="2000" baseline="-25000" smtClean="0">
                <a:solidFill>
                  <a:srgbClr val="C00000"/>
                </a:solidFill>
              </a:rPr>
              <a:t>6</a:t>
            </a:r>
            <a:r>
              <a:rPr lang="en-US" sz="2000" dirty="0" smtClean="0">
                <a:solidFill>
                  <a:srgbClr val="C00000"/>
                </a:solidFill>
              </a:rPr>
              <a:t>* = 0</a:t>
            </a:r>
            <a:endParaRPr lang="en-US" sz="2000" dirty="0">
              <a:solidFill>
                <a:srgbClr val="C00000"/>
              </a:solidFill>
            </a:endParaRPr>
          </a:p>
        </p:txBody>
      </p:sp>
    </p:spTree>
    <p:extLst>
      <p:ext uri="{BB962C8B-B14F-4D97-AF65-F5344CB8AC3E}">
        <p14:creationId xmlns:p14="http://schemas.microsoft.com/office/powerpoint/2010/main" val="1870534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392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392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a:xfrm>
            <a:off x="1219200" y="274638"/>
            <a:ext cx="7467600" cy="1011237"/>
          </a:xfrm>
        </p:spPr>
        <p:txBody>
          <a:bodyPr/>
          <a:lstStyle/>
          <a:p>
            <a:r>
              <a:rPr lang="en-US" sz="3600" dirty="0" smtClean="0">
                <a:cs typeface="Times New Roman" pitchFamily="18" charset="0"/>
              </a:rPr>
              <a:t>Capital Budgeting Models</a:t>
            </a:r>
            <a:endParaRPr lang="en-US" sz="3600" dirty="0">
              <a:cs typeface="Times New Roman" pitchFamily="18" charset="0"/>
            </a:endParaRPr>
          </a:p>
        </p:txBody>
      </p:sp>
      <p:sp>
        <p:nvSpPr>
          <p:cNvPr id="593923" name="Rectangle 3"/>
          <p:cNvSpPr>
            <a:spLocks noGrp="1" noChangeArrowheads="1"/>
          </p:cNvSpPr>
          <p:nvPr>
            <p:ph type="body" idx="1"/>
          </p:nvPr>
        </p:nvSpPr>
        <p:spPr>
          <a:xfrm>
            <a:off x="204532" y="1570333"/>
            <a:ext cx="8714508" cy="4659986"/>
          </a:xfrm>
          <a:ln/>
        </p:spPr>
        <p:txBody>
          <a:bodyPr/>
          <a:lstStyle/>
          <a:p>
            <a:r>
              <a:rPr lang="en-US" sz="2600" dirty="0" smtClean="0">
                <a:solidFill>
                  <a:schemeClr val="accent6"/>
                </a:solidFill>
                <a:cs typeface="Times New Roman" pitchFamily="18" charset="0"/>
              </a:rPr>
              <a:t>The </a:t>
            </a:r>
            <a:r>
              <a:rPr lang="en-US" sz="2600" smtClean="0">
                <a:solidFill>
                  <a:schemeClr val="accent6"/>
                </a:solidFill>
                <a:cs typeface="Times New Roman" pitchFamily="18" charset="0"/>
              </a:rPr>
              <a:t>typical maximize </a:t>
            </a:r>
            <a:r>
              <a:rPr lang="en-US" sz="2600" dirty="0" smtClean="0">
                <a:solidFill>
                  <a:schemeClr val="accent6"/>
                </a:solidFill>
                <a:cs typeface="Times New Roman" pitchFamily="18" charset="0"/>
              </a:rPr>
              <a:t>form of a knapsack problem has a single main constraint enforcing a budget. </a:t>
            </a:r>
          </a:p>
          <a:p>
            <a:r>
              <a:rPr lang="en-US" sz="2600" dirty="0">
                <a:solidFill>
                  <a:srgbClr val="0070C0"/>
                </a:solidFill>
                <a:cs typeface="Times New Roman" pitchFamily="18" charset="0"/>
              </a:rPr>
              <a:t>Capital </a:t>
            </a:r>
            <a:r>
              <a:rPr lang="en-US" sz="2600" dirty="0" smtClean="0">
                <a:solidFill>
                  <a:srgbClr val="0070C0"/>
                </a:solidFill>
                <a:cs typeface="Times New Roman" pitchFamily="18" charset="0"/>
              </a:rPr>
              <a:t>budgeting models </a:t>
            </a:r>
            <a:r>
              <a:rPr lang="en-US" sz="2600" dirty="0" smtClean="0">
                <a:cs typeface="Times New Roman" pitchFamily="18" charset="0"/>
              </a:rPr>
              <a:t>(or </a:t>
            </a:r>
            <a:r>
              <a:rPr lang="en-US" sz="2600" dirty="0" smtClean="0">
                <a:solidFill>
                  <a:srgbClr val="0070C0"/>
                </a:solidFill>
                <a:cs typeface="Times New Roman" pitchFamily="18" charset="0"/>
              </a:rPr>
              <a:t>multi-dimensional knapsack</a:t>
            </a:r>
            <a:r>
              <a:rPr lang="en-US" sz="2600" dirty="0" smtClean="0">
                <a:cs typeface="Times New Roman" pitchFamily="18" charset="0"/>
              </a:rPr>
              <a:t>) select </a:t>
            </a:r>
            <a:r>
              <a:rPr lang="en-US" sz="2600" smtClean="0">
                <a:cs typeface="Times New Roman" pitchFamily="18" charset="0"/>
              </a:rPr>
              <a:t>a maximum </a:t>
            </a:r>
            <a:r>
              <a:rPr lang="en-US" sz="2600" dirty="0" smtClean="0">
                <a:cs typeface="Times New Roman" pitchFamily="18" charset="0"/>
              </a:rPr>
              <a:t>value collection of project, investments, and so on, subject to limitations on budgets or other resources consumed. [11.5]</a:t>
            </a:r>
            <a:endParaRPr lang="en-US" sz="2600" dirty="0"/>
          </a:p>
          <a:p>
            <a:pPr marL="0" indent="0">
              <a:buNone/>
            </a:pPr>
            <a:endParaRPr lang="en-US" sz="2600" dirty="0" smtClean="0">
              <a:cs typeface="+mn-cs"/>
            </a:endParaRPr>
          </a:p>
          <a:p>
            <a:pPr lvl="1"/>
            <a:endParaRPr lang="en-US" sz="2200" dirty="0" smtClean="0">
              <a:cs typeface="Times New Roman" pitchFamily="18" charset="0"/>
            </a:endParaRPr>
          </a:p>
        </p:txBody>
      </p:sp>
    </p:spTree>
    <p:extLst>
      <p:ext uri="{BB962C8B-B14F-4D97-AF65-F5344CB8AC3E}">
        <p14:creationId xmlns:p14="http://schemas.microsoft.com/office/powerpoint/2010/main" val="321052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a:xfrm>
            <a:off x="1219200" y="274638"/>
            <a:ext cx="7467600" cy="1011237"/>
          </a:xfrm>
        </p:spPr>
        <p:txBody>
          <a:bodyPr/>
          <a:lstStyle/>
          <a:p>
            <a:r>
              <a:rPr lang="en-US" sz="3600" smtClean="0">
                <a:cs typeface="Times New Roman" pitchFamily="18" charset="0"/>
              </a:rPr>
              <a:t>Example </a:t>
            </a:r>
            <a:r>
              <a:rPr lang="en-US" sz="3600" dirty="0" smtClean="0">
                <a:cs typeface="Times New Roman" pitchFamily="18" charset="0"/>
              </a:rPr>
              <a:t>11.2 </a:t>
            </a:r>
            <a:br>
              <a:rPr lang="en-US" sz="3600" dirty="0" smtClean="0">
                <a:cs typeface="Times New Roman" pitchFamily="18" charset="0"/>
              </a:rPr>
            </a:br>
            <a:r>
              <a:rPr lang="en-US" sz="3600" dirty="0" smtClean="0">
                <a:cs typeface="Times New Roman" pitchFamily="18" charset="0"/>
              </a:rPr>
              <a:t>NASA Capital Budgeting</a:t>
            </a:r>
            <a:endParaRPr lang="en-US" sz="3600" dirty="0">
              <a:cs typeface="Times New Roman" pitchFamily="18" charset="0"/>
            </a:endParaRPr>
          </a:p>
        </p:txBody>
      </p:sp>
      <mc:AlternateContent xmlns:mc="http://schemas.openxmlformats.org/markup-compatibility/2006" xmlns:a14="http://schemas.microsoft.com/office/drawing/2010/main">
        <mc:Choice Requires="a14">
          <p:sp>
            <p:nvSpPr>
              <p:cNvPr id="593923" name="Rectangle 3"/>
              <p:cNvSpPr>
                <a:spLocks noGrp="1" noChangeArrowheads="1"/>
              </p:cNvSpPr>
              <p:nvPr>
                <p:ph type="body" idx="1"/>
              </p:nvPr>
            </p:nvSpPr>
            <p:spPr>
              <a:xfrm>
                <a:off x="204532" y="1570333"/>
                <a:ext cx="8714508" cy="4659986"/>
              </a:xfrm>
              <a:ln/>
            </p:spPr>
            <p:txBody>
              <a:bodyPr/>
              <a:lstStyle/>
              <a:p>
                <a:pPr marL="0" indent="0">
                  <a:buNone/>
                </a:pPr>
                <a:r>
                  <a:rPr lang="en-US" sz="2400" dirty="0"/>
                  <a:t>The U.S. space agency, NASA, must deal constantly with such decision problems in choosing how to divide its limited budgets among many competing missions proposed.  The following Table shows a fictitious list of alternatives.</a:t>
                </a:r>
              </a:p>
              <a:p>
                <a:pPr marL="0" indent="0">
                  <a:buNone/>
                </a:pPr>
                <a:r>
                  <a:rPr lang="en-US" sz="2400" dirty="0" smtClean="0"/>
                  <a:t>	We </a:t>
                </a:r>
                <a:r>
                  <a:rPr lang="en-US" sz="2400" dirty="0"/>
                  <a:t>must decide which of the 14 indicated missions to include in program plans for the 2000-2024 era.  Thus it should be clear that the needed decision variables </a:t>
                </a:r>
                <a:r>
                  <a:rPr lang="en-US" sz="2400" dirty="0" smtClean="0"/>
                  <a:t>are</a:t>
                </a:r>
              </a:p>
              <a:p>
                <a:pPr marL="0" indent="0">
                  <a:buNone/>
                </a:pPr>
                <a:r>
                  <a:rPr lang="en-US" sz="2400" dirty="0" smtClean="0">
                    <a:cs typeface="Times New Roman" pitchFamily="18" charset="0"/>
                  </a:rPr>
                  <a:t>	</a:t>
                </a:r>
                <a14:m>
                  <m:oMath xmlns:m="http://schemas.openxmlformats.org/officeDocument/2006/math">
                    <m:sSub>
                      <m:sSubPr>
                        <m:ctrlPr>
                          <a:rPr lang="en-US" sz="2400" i="1">
                            <a:latin typeface="Cambria Math"/>
                            <a:cs typeface="Times New Roman" pitchFamily="18" charset="0"/>
                          </a:rPr>
                        </m:ctrlPr>
                      </m:sSubPr>
                      <m:e>
                        <m:r>
                          <a:rPr lang="en-US" sz="2400" i="1">
                            <a:latin typeface="Cambria Math"/>
                            <a:cs typeface="Times New Roman" pitchFamily="18" charset="0"/>
                          </a:rPr>
                          <m:t>𝑥</m:t>
                        </m:r>
                      </m:e>
                      <m:sub>
                        <m:r>
                          <a:rPr lang="en-US" sz="2400" i="1">
                            <a:latin typeface="Cambria Math"/>
                            <a:cs typeface="Times New Roman" pitchFamily="18" charset="0"/>
                          </a:rPr>
                          <m:t>𝑗</m:t>
                        </m:r>
                      </m:sub>
                    </m:sSub>
                    <m:r>
                      <a:rPr lang="en-US" sz="2400" i="1">
                        <a:latin typeface="Cambria Math"/>
                        <a:ea typeface="Cambria Math"/>
                        <a:cs typeface="Times New Roman" pitchFamily="18" charset="0"/>
                      </a:rPr>
                      <m:t>≡</m:t>
                    </m:r>
                    <m:d>
                      <m:dPr>
                        <m:begChr m:val="{"/>
                        <m:endChr m:val=""/>
                        <m:ctrlPr>
                          <a:rPr lang="en-US" sz="2400" i="1">
                            <a:latin typeface="Cambria Math"/>
                            <a:cs typeface="Times New Roman" pitchFamily="18" charset="0"/>
                          </a:rPr>
                        </m:ctrlPr>
                      </m:dPr>
                      <m:e>
                        <m:m>
                          <m:mPr>
                            <m:mcs>
                              <m:mc>
                                <m:mcPr>
                                  <m:count m:val="1"/>
                                  <m:mcJc m:val="center"/>
                                </m:mcPr>
                              </m:mc>
                            </m:mcs>
                            <m:ctrlPr>
                              <a:rPr lang="en-US" sz="2400" i="1">
                                <a:latin typeface="Cambria Math"/>
                                <a:cs typeface="Times New Roman" pitchFamily="18" charset="0"/>
                              </a:rPr>
                            </m:ctrlPr>
                          </m:mPr>
                          <m:mr>
                            <m:e>
                              <m:r>
                                <m:rPr>
                                  <m:nor/>
                                  <m:brk m:alnAt="7"/>
                                </m:rPr>
                                <a:rPr lang="en-US" sz="2400">
                                  <a:latin typeface="Cambria Math"/>
                                  <a:cs typeface="Times New Roman" pitchFamily="18" charset="0"/>
                                </a:rPr>
                                <m:t>1</m:t>
                              </m:r>
                              <m:r>
                                <m:rPr>
                                  <m:nor/>
                                </m:rPr>
                                <a:rPr lang="en-US" sz="2400">
                                  <a:latin typeface="Cambria Math"/>
                                  <a:cs typeface="Times New Roman" pitchFamily="18" charset="0"/>
                                </a:rPr>
                                <m:t>   </m:t>
                              </m:r>
                              <m:r>
                                <m:rPr>
                                  <m:nor/>
                                </m:rPr>
                                <a:rPr lang="en-US" sz="2400">
                                  <a:latin typeface="Cambria Math"/>
                                  <a:cs typeface="Times New Roman" pitchFamily="18" charset="0"/>
                                </a:rPr>
                                <m:t>if</m:t>
                              </m:r>
                              <m:r>
                                <m:rPr>
                                  <m:nor/>
                                </m:rPr>
                                <a:rPr lang="en-US" sz="2400">
                                  <a:latin typeface="Cambria Math"/>
                                  <a:cs typeface="Times New Roman" pitchFamily="18" charset="0"/>
                                </a:rPr>
                                <m:t> </m:t>
                              </m:r>
                              <m:r>
                                <m:rPr>
                                  <m:nor/>
                                </m:rPr>
                                <a:rPr lang="en-US" sz="2400" b="0" i="0" smtClean="0">
                                  <a:latin typeface="Cambria Math"/>
                                  <a:cs typeface="Times New Roman" pitchFamily="18" charset="0"/>
                                </a:rPr>
                                <m:t>mission</m:t>
                              </m:r>
                              <m:r>
                                <m:rPr>
                                  <m:nor/>
                                </m:rPr>
                                <a:rPr lang="en-US" sz="2400">
                                  <a:latin typeface="Cambria Math"/>
                                  <a:cs typeface="Times New Roman" pitchFamily="18" charset="0"/>
                                </a:rPr>
                                <m:t> </m:t>
                              </m:r>
                              <m:r>
                                <m:rPr>
                                  <m:nor/>
                                </m:rPr>
                                <a:rPr lang="en-US" sz="2400">
                                  <a:latin typeface="Cambria Math"/>
                                  <a:cs typeface="Times New Roman" pitchFamily="18" charset="0"/>
                                </a:rPr>
                                <m:t>j</m:t>
                              </m:r>
                              <m:r>
                                <m:rPr>
                                  <m:nor/>
                                </m:rPr>
                                <a:rPr lang="en-US" sz="2400">
                                  <a:latin typeface="Cambria Math"/>
                                  <a:cs typeface="Times New Roman" pitchFamily="18" charset="0"/>
                                </a:rPr>
                                <m:t> </m:t>
                              </m:r>
                              <m:r>
                                <m:rPr>
                                  <m:nor/>
                                </m:rPr>
                                <a:rPr lang="en-US" sz="2400">
                                  <a:latin typeface="Cambria Math"/>
                                  <a:cs typeface="Times New Roman" pitchFamily="18" charset="0"/>
                                </a:rPr>
                                <m:t>is</m:t>
                              </m:r>
                              <m:r>
                                <m:rPr>
                                  <m:nor/>
                                </m:rPr>
                                <a:rPr lang="en-US" sz="2400">
                                  <a:latin typeface="Cambria Math"/>
                                  <a:cs typeface="Times New Roman" pitchFamily="18" charset="0"/>
                                </a:rPr>
                                <m:t> </m:t>
                              </m:r>
                              <m:r>
                                <m:rPr>
                                  <m:nor/>
                                </m:rPr>
                                <a:rPr lang="en-US" sz="2400" b="0" i="0" smtClean="0">
                                  <a:latin typeface="Cambria Math"/>
                                  <a:cs typeface="Times New Roman" pitchFamily="18" charset="0"/>
                                </a:rPr>
                                <m:t>selected</m:t>
                              </m:r>
                            </m:e>
                          </m:mr>
                          <m:mr>
                            <m:e>
                              <m:r>
                                <m:rPr>
                                  <m:nor/>
                                </m:rPr>
                                <a:rPr lang="en-US" sz="2400">
                                  <a:latin typeface="Cambria Math"/>
                                  <a:cs typeface="Times New Roman" pitchFamily="18" charset="0"/>
                                </a:rPr>
                                <m:t>0   </m:t>
                              </m:r>
                              <m:r>
                                <m:rPr>
                                  <m:nor/>
                                </m:rPr>
                                <a:rPr lang="en-US" sz="2400">
                                  <a:latin typeface="Cambria Math"/>
                                  <a:cs typeface="Times New Roman" pitchFamily="18" charset="0"/>
                                </a:rPr>
                                <m:t>otherwise</m:t>
                              </m:r>
                              <m:r>
                                <m:rPr>
                                  <m:nor/>
                                </m:rPr>
                                <a:rPr lang="en-US" sz="2400">
                                  <a:latin typeface="Cambria Math"/>
                                  <a:cs typeface="Times New Roman" pitchFamily="18" charset="0"/>
                                </a:rPr>
                                <m:t>                       </m:t>
                              </m:r>
                            </m:e>
                          </m:mr>
                        </m:m>
                      </m:e>
                    </m:d>
                  </m:oMath>
                </a14:m>
                <a:endParaRPr lang="en-US" sz="2400" dirty="0">
                  <a:cs typeface="Times New Roman" pitchFamily="18" charset="0"/>
                </a:endParaRPr>
              </a:p>
              <a:p>
                <a:pPr marL="0" indent="0">
                  <a:buNone/>
                </a:pPr>
                <a:endParaRPr lang="en-US" sz="2400" dirty="0"/>
              </a:p>
            </p:txBody>
          </p:sp>
        </mc:Choice>
        <mc:Fallback xmlns="">
          <p:sp>
            <p:nvSpPr>
              <p:cNvPr id="593923" name="Rectangle 3"/>
              <p:cNvSpPr>
                <a:spLocks noGrp="1" noRot="1" noChangeAspect="1" noMove="1" noResize="1" noEditPoints="1" noAdjustHandles="1" noChangeArrowheads="1" noChangeShapeType="1" noTextEdit="1"/>
              </p:cNvSpPr>
              <p:nvPr>
                <p:ph type="body" idx="1"/>
              </p:nvPr>
            </p:nvSpPr>
            <p:spPr>
              <a:xfrm>
                <a:off x="204532" y="1570333"/>
                <a:ext cx="8714508" cy="4659986"/>
              </a:xfrm>
              <a:blipFill rotWithShape="1">
                <a:blip r:embed="rId3"/>
                <a:stretch>
                  <a:fillRect l="-1120" t="-916" r="-1610"/>
                </a:stretch>
              </a:blipFill>
              <a:ln/>
            </p:spPr>
            <p:txBody>
              <a:bodyPr/>
              <a:lstStyle/>
              <a:p>
                <a:r>
                  <a:rPr lang="en-US">
                    <a:noFill/>
                  </a:rPr>
                  <a:t> </a:t>
                </a:r>
              </a:p>
            </p:txBody>
          </p:sp>
        </mc:Fallback>
      </mc:AlternateContent>
    </p:spTree>
    <p:extLst>
      <p:ext uri="{BB962C8B-B14F-4D97-AF65-F5344CB8AC3E}">
        <p14:creationId xmlns:p14="http://schemas.microsoft.com/office/powerpoint/2010/main" val="947163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39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a:xfrm>
            <a:off x="1219200" y="274638"/>
            <a:ext cx="7467600" cy="1011237"/>
          </a:xfrm>
        </p:spPr>
        <p:txBody>
          <a:bodyPr/>
          <a:lstStyle/>
          <a:p>
            <a:r>
              <a:rPr lang="en-US" sz="3600" smtClean="0">
                <a:cs typeface="Times New Roman" pitchFamily="18" charset="0"/>
              </a:rPr>
              <a:t>Example </a:t>
            </a:r>
            <a:r>
              <a:rPr lang="en-US" sz="3600" dirty="0" smtClean="0">
                <a:cs typeface="Times New Roman" pitchFamily="18" charset="0"/>
              </a:rPr>
              <a:t>11.2 </a:t>
            </a:r>
            <a:br>
              <a:rPr lang="en-US" sz="3600" dirty="0" smtClean="0">
                <a:cs typeface="Times New Roman" pitchFamily="18" charset="0"/>
              </a:rPr>
            </a:br>
            <a:r>
              <a:rPr lang="en-US" sz="3600" dirty="0" smtClean="0">
                <a:cs typeface="Times New Roman" pitchFamily="18" charset="0"/>
              </a:rPr>
              <a:t>NASA Capital Budgeting</a:t>
            </a:r>
            <a:endParaRPr lang="en-US" sz="3600" dirty="0">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368921143"/>
              </p:ext>
            </p:extLst>
          </p:nvPr>
        </p:nvGraphicFramePr>
        <p:xfrm>
          <a:off x="154747" y="1631855"/>
          <a:ext cx="8539090" cy="4490401"/>
        </p:xfrm>
        <a:graphic>
          <a:graphicData uri="http://schemas.openxmlformats.org/drawingml/2006/table">
            <a:tbl>
              <a:tblPr firstRow="1" firstCol="1" bandRow="1">
                <a:tableStyleId>{5C22544A-7EE6-4342-B048-85BDC9FD1C3A}</a:tableStyleId>
              </a:tblPr>
              <a:tblGrid>
                <a:gridCol w="414405"/>
                <a:gridCol w="2231422"/>
                <a:gridCol w="716349"/>
                <a:gridCol w="661182"/>
                <a:gridCol w="642644"/>
                <a:gridCol w="731922"/>
                <a:gridCol w="731922"/>
                <a:gridCol w="731922"/>
                <a:gridCol w="731922"/>
                <a:gridCol w="945400"/>
              </a:tblGrid>
              <a:tr h="193366">
                <a:tc rowSpan="2" gridSpan="2">
                  <a:txBody>
                    <a:bodyPr/>
                    <a:lstStyle/>
                    <a:p>
                      <a:pPr marL="0" marR="0" algn="ctr">
                        <a:lnSpc>
                          <a:spcPct val="115000"/>
                        </a:lnSpc>
                        <a:spcBef>
                          <a:spcPts val="0"/>
                        </a:spcBef>
                        <a:spcAft>
                          <a:spcPts val="0"/>
                        </a:spcAft>
                      </a:pPr>
                      <a:r>
                        <a:rPr lang="en-US" sz="1400" dirty="0">
                          <a:solidFill>
                            <a:schemeClr val="accent6"/>
                          </a:solidFill>
                          <a:effectLst/>
                        </a:rPr>
                        <a:t>Mission</a:t>
                      </a:r>
                      <a:endParaRPr lang="en-US" sz="1400" dirty="0">
                        <a:solidFill>
                          <a:schemeClr val="accent6"/>
                        </a:solidFill>
                        <a:effectLst/>
                        <a:latin typeface="Calibri"/>
                        <a:ea typeface="Calibri"/>
                        <a:cs typeface="Times New Roman"/>
                      </a:endParaRPr>
                    </a:p>
                  </a:txBody>
                  <a:tcPr marL="68580" marR="68580" marT="0" marB="0" anchor="ctr"/>
                </a:tc>
                <a:tc rowSpan="2" hMerge="1">
                  <a:txBody>
                    <a:bodyPr/>
                    <a:lstStyle/>
                    <a:p>
                      <a:endParaRPr lang="en-US"/>
                    </a:p>
                  </a:txBody>
                  <a:tcPr/>
                </a:tc>
                <a:tc gridSpan="5">
                  <a:txBody>
                    <a:bodyPr/>
                    <a:lstStyle/>
                    <a:p>
                      <a:pPr marL="0" marR="0" algn="ctr">
                        <a:lnSpc>
                          <a:spcPct val="115000"/>
                        </a:lnSpc>
                        <a:spcBef>
                          <a:spcPts val="0"/>
                        </a:spcBef>
                        <a:spcAft>
                          <a:spcPts val="0"/>
                        </a:spcAft>
                      </a:pPr>
                      <a:r>
                        <a:rPr lang="en-US" sz="1400" dirty="0">
                          <a:solidFill>
                            <a:schemeClr val="accent6"/>
                          </a:solidFill>
                          <a:effectLst/>
                        </a:rPr>
                        <a:t>Budget Requirements ($ billion)</a:t>
                      </a:r>
                      <a:endParaRPr lang="en-US" sz="1400" dirty="0">
                        <a:solidFill>
                          <a:schemeClr val="accent6"/>
                        </a:solidFill>
                        <a:effectLst/>
                        <a:latin typeface="Calibri"/>
                        <a:ea typeface="Calibri"/>
                        <a:cs typeface="Times New Roman"/>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lgn="ctr">
                        <a:lnSpc>
                          <a:spcPct val="115000"/>
                        </a:lnSpc>
                        <a:spcBef>
                          <a:spcPts val="0"/>
                        </a:spcBef>
                        <a:spcAft>
                          <a:spcPts val="0"/>
                        </a:spcAft>
                      </a:pPr>
                      <a:r>
                        <a:rPr lang="en-US" sz="1400">
                          <a:solidFill>
                            <a:schemeClr val="accent6"/>
                          </a:solidFill>
                          <a:effectLst/>
                        </a:rPr>
                        <a:t>Value</a:t>
                      </a:r>
                      <a:endParaRPr lang="en-US" sz="1400">
                        <a:solidFill>
                          <a:schemeClr val="accent6"/>
                        </a:solidFill>
                        <a:effectLst/>
                        <a:latin typeface="Calibri"/>
                        <a:ea typeface="Calibri"/>
                        <a:cs typeface="Times New Roman"/>
                      </a:endParaRPr>
                    </a:p>
                  </a:txBody>
                  <a:tcPr marL="68580" marR="68580" marT="0" marB="0" anchor="ctr"/>
                </a:tc>
                <a:tc rowSpan="2">
                  <a:txBody>
                    <a:bodyPr/>
                    <a:lstStyle/>
                    <a:p>
                      <a:pPr marL="0" marR="0" algn="ctr">
                        <a:lnSpc>
                          <a:spcPct val="115000"/>
                        </a:lnSpc>
                        <a:spcBef>
                          <a:spcPts val="0"/>
                        </a:spcBef>
                        <a:spcAft>
                          <a:spcPts val="0"/>
                        </a:spcAft>
                      </a:pPr>
                      <a:r>
                        <a:rPr lang="en-US" sz="1400">
                          <a:solidFill>
                            <a:schemeClr val="accent6"/>
                          </a:solidFill>
                          <a:effectLst/>
                        </a:rPr>
                        <a:t>Not with</a:t>
                      </a:r>
                      <a:endParaRPr lang="en-US" sz="1400">
                        <a:solidFill>
                          <a:schemeClr val="accent6"/>
                        </a:solidFill>
                        <a:effectLst/>
                        <a:latin typeface="Calibri"/>
                        <a:ea typeface="Calibri"/>
                        <a:cs typeface="Times New Roman"/>
                      </a:endParaRPr>
                    </a:p>
                  </a:txBody>
                  <a:tcPr marL="68580" marR="68580" marT="0" marB="0" anchor="ctr"/>
                </a:tc>
                <a:tc rowSpan="2">
                  <a:txBody>
                    <a:bodyPr/>
                    <a:lstStyle/>
                    <a:p>
                      <a:pPr marL="0" marR="0" algn="ctr">
                        <a:lnSpc>
                          <a:spcPct val="115000"/>
                        </a:lnSpc>
                        <a:spcBef>
                          <a:spcPts val="0"/>
                        </a:spcBef>
                        <a:spcAft>
                          <a:spcPts val="0"/>
                        </a:spcAft>
                      </a:pPr>
                      <a:r>
                        <a:rPr lang="en-US" sz="1400">
                          <a:solidFill>
                            <a:schemeClr val="accent6"/>
                          </a:solidFill>
                          <a:effectLst/>
                        </a:rPr>
                        <a:t>Depends On</a:t>
                      </a:r>
                      <a:endParaRPr lang="en-US" sz="1400">
                        <a:solidFill>
                          <a:schemeClr val="accent6"/>
                        </a:solidFill>
                        <a:effectLst/>
                        <a:latin typeface="Calibri"/>
                        <a:ea typeface="Calibri"/>
                        <a:cs typeface="Times New Roman"/>
                      </a:endParaRPr>
                    </a:p>
                  </a:txBody>
                  <a:tcPr marL="68580" marR="68580" marT="0" marB="0" anchor="ctr"/>
                </a:tc>
              </a:tr>
              <a:tr h="400004">
                <a:tc gridSpan="2" vMerge="1">
                  <a:txBody>
                    <a:bodyPr/>
                    <a:lstStyle/>
                    <a:p>
                      <a:endParaRPr lang="en-US"/>
                    </a:p>
                  </a:txBody>
                  <a:tcPr/>
                </a:tc>
                <a:tc hMerge="1" vMerge="1">
                  <a:txBody>
                    <a:bodyPr/>
                    <a:lstStyle/>
                    <a:p>
                      <a:endParaRPr lang="en-US"/>
                    </a:p>
                  </a:txBody>
                  <a:tcPr/>
                </a:tc>
                <a:tc>
                  <a:txBody>
                    <a:bodyPr/>
                    <a:lstStyle/>
                    <a:p>
                      <a:pPr marL="0" marR="0" algn="ctr">
                        <a:lnSpc>
                          <a:spcPct val="115000"/>
                        </a:lnSpc>
                        <a:spcBef>
                          <a:spcPts val="0"/>
                        </a:spcBef>
                        <a:spcAft>
                          <a:spcPts val="0"/>
                        </a:spcAft>
                      </a:pPr>
                      <a:r>
                        <a:rPr lang="en-US" sz="1400" dirty="0">
                          <a:solidFill>
                            <a:schemeClr val="accent6"/>
                          </a:solidFill>
                          <a:effectLst/>
                        </a:rPr>
                        <a:t>2000-2004</a:t>
                      </a:r>
                      <a:endParaRPr lang="en-US" sz="1400" dirty="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solidFill>
                            <a:schemeClr val="accent6"/>
                          </a:solidFill>
                          <a:effectLst/>
                        </a:rPr>
                        <a:t>2005-2009</a:t>
                      </a:r>
                      <a:endParaRPr lang="en-US" sz="1400" dirty="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solidFill>
                            <a:schemeClr val="accent6"/>
                          </a:solidFill>
                          <a:effectLst/>
                        </a:rPr>
                        <a:t>2010-2014</a:t>
                      </a:r>
                      <a:endParaRPr lang="en-US" sz="1400" dirty="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solidFill>
                            <a:schemeClr val="accent6"/>
                          </a:solidFill>
                          <a:effectLst/>
                        </a:rPr>
                        <a:t>2015-2019</a:t>
                      </a:r>
                      <a:endParaRPr lang="en-US" sz="1400" dirty="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solidFill>
                            <a:schemeClr val="accent6"/>
                          </a:solidFill>
                          <a:effectLst/>
                        </a:rPr>
                        <a:t>2020-2024</a:t>
                      </a:r>
                      <a:endParaRPr lang="en-US" sz="1400" dirty="0">
                        <a:solidFill>
                          <a:schemeClr val="accent6"/>
                        </a:solidFill>
                        <a:effectLst/>
                        <a:latin typeface="Calibri"/>
                        <a:ea typeface="Calibri"/>
                        <a:cs typeface="Times New Roman"/>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r>
              <a:tr h="193366">
                <a:tc>
                  <a:txBody>
                    <a:bodyPr/>
                    <a:lstStyle/>
                    <a:p>
                      <a:pPr marL="0" marR="0">
                        <a:lnSpc>
                          <a:spcPct val="115000"/>
                        </a:lnSpc>
                        <a:spcBef>
                          <a:spcPts val="0"/>
                        </a:spcBef>
                        <a:spcAft>
                          <a:spcPts val="0"/>
                        </a:spcAft>
                      </a:pPr>
                      <a:r>
                        <a:rPr lang="en-US" sz="1400">
                          <a:solidFill>
                            <a:schemeClr val="accent6"/>
                          </a:solidFill>
                          <a:effectLst/>
                        </a:rPr>
                        <a:t>1 </a:t>
                      </a:r>
                      <a:endParaRPr lang="en-US" sz="1400">
                        <a:solidFill>
                          <a:schemeClr val="accent6"/>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solidFill>
                            <a:schemeClr val="accent6"/>
                          </a:solidFill>
                          <a:effectLst/>
                        </a:rPr>
                        <a:t>Comm. satellite</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6</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solidFill>
                            <a:schemeClr val="accent6"/>
                          </a:solidFill>
                          <a:effectLst/>
                        </a:rPr>
                        <a:t>-</a:t>
                      </a:r>
                      <a:endParaRPr lang="en-US" sz="1400" dirty="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solidFill>
                            <a:schemeClr val="accent6"/>
                          </a:solidFill>
                          <a:effectLst/>
                        </a:rPr>
                        <a:t>-</a:t>
                      </a:r>
                      <a:endParaRPr lang="en-US" sz="1400" dirty="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200</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a:t>
                      </a:r>
                      <a:endParaRPr lang="en-US" sz="1400">
                        <a:solidFill>
                          <a:schemeClr val="accent6"/>
                        </a:solidFill>
                        <a:effectLst/>
                        <a:latin typeface="Calibri"/>
                        <a:ea typeface="Calibri"/>
                        <a:cs typeface="Times New Roman"/>
                      </a:endParaRPr>
                    </a:p>
                  </a:txBody>
                  <a:tcPr marL="68580" marR="68580" marT="0" marB="0"/>
                </a:tc>
              </a:tr>
              <a:tr h="193366">
                <a:tc>
                  <a:txBody>
                    <a:bodyPr/>
                    <a:lstStyle/>
                    <a:p>
                      <a:pPr marL="0" marR="0">
                        <a:lnSpc>
                          <a:spcPct val="115000"/>
                        </a:lnSpc>
                        <a:spcBef>
                          <a:spcPts val="0"/>
                        </a:spcBef>
                        <a:spcAft>
                          <a:spcPts val="0"/>
                        </a:spcAft>
                      </a:pPr>
                      <a:r>
                        <a:rPr lang="en-US" sz="1400">
                          <a:solidFill>
                            <a:schemeClr val="accent6"/>
                          </a:solidFill>
                          <a:effectLst/>
                        </a:rPr>
                        <a:t>2 </a:t>
                      </a:r>
                      <a:endParaRPr lang="en-US" sz="1400">
                        <a:solidFill>
                          <a:schemeClr val="accent6"/>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solidFill>
                            <a:schemeClr val="accent6"/>
                          </a:solidFill>
                          <a:effectLst/>
                        </a:rPr>
                        <a:t>Orbital microwave </a:t>
                      </a:r>
                      <a:endParaRPr lang="en-US" sz="1400" dirty="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2</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3</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3</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a:t>
                      </a:r>
                      <a:endParaRPr lang="en-US" sz="1400">
                        <a:solidFill>
                          <a:schemeClr val="accent6"/>
                        </a:solidFill>
                        <a:effectLst/>
                        <a:latin typeface="Calibri"/>
                        <a:ea typeface="Calibri"/>
                        <a:cs typeface="Times New Roman"/>
                      </a:endParaRPr>
                    </a:p>
                  </a:txBody>
                  <a:tcPr marL="68580" marR="68580" marT="0" marB="0"/>
                </a:tc>
              </a:tr>
              <a:tr h="193366">
                <a:tc>
                  <a:txBody>
                    <a:bodyPr/>
                    <a:lstStyle/>
                    <a:p>
                      <a:pPr marL="0" marR="0">
                        <a:lnSpc>
                          <a:spcPct val="115000"/>
                        </a:lnSpc>
                        <a:spcBef>
                          <a:spcPts val="0"/>
                        </a:spcBef>
                        <a:spcAft>
                          <a:spcPts val="0"/>
                        </a:spcAft>
                      </a:pPr>
                      <a:r>
                        <a:rPr lang="en-US" sz="1400">
                          <a:solidFill>
                            <a:schemeClr val="accent6"/>
                          </a:solidFill>
                          <a:effectLst/>
                        </a:rPr>
                        <a:t>3 </a:t>
                      </a:r>
                      <a:endParaRPr lang="en-US" sz="1400">
                        <a:solidFill>
                          <a:schemeClr val="accent6"/>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solidFill>
                            <a:schemeClr val="accent6"/>
                          </a:solidFill>
                          <a:effectLst/>
                        </a:rPr>
                        <a:t>lo lander </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3</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5</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20</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a:t>
                      </a:r>
                      <a:endParaRPr lang="en-US" sz="1400">
                        <a:solidFill>
                          <a:schemeClr val="accent6"/>
                        </a:solidFill>
                        <a:effectLst/>
                        <a:latin typeface="Calibri"/>
                        <a:ea typeface="Calibri"/>
                        <a:cs typeface="Times New Roman"/>
                      </a:endParaRPr>
                    </a:p>
                  </a:txBody>
                  <a:tcPr marL="68580" marR="68580" marT="0" marB="0"/>
                </a:tc>
              </a:tr>
              <a:tr h="274710">
                <a:tc>
                  <a:txBody>
                    <a:bodyPr/>
                    <a:lstStyle/>
                    <a:p>
                      <a:pPr marL="0" marR="0">
                        <a:lnSpc>
                          <a:spcPct val="115000"/>
                        </a:lnSpc>
                        <a:spcBef>
                          <a:spcPts val="0"/>
                        </a:spcBef>
                        <a:spcAft>
                          <a:spcPts val="0"/>
                        </a:spcAft>
                      </a:pPr>
                      <a:r>
                        <a:rPr lang="en-US" sz="1400">
                          <a:solidFill>
                            <a:schemeClr val="accent6"/>
                          </a:solidFill>
                          <a:effectLst/>
                        </a:rPr>
                        <a:t>4 </a:t>
                      </a:r>
                      <a:endParaRPr lang="en-US" sz="1400">
                        <a:solidFill>
                          <a:schemeClr val="accent6"/>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solidFill>
                            <a:schemeClr val="accent6"/>
                          </a:solidFill>
                          <a:effectLst/>
                        </a:rPr>
                        <a:t>Uranus orbiter 2020 </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10</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50</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5</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3</a:t>
                      </a:r>
                      <a:endParaRPr lang="en-US" sz="1400">
                        <a:solidFill>
                          <a:schemeClr val="accent6"/>
                        </a:solidFill>
                        <a:effectLst/>
                        <a:latin typeface="Calibri"/>
                        <a:ea typeface="Calibri"/>
                        <a:cs typeface="Times New Roman"/>
                      </a:endParaRPr>
                    </a:p>
                  </a:txBody>
                  <a:tcPr marL="68580" marR="68580" marT="0" marB="0"/>
                </a:tc>
              </a:tr>
              <a:tr h="267287">
                <a:tc>
                  <a:txBody>
                    <a:bodyPr/>
                    <a:lstStyle/>
                    <a:p>
                      <a:pPr marL="0" marR="0">
                        <a:lnSpc>
                          <a:spcPct val="115000"/>
                        </a:lnSpc>
                        <a:spcBef>
                          <a:spcPts val="0"/>
                        </a:spcBef>
                        <a:spcAft>
                          <a:spcPts val="0"/>
                        </a:spcAft>
                      </a:pPr>
                      <a:r>
                        <a:rPr lang="en-US" sz="1400">
                          <a:solidFill>
                            <a:schemeClr val="accent6"/>
                          </a:solidFill>
                          <a:effectLst/>
                        </a:rPr>
                        <a:t>5 </a:t>
                      </a:r>
                      <a:endParaRPr lang="en-US" sz="1400">
                        <a:solidFill>
                          <a:schemeClr val="accent6"/>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solidFill>
                            <a:schemeClr val="accent6"/>
                          </a:solidFill>
                          <a:effectLst/>
                        </a:rPr>
                        <a:t>Uranus orbiter 2010 </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5</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8</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70</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4</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3</a:t>
                      </a:r>
                      <a:endParaRPr lang="en-US" sz="1400">
                        <a:solidFill>
                          <a:schemeClr val="accent6"/>
                        </a:solidFill>
                        <a:effectLst/>
                        <a:latin typeface="Calibri"/>
                        <a:ea typeface="Calibri"/>
                        <a:cs typeface="Times New Roman"/>
                      </a:endParaRPr>
                    </a:p>
                  </a:txBody>
                  <a:tcPr marL="68580" marR="68580" marT="0" marB="0"/>
                </a:tc>
              </a:tr>
              <a:tr h="193366">
                <a:tc>
                  <a:txBody>
                    <a:bodyPr/>
                    <a:lstStyle/>
                    <a:p>
                      <a:pPr marL="0" marR="0">
                        <a:lnSpc>
                          <a:spcPct val="115000"/>
                        </a:lnSpc>
                        <a:spcBef>
                          <a:spcPts val="0"/>
                        </a:spcBef>
                        <a:spcAft>
                          <a:spcPts val="0"/>
                        </a:spcAft>
                      </a:pPr>
                      <a:r>
                        <a:rPr lang="en-US" sz="1400">
                          <a:solidFill>
                            <a:schemeClr val="accent6"/>
                          </a:solidFill>
                          <a:effectLst/>
                        </a:rPr>
                        <a:t>6 </a:t>
                      </a:r>
                      <a:endParaRPr lang="en-US" sz="1400">
                        <a:solidFill>
                          <a:schemeClr val="accent6"/>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solidFill>
                            <a:schemeClr val="accent6"/>
                          </a:solidFill>
                          <a:effectLst/>
                        </a:rPr>
                        <a:t>Mercury probe </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1</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8</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4</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20</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3</a:t>
                      </a:r>
                      <a:endParaRPr lang="en-US" sz="1400">
                        <a:solidFill>
                          <a:schemeClr val="accent6"/>
                        </a:solidFill>
                        <a:effectLst/>
                        <a:latin typeface="Calibri"/>
                        <a:ea typeface="Calibri"/>
                        <a:cs typeface="Times New Roman"/>
                      </a:endParaRPr>
                    </a:p>
                  </a:txBody>
                  <a:tcPr marL="68580" marR="68580" marT="0" marB="0"/>
                </a:tc>
              </a:tr>
              <a:tr h="193366">
                <a:tc>
                  <a:txBody>
                    <a:bodyPr/>
                    <a:lstStyle/>
                    <a:p>
                      <a:pPr marL="0" marR="0">
                        <a:lnSpc>
                          <a:spcPct val="115000"/>
                        </a:lnSpc>
                        <a:spcBef>
                          <a:spcPts val="0"/>
                        </a:spcBef>
                        <a:spcAft>
                          <a:spcPts val="0"/>
                        </a:spcAft>
                      </a:pPr>
                      <a:r>
                        <a:rPr lang="en-US" sz="1400">
                          <a:solidFill>
                            <a:schemeClr val="accent6"/>
                          </a:solidFill>
                          <a:effectLst/>
                        </a:rPr>
                        <a:t>7 </a:t>
                      </a:r>
                      <a:endParaRPr lang="en-US" sz="1400">
                        <a:solidFill>
                          <a:schemeClr val="accent6"/>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solidFill>
                            <a:schemeClr val="accent6"/>
                          </a:solidFill>
                          <a:effectLst/>
                        </a:rPr>
                        <a:t>Saturn probe </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1</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8</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5</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3</a:t>
                      </a:r>
                      <a:endParaRPr lang="en-US" sz="1400">
                        <a:solidFill>
                          <a:schemeClr val="accent6"/>
                        </a:solidFill>
                        <a:effectLst/>
                        <a:latin typeface="Calibri"/>
                        <a:ea typeface="Calibri"/>
                        <a:cs typeface="Times New Roman"/>
                      </a:endParaRPr>
                    </a:p>
                  </a:txBody>
                  <a:tcPr marL="68580" marR="68580" marT="0" marB="0"/>
                </a:tc>
              </a:tr>
              <a:tr h="193366">
                <a:tc>
                  <a:txBody>
                    <a:bodyPr/>
                    <a:lstStyle/>
                    <a:p>
                      <a:pPr marL="0" marR="0">
                        <a:lnSpc>
                          <a:spcPct val="115000"/>
                        </a:lnSpc>
                        <a:spcBef>
                          <a:spcPts val="0"/>
                        </a:spcBef>
                        <a:spcAft>
                          <a:spcPts val="0"/>
                        </a:spcAft>
                      </a:pPr>
                      <a:r>
                        <a:rPr lang="en-US" sz="1400">
                          <a:solidFill>
                            <a:schemeClr val="accent6"/>
                          </a:solidFill>
                          <a:effectLst/>
                        </a:rPr>
                        <a:t>8 </a:t>
                      </a:r>
                      <a:endParaRPr lang="en-US" sz="1400">
                        <a:solidFill>
                          <a:schemeClr val="accent6"/>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solidFill>
                            <a:schemeClr val="accent6"/>
                          </a:solidFill>
                          <a:effectLst/>
                        </a:rPr>
                        <a:t>Infrared imaging </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5</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10</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11</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a:t>
                      </a:r>
                      <a:endParaRPr lang="en-US" sz="1400">
                        <a:solidFill>
                          <a:schemeClr val="accent6"/>
                        </a:solidFill>
                        <a:effectLst/>
                        <a:latin typeface="Calibri"/>
                        <a:ea typeface="Calibri"/>
                        <a:cs typeface="Times New Roman"/>
                      </a:endParaRPr>
                    </a:p>
                  </a:txBody>
                  <a:tcPr marL="68580" marR="68580" marT="0" marB="0"/>
                </a:tc>
              </a:tr>
              <a:tr h="267944">
                <a:tc>
                  <a:txBody>
                    <a:bodyPr/>
                    <a:lstStyle/>
                    <a:p>
                      <a:pPr marL="0" marR="0">
                        <a:lnSpc>
                          <a:spcPct val="115000"/>
                        </a:lnSpc>
                        <a:spcBef>
                          <a:spcPts val="0"/>
                        </a:spcBef>
                        <a:spcAft>
                          <a:spcPts val="0"/>
                        </a:spcAft>
                      </a:pPr>
                      <a:r>
                        <a:rPr lang="en-US" sz="1400">
                          <a:solidFill>
                            <a:schemeClr val="accent6"/>
                          </a:solidFill>
                          <a:effectLst/>
                        </a:rPr>
                        <a:t>9 </a:t>
                      </a:r>
                      <a:endParaRPr lang="en-US" sz="1400">
                        <a:solidFill>
                          <a:schemeClr val="accent6"/>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solidFill>
                            <a:schemeClr val="accent6"/>
                          </a:solidFill>
                          <a:effectLst/>
                        </a:rPr>
                        <a:t>Ground—based SETI </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4</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5</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200</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14</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a:t>
                      </a:r>
                      <a:endParaRPr lang="en-US" sz="1400">
                        <a:solidFill>
                          <a:schemeClr val="accent6"/>
                        </a:solidFill>
                        <a:effectLst/>
                        <a:latin typeface="Calibri"/>
                        <a:ea typeface="Calibri"/>
                        <a:cs typeface="Times New Roman"/>
                      </a:endParaRPr>
                    </a:p>
                  </a:txBody>
                  <a:tcPr marL="68580" marR="68580" marT="0" marB="0"/>
                </a:tc>
              </a:tr>
              <a:tr h="193366">
                <a:tc>
                  <a:txBody>
                    <a:bodyPr/>
                    <a:lstStyle/>
                    <a:p>
                      <a:pPr marL="0" marR="0">
                        <a:lnSpc>
                          <a:spcPct val="115000"/>
                        </a:lnSpc>
                        <a:spcBef>
                          <a:spcPts val="0"/>
                        </a:spcBef>
                        <a:spcAft>
                          <a:spcPts val="0"/>
                        </a:spcAft>
                      </a:pPr>
                      <a:r>
                        <a:rPr lang="en-US" sz="1400">
                          <a:solidFill>
                            <a:schemeClr val="accent6"/>
                          </a:solidFill>
                          <a:effectLst/>
                        </a:rPr>
                        <a:t>10 </a:t>
                      </a:r>
                      <a:endParaRPr lang="en-US" sz="1400">
                        <a:solidFill>
                          <a:schemeClr val="accent6"/>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solidFill>
                            <a:schemeClr val="accent6"/>
                          </a:solidFill>
                          <a:effectLst/>
                        </a:rPr>
                        <a:t>Large orbital struc.</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8</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4</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150</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a:t>
                      </a:r>
                      <a:endParaRPr lang="en-US" sz="1400">
                        <a:solidFill>
                          <a:schemeClr val="accent6"/>
                        </a:solidFill>
                        <a:effectLst/>
                        <a:latin typeface="Calibri"/>
                        <a:ea typeface="Calibri"/>
                        <a:cs typeface="Times New Roman"/>
                      </a:endParaRPr>
                    </a:p>
                  </a:txBody>
                  <a:tcPr marL="68580" marR="68580" marT="0" marB="0"/>
                </a:tc>
              </a:tr>
              <a:tr h="193366">
                <a:tc>
                  <a:txBody>
                    <a:bodyPr/>
                    <a:lstStyle/>
                    <a:p>
                      <a:pPr marL="0" marR="0">
                        <a:lnSpc>
                          <a:spcPct val="115000"/>
                        </a:lnSpc>
                        <a:spcBef>
                          <a:spcPts val="0"/>
                        </a:spcBef>
                        <a:spcAft>
                          <a:spcPts val="0"/>
                        </a:spcAft>
                      </a:pPr>
                      <a:r>
                        <a:rPr lang="en-US" sz="1400">
                          <a:solidFill>
                            <a:schemeClr val="accent6"/>
                          </a:solidFill>
                          <a:effectLst/>
                        </a:rPr>
                        <a:t>11 </a:t>
                      </a:r>
                      <a:endParaRPr lang="en-US" sz="1400">
                        <a:solidFill>
                          <a:schemeClr val="accent6"/>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solidFill>
                            <a:schemeClr val="accent6"/>
                          </a:solidFill>
                          <a:effectLst/>
                        </a:rPr>
                        <a:t>Color imaging </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2</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7</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18</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8</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2</a:t>
                      </a:r>
                      <a:endParaRPr lang="en-US" sz="1400">
                        <a:solidFill>
                          <a:schemeClr val="accent6"/>
                        </a:solidFill>
                        <a:effectLst/>
                        <a:latin typeface="Calibri"/>
                        <a:ea typeface="Calibri"/>
                        <a:cs typeface="Times New Roman"/>
                      </a:endParaRPr>
                    </a:p>
                  </a:txBody>
                  <a:tcPr marL="68580" marR="68580" marT="0" marB="0"/>
                </a:tc>
              </a:tr>
              <a:tr h="193366">
                <a:tc>
                  <a:txBody>
                    <a:bodyPr/>
                    <a:lstStyle/>
                    <a:p>
                      <a:pPr marL="0" marR="0">
                        <a:lnSpc>
                          <a:spcPct val="115000"/>
                        </a:lnSpc>
                        <a:spcBef>
                          <a:spcPts val="0"/>
                        </a:spcBef>
                        <a:spcAft>
                          <a:spcPts val="0"/>
                        </a:spcAft>
                      </a:pPr>
                      <a:r>
                        <a:rPr lang="en-US" sz="1400">
                          <a:solidFill>
                            <a:schemeClr val="accent6"/>
                          </a:solidFill>
                          <a:effectLst/>
                        </a:rPr>
                        <a:t>12 </a:t>
                      </a:r>
                      <a:endParaRPr lang="en-US" sz="1400">
                        <a:solidFill>
                          <a:schemeClr val="accent6"/>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solidFill>
                            <a:schemeClr val="accent6"/>
                          </a:solidFill>
                          <a:effectLst/>
                        </a:rPr>
                        <a:t>Medical technology </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5</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7</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8</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a:t>
                      </a:r>
                      <a:endParaRPr lang="en-US" sz="1400">
                        <a:solidFill>
                          <a:schemeClr val="accent6"/>
                        </a:solidFill>
                        <a:effectLst/>
                        <a:latin typeface="Calibri"/>
                        <a:ea typeface="Calibri"/>
                        <a:cs typeface="Times New Roman"/>
                      </a:endParaRPr>
                    </a:p>
                  </a:txBody>
                  <a:tcPr marL="68580" marR="68580" marT="0" marB="0"/>
                </a:tc>
              </a:tr>
              <a:tr h="239808">
                <a:tc>
                  <a:txBody>
                    <a:bodyPr/>
                    <a:lstStyle/>
                    <a:p>
                      <a:pPr marL="0" marR="0">
                        <a:lnSpc>
                          <a:spcPct val="115000"/>
                        </a:lnSpc>
                        <a:spcBef>
                          <a:spcPts val="0"/>
                        </a:spcBef>
                        <a:spcAft>
                          <a:spcPts val="0"/>
                        </a:spcAft>
                      </a:pPr>
                      <a:r>
                        <a:rPr lang="en-US" sz="1400">
                          <a:solidFill>
                            <a:schemeClr val="accent6"/>
                          </a:solidFill>
                          <a:effectLst/>
                        </a:rPr>
                        <a:t>13 </a:t>
                      </a:r>
                      <a:endParaRPr lang="en-US" sz="1400">
                        <a:solidFill>
                          <a:schemeClr val="accent6"/>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solidFill>
                            <a:schemeClr val="accent6"/>
                          </a:solidFill>
                          <a:effectLst/>
                        </a:rPr>
                        <a:t>Polar orbital platform </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1</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4</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1</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1</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300</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a:t>
                      </a:r>
                      <a:endParaRPr lang="en-US" sz="1400">
                        <a:solidFill>
                          <a:schemeClr val="accent6"/>
                        </a:solidFill>
                        <a:effectLst/>
                        <a:latin typeface="Calibri"/>
                        <a:ea typeface="Calibri"/>
                        <a:cs typeface="Times New Roman"/>
                      </a:endParaRPr>
                    </a:p>
                  </a:txBody>
                  <a:tcPr marL="68580" marR="68580" marT="0" marB="0"/>
                </a:tc>
              </a:tr>
              <a:tr h="236341">
                <a:tc>
                  <a:txBody>
                    <a:bodyPr/>
                    <a:lstStyle/>
                    <a:p>
                      <a:pPr marL="0" marR="0">
                        <a:lnSpc>
                          <a:spcPct val="115000"/>
                        </a:lnSpc>
                        <a:spcBef>
                          <a:spcPts val="0"/>
                        </a:spcBef>
                        <a:spcAft>
                          <a:spcPts val="0"/>
                        </a:spcAft>
                      </a:pPr>
                      <a:r>
                        <a:rPr lang="en-US" sz="1400">
                          <a:solidFill>
                            <a:schemeClr val="accent6"/>
                          </a:solidFill>
                          <a:effectLst/>
                        </a:rPr>
                        <a:t>14 </a:t>
                      </a:r>
                      <a:endParaRPr lang="en-US" sz="1400">
                        <a:solidFill>
                          <a:schemeClr val="accent6"/>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solidFill>
                            <a:schemeClr val="accent6"/>
                          </a:solidFill>
                          <a:effectLst/>
                        </a:rPr>
                        <a:t>Geosynchronous SETI </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4</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5</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3</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3</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185</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9</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a:t>
                      </a:r>
                      <a:endParaRPr lang="en-US" sz="1400">
                        <a:solidFill>
                          <a:schemeClr val="accent6"/>
                        </a:solidFill>
                        <a:effectLst/>
                        <a:latin typeface="Calibri"/>
                        <a:ea typeface="Calibri"/>
                        <a:cs typeface="Times New Roman"/>
                      </a:endParaRPr>
                    </a:p>
                  </a:txBody>
                  <a:tcPr marL="68580" marR="68580" marT="0" marB="0"/>
                </a:tc>
              </a:tr>
              <a:tr h="193366">
                <a:tc gridSpan="2">
                  <a:txBody>
                    <a:bodyPr/>
                    <a:lstStyle/>
                    <a:p>
                      <a:pPr marL="0" marR="0">
                        <a:lnSpc>
                          <a:spcPct val="115000"/>
                        </a:lnSpc>
                        <a:spcBef>
                          <a:spcPts val="0"/>
                        </a:spcBef>
                        <a:spcAft>
                          <a:spcPts val="0"/>
                        </a:spcAft>
                      </a:pPr>
                      <a:r>
                        <a:rPr lang="en-US" sz="1400">
                          <a:solidFill>
                            <a:schemeClr val="accent6"/>
                          </a:solidFill>
                          <a:effectLst/>
                        </a:rPr>
                        <a:t>Budget </a:t>
                      </a:r>
                      <a:endParaRPr lang="en-US" sz="1400">
                        <a:solidFill>
                          <a:schemeClr val="accent6"/>
                        </a:solidFill>
                        <a:effectLst/>
                        <a:latin typeface="Calibri"/>
                        <a:ea typeface="Calibri"/>
                        <a:cs typeface="Times New Roman"/>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1400">
                          <a:solidFill>
                            <a:schemeClr val="accent6"/>
                          </a:solidFill>
                          <a:effectLst/>
                        </a:rPr>
                        <a:t>10</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12</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14</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14</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14</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 </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solidFill>
                            <a:schemeClr val="accent6"/>
                          </a:solidFill>
                          <a:effectLst/>
                        </a:rPr>
                        <a:t> </a:t>
                      </a:r>
                      <a:endParaRPr lang="en-US" sz="14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solidFill>
                            <a:schemeClr val="accent6"/>
                          </a:solidFill>
                          <a:effectLst/>
                        </a:rPr>
                        <a:t> </a:t>
                      </a:r>
                      <a:endParaRPr lang="en-US" sz="1400" dirty="0">
                        <a:solidFill>
                          <a:schemeClr val="accent6"/>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0764160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a:xfrm>
            <a:off x="1219200" y="274638"/>
            <a:ext cx="7467600" cy="1011237"/>
          </a:xfrm>
        </p:spPr>
        <p:txBody>
          <a:bodyPr/>
          <a:lstStyle/>
          <a:p>
            <a:r>
              <a:rPr lang="en-US" sz="3600" dirty="0" smtClean="0">
                <a:cs typeface="Times New Roman" pitchFamily="18" charset="0"/>
              </a:rPr>
              <a:t>Capital Budgeting Models</a:t>
            </a:r>
            <a:endParaRPr lang="en-US" sz="3600" dirty="0">
              <a:cs typeface="Times New Roman" pitchFamily="18" charset="0"/>
            </a:endParaRPr>
          </a:p>
        </p:txBody>
      </p:sp>
      <p:sp>
        <p:nvSpPr>
          <p:cNvPr id="593923" name="Rectangle 3"/>
          <p:cNvSpPr>
            <a:spLocks noGrp="1" noChangeArrowheads="1"/>
          </p:cNvSpPr>
          <p:nvPr>
            <p:ph type="body" idx="1"/>
          </p:nvPr>
        </p:nvSpPr>
        <p:spPr>
          <a:xfrm>
            <a:off x="204532" y="1570333"/>
            <a:ext cx="8714508" cy="4659986"/>
          </a:xfrm>
          <a:ln/>
        </p:spPr>
        <p:txBody>
          <a:bodyPr/>
          <a:lstStyle/>
          <a:p>
            <a:r>
              <a:rPr lang="en-US" sz="2400" dirty="0" smtClean="0">
                <a:solidFill>
                  <a:srgbClr val="0070C0"/>
                </a:solidFill>
                <a:cs typeface="Times New Roman" pitchFamily="18" charset="0"/>
              </a:rPr>
              <a:t>Budget constraints </a:t>
            </a:r>
            <a:r>
              <a:rPr lang="en-US" sz="2400" dirty="0" smtClean="0">
                <a:cs typeface="Times New Roman" pitchFamily="18" charset="0"/>
              </a:rPr>
              <a:t>limit the total funds or other resources consumed by selected projects, investments, and so on, in each time period not </a:t>
            </a:r>
            <a:r>
              <a:rPr lang="en-US" sz="2400" smtClean="0">
                <a:cs typeface="Times New Roman" pitchFamily="18" charset="0"/>
              </a:rPr>
              <a:t>to exceed </a:t>
            </a:r>
            <a:r>
              <a:rPr lang="en-US" sz="2400" dirty="0" smtClean="0">
                <a:cs typeface="Times New Roman" pitchFamily="18" charset="0"/>
              </a:rPr>
              <a:t>the amount available. [11.6]</a:t>
            </a:r>
          </a:p>
          <a:p>
            <a:pPr marL="0" indent="0">
              <a:buNone/>
              <a:tabLst>
                <a:tab pos="463550" algn="l"/>
                <a:tab pos="7835900" algn="l"/>
              </a:tabLst>
            </a:pPr>
            <a:r>
              <a:rPr lang="en-US" sz="2400" i="1" smtClean="0"/>
              <a:t>	6x</a:t>
            </a:r>
            <a:r>
              <a:rPr lang="en-US" sz="2400" i="1" baseline="-25000" smtClean="0"/>
              <a:t>1 </a:t>
            </a:r>
            <a:r>
              <a:rPr lang="en-US" sz="2400" i="1"/>
              <a:t>+ </a:t>
            </a:r>
            <a:r>
              <a:rPr lang="en-US" sz="2400" i="1" smtClean="0"/>
              <a:t>2x</a:t>
            </a:r>
            <a:r>
              <a:rPr lang="en-US" sz="2400" i="1" baseline="-25000" smtClean="0"/>
              <a:t>2 </a:t>
            </a:r>
            <a:r>
              <a:rPr lang="en-US" sz="2400" i="1"/>
              <a:t>+ </a:t>
            </a:r>
            <a:r>
              <a:rPr lang="en-US" sz="2400" i="1" smtClean="0"/>
              <a:t>3x</a:t>
            </a:r>
            <a:r>
              <a:rPr lang="en-US" sz="2400" i="1" baseline="-25000" smtClean="0"/>
              <a:t>3 </a:t>
            </a:r>
            <a:r>
              <a:rPr lang="en-US" sz="2400" i="1"/>
              <a:t>+ </a:t>
            </a:r>
            <a:r>
              <a:rPr lang="en-US" sz="2400" i="1" smtClean="0"/>
              <a:t>1x</a:t>
            </a:r>
            <a:r>
              <a:rPr lang="en-US" sz="2400" i="1" baseline="-25000" smtClean="0"/>
              <a:t>7</a:t>
            </a:r>
            <a:r>
              <a:rPr lang="en-US" sz="2400" i="1" smtClean="0"/>
              <a:t> </a:t>
            </a:r>
            <a:r>
              <a:rPr lang="en-US" sz="2400" i="1"/>
              <a:t>+ </a:t>
            </a:r>
            <a:r>
              <a:rPr lang="en-US" sz="2400" i="1" smtClean="0"/>
              <a:t>4x</a:t>
            </a:r>
            <a:r>
              <a:rPr lang="en-US" sz="2400" i="1" baseline="-25000" smtClean="0"/>
              <a:t>9 </a:t>
            </a:r>
            <a:r>
              <a:rPr lang="en-US" sz="2400" i="1"/>
              <a:t>+ </a:t>
            </a:r>
            <a:r>
              <a:rPr lang="en-US" sz="2400" i="1" smtClean="0"/>
              <a:t>5x</a:t>
            </a:r>
            <a:r>
              <a:rPr lang="en-US" sz="2400" i="1" baseline="-25000" smtClean="0"/>
              <a:t>12 </a:t>
            </a:r>
            <a:r>
              <a:rPr lang="en-US" sz="2400" i="1" baseline="-25000" dirty="0" smtClean="0"/>
              <a:t>	</a:t>
            </a:r>
            <a:r>
              <a:rPr lang="en-US" sz="2400" i="1" dirty="0" smtClean="0">
                <a:sym typeface="Symbol"/>
              </a:rPr>
              <a:t></a:t>
            </a:r>
            <a:r>
              <a:rPr lang="en-US" sz="2400" i="1" dirty="0" smtClean="0"/>
              <a:t> 10</a:t>
            </a:r>
          </a:p>
          <a:p>
            <a:pPr marL="0" indent="0">
              <a:buNone/>
              <a:tabLst>
                <a:tab pos="463550" algn="l"/>
                <a:tab pos="7835900" algn="l"/>
              </a:tabLst>
            </a:pPr>
            <a:r>
              <a:rPr lang="en-US" sz="2400" i="1" smtClean="0"/>
              <a:t>	3x</a:t>
            </a:r>
            <a:r>
              <a:rPr lang="en-US" sz="2400" i="1" baseline="-25000" smtClean="0"/>
              <a:t>2 </a:t>
            </a:r>
            <a:r>
              <a:rPr lang="en-US" sz="2400" i="1"/>
              <a:t>+ </a:t>
            </a:r>
            <a:r>
              <a:rPr lang="en-US" sz="2400" i="1" smtClean="0"/>
              <a:t>5x</a:t>
            </a:r>
            <a:r>
              <a:rPr lang="en-US" sz="2400" i="1" baseline="-25000" smtClean="0"/>
              <a:t>3 </a:t>
            </a:r>
            <a:r>
              <a:rPr lang="en-US" sz="2400" i="1"/>
              <a:t>+ </a:t>
            </a:r>
            <a:r>
              <a:rPr lang="en-US" sz="2400" i="1" smtClean="0"/>
              <a:t>5x</a:t>
            </a:r>
            <a:r>
              <a:rPr lang="en-US" sz="2400" i="1" baseline="-25000" smtClean="0"/>
              <a:t>5</a:t>
            </a:r>
            <a:r>
              <a:rPr lang="en-US" sz="2400" i="1" smtClean="0"/>
              <a:t> </a:t>
            </a:r>
            <a:r>
              <a:rPr lang="en-US" sz="2400" i="1"/>
              <a:t>+ </a:t>
            </a:r>
            <a:r>
              <a:rPr lang="en-US" sz="2400" i="1" smtClean="0"/>
              <a:t>8x</a:t>
            </a:r>
            <a:r>
              <a:rPr lang="en-US" sz="2400" i="1" baseline="-25000" smtClean="0"/>
              <a:t>7 </a:t>
            </a:r>
            <a:r>
              <a:rPr lang="en-US" sz="2400" i="1"/>
              <a:t>+ </a:t>
            </a:r>
            <a:r>
              <a:rPr lang="en-US" sz="2400" i="1" smtClean="0"/>
              <a:t>5x</a:t>
            </a:r>
            <a:r>
              <a:rPr lang="en-US" sz="2400" i="1" baseline="-25000" smtClean="0"/>
              <a:t>9 </a:t>
            </a:r>
            <a:r>
              <a:rPr lang="en-US" sz="2400" i="1"/>
              <a:t>+ </a:t>
            </a:r>
            <a:r>
              <a:rPr lang="en-US" sz="2400" i="1" smtClean="0"/>
              <a:t>8x</a:t>
            </a:r>
            <a:r>
              <a:rPr lang="en-US" sz="2400" i="1" baseline="-25000" smtClean="0"/>
              <a:t>10 </a:t>
            </a:r>
            <a:r>
              <a:rPr lang="en-US" sz="2400" i="1"/>
              <a:t>+ </a:t>
            </a:r>
            <a:r>
              <a:rPr lang="en-US" sz="2400" i="1" smtClean="0"/>
              <a:t>7x</a:t>
            </a:r>
            <a:r>
              <a:rPr lang="en-US" sz="2400" i="1" baseline="-25000" smtClean="0"/>
              <a:t>12</a:t>
            </a:r>
            <a:r>
              <a:rPr lang="en-US" sz="2400" i="1" smtClean="0"/>
              <a:t> </a:t>
            </a:r>
            <a:r>
              <a:rPr lang="en-US" sz="2400" i="1"/>
              <a:t>+ </a:t>
            </a:r>
            <a:r>
              <a:rPr lang="en-US" sz="2400" i="1" smtClean="0"/>
              <a:t>1x</a:t>
            </a:r>
            <a:r>
              <a:rPr lang="en-US" sz="2400" i="1" baseline="-25000" smtClean="0"/>
              <a:t>13 </a:t>
            </a:r>
            <a:r>
              <a:rPr lang="en-US" sz="2400" i="1"/>
              <a:t>+ </a:t>
            </a:r>
            <a:r>
              <a:rPr lang="en-US" sz="2400" i="1" smtClean="0"/>
              <a:t>4x</a:t>
            </a:r>
            <a:r>
              <a:rPr lang="en-US" sz="2400" i="1" baseline="-25000" smtClean="0"/>
              <a:t>14 </a:t>
            </a:r>
            <a:r>
              <a:rPr lang="en-US" sz="2400" i="1" baseline="-25000" dirty="0" smtClean="0"/>
              <a:t>	</a:t>
            </a:r>
            <a:r>
              <a:rPr lang="en-US" sz="2400" i="1" dirty="0" smtClean="0">
                <a:sym typeface="Symbol"/>
              </a:rPr>
              <a:t></a:t>
            </a:r>
            <a:r>
              <a:rPr lang="en-US" sz="2400" i="1" dirty="0" smtClean="0"/>
              <a:t> 12</a:t>
            </a:r>
          </a:p>
          <a:p>
            <a:pPr marL="0" indent="0">
              <a:buNone/>
              <a:tabLst>
                <a:tab pos="463550" algn="l"/>
                <a:tab pos="7835900" algn="l"/>
              </a:tabLst>
            </a:pPr>
            <a:r>
              <a:rPr lang="en-US" sz="2400" i="1" smtClean="0"/>
              <a:t>	8x</a:t>
            </a:r>
            <a:r>
              <a:rPr lang="en-US" sz="2400" i="1" baseline="-25000" smtClean="0"/>
              <a:t>5 </a:t>
            </a:r>
            <a:r>
              <a:rPr lang="en-US" sz="2400" i="1"/>
              <a:t>+ </a:t>
            </a:r>
            <a:r>
              <a:rPr lang="en-US" sz="2400" i="1" smtClean="0"/>
              <a:t>1x</a:t>
            </a:r>
            <a:r>
              <a:rPr lang="en-US" sz="2400" i="1" baseline="-25000" smtClean="0"/>
              <a:t>6 </a:t>
            </a:r>
            <a:r>
              <a:rPr lang="en-US" sz="2400" i="1"/>
              <a:t>+ </a:t>
            </a:r>
            <a:r>
              <a:rPr lang="en-US" sz="2400" i="1" smtClean="0"/>
              <a:t>4x</a:t>
            </a:r>
            <a:r>
              <a:rPr lang="en-US" sz="2400" i="1" baseline="-25000" smtClean="0"/>
              <a:t>10</a:t>
            </a:r>
            <a:r>
              <a:rPr lang="en-US" sz="2400" i="1" smtClean="0"/>
              <a:t> </a:t>
            </a:r>
            <a:r>
              <a:rPr lang="en-US" sz="2400" i="1"/>
              <a:t>+ </a:t>
            </a:r>
            <a:r>
              <a:rPr lang="en-US" sz="2400" i="1" smtClean="0"/>
              <a:t>2x</a:t>
            </a:r>
            <a:r>
              <a:rPr lang="en-US" sz="2400" i="1" baseline="-25000" smtClean="0"/>
              <a:t>11 </a:t>
            </a:r>
            <a:r>
              <a:rPr lang="en-US" sz="2400" i="1"/>
              <a:t>+ </a:t>
            </a:r>
            <a:r>
              <a:rPr lang="en-US" sz="2400" i="1" smtClean="0"/>
              <a:t>4x</a:t>
            </a:r>
            <a:r>
              <a:rPr lang="en-US" sz="2400" i="1" baseline="-25000" smtClean="0"/>
              <a:t>13 </a:t>
            </a:r>
            <a:r>
              <a:rPr lang="en-US" sz="2400" i="1"/>
              <a:t>+ </a:t>
            </a:r>
            <a:r>
              <a:rPr lang="en-US" sz="2400" i="1" smtClean="0"/>
              <a:t>5x</a:t>
            </a:r>
            <a:r>
              <a:rPr lang="en-US" sz="2400" i="1" baseline="-25000" smtClean="0"/>
              <a:t>14 </a:t>
            </a:r>
            <a:r>
              <a:rPr lang="en-US" sz="2400" i="1" baseline="-25000" dirty="0"/>
              <a:t>	</a:t>
            </a:r>
            <a:r>
              <a:rPr lang="en-US" sz="2400" i="1" dirty="0">
                <a:sym typeface="Symbol"/>
              </a:rPr>
              <a:t></a:t>
            </a:r>
            <a:r>
              <a:rPr lang="en-US" sz="2400" i="1" dirty="0"/>
              <a:t> </a:t>
            </a:r>
            <a:r>
              <a:rPr lang="en-US" sz="2400" i="1" dirty="0" smtClean="0"/>
              <a:t>14</a:t>
            </a:r>
            <a:endParaRPr lang="en-US" sz="2400" i="1" dirty="0"/>
          </a:p>
          <a:p>
            <a:pPr marL="0" indent="0">
              <a:buNone/>
              <a:tabLst>
                <a:tab pos="463550" algn="l"/>
                <a:tab pos="7835900" algn="l"/>
              </a:tabLst>
            </a:pPr>
            <a:r>
              <a:rPr lang="en-US" sz="2400" i="1" smtClean="0"/>
              <a:t>	8x</a:t>
            </a:r>
            <a:r>
              <a:rPr lang="en-US" sz="2400" i="1" baseline="-25000" smtClean="0"/>
              <a:t>6 </a:t>
            </a:r>
            <a:r>
              <a:rPr lang="en-US" sz="2400" i="1"/>
              <a:t>+ </a:t>
            </a:r>
            <a:r>
              <a:rPr lang="en-US" sz="2400" i="1" smtClean="0"/>
              <a:t>5x</a:t>
            </a:r>
            <a:r>
              <a:rPr lang="en-US" sz="2400" i="1" baseline="-25000" smtClean="0"/>
              <a:t>8 </a:t>
            </a:r>
            <a:r>
              <a:rPr lang="en-US" sz="2400" i="1"/>
              <a:t>+ </a:t>
            </a:r>
            <a:r>
              <a:rPr lang="en-US" sz="2400" i="1" smtClean="0"/>
              <a:t>7x</a:t>
            </a:r>
            <a:r>
              <a:rPr lang="en-US" sz="2400" i="1" baseline="-25000" smtClean="0"/>
              <a:t>11</a:t>
            </a:r>
            <a:r>
              <a:rPr lang="en-US" sz="2400" i="1" smtClean="0"/>
              <a:t> </a:t>
            </a:r>
            <a:r>
              <a:rPr lang="en-US" sz="2400" i="1"/>
              <a:t>+ </a:t>
            </a:r>
            <a:r>
              <a:rPr lang="en-US" sz="2400" i="1" smtClean="0"/>
              <a:t>1x</a:t>
            </a:r>
            <a:r>
              <a:rPr lang="en-US" sz="2400" i="1" baseline="-25000" smtClean="0"/>
              <a:t>13 </a:t>
            </a:r>
            <a:r>
              <a:rPr lang="en-US" sz="2400" i="1"/>
              <a:t>+ </a:t>
            </a:r>
            <a:r>
              <a:rPr lang="en-US" sz="2400" i="1" smtClean="0"/>
              <a:t>3x</a:t>
            </a:r>
            <a:r>
              <a:rPr lang="en-US" sz="2400" i="1" baseline="-25000" smtClean="0"/>
              <a:t>14 </a:t>
            </a:r>
            <a:r>
              <a:rPr lang="en-US" sz="2400" i="1" baseline="-25000" dirty="0"/>
              <a:t>	</a:t>
            </a:r>
            <a:r>
              <a:rPr lang="en-US" sz="2400" i="1" dirty="0">
                <a:sym typeface="Symbol"/>
              </a:rPr>
              <a:t></a:t>
            </a:r>
            <a:r>
              <a:rPr lang="en-US" sz="2400" i="1" dirty="0"/>
              <a:t> </a:t>
            </a:r>
            <a:r>
              <a:rPr lang="en-US" sz="2400" i="1" dirty="0" smtClean="0"/>
              <a:t>14</a:t>
            </a:r>
            <a:endParaRPr lang="en-US" sz="2400" i="1" dirty="0"/>
          </a:p>
          <a:p>
            <a:pPr marL="0" indent="0">
              <a:buNone/>
              <a:tabLst>
                <a:tab pos="463550" algn="l"/>
                <a:tab pos="7835900" algn="l"/>
              </a:tabLst>
            </a:pPr>
            <a:r>
              <a:rPr lang="en-US" sz="2400" i="1" smtClean="0"/>
              <a:t>	10x</a:t>
            </a:r>
            <a:r>
              <a:rPr lang="en-US" sz="2400" i="1" baseline="-25000" smtClean="0"/>
              <a:t>4 </a:t>
            </a:r>
            <a:r>
              <a:rPr lang="en-US" sz="2400" i="1"/>
              <a:t>+ </a:t>
            </a:r>
            <a:r>
              <a:rPr lang="en-US" sz="2400" i="1" smtClean="0"/>
              <a:t>4x</a:t>
            </a:r>
            <a:r>
              <a:rPr lang="en-US" sz="2400" i="1" baseline="-25000" smtClean="0"/>
              <a:t>6 </a:t>
            </a:r>
            <a:r>
              <a:rPr lang="en-US" sz="2400" i="1"/>
              <a:t>+ </a:t>
            </a:r>
            <a:r>
              <a:rPr lang="en-US" sz="2400" i="1" smtClean="0"/>
              <a:t>1x</a:t>
            </a:r>
            <a:r>
              <a:rPr lang="en-US" sz="2400" i="1" baseline="-25000" smtClean="0"/>
              <a:t>13</a:t>
            </a:r>
            <a:r>
              <a:rPr lang="en-US" sz="2400" i="1" smtClean="0"/>
              <a:t> </a:t>
            </a:r>
            <a:r>
              <a:rPr lang="en-US" sz="2400" i="1"/>
              <a:t>+ </a:t>
            </a:r>
            <a:r>
              <a:rPr lang="en-US" sz="2400" i="1" smtClean="0"/>
              <a:t>3x</a:t>
            </a:r>
            <a:r>
              <a:rPr lang="en-US" sz="2400" i="1" baseline="-25000" smtClean="0"/>
              <a:t>14 </a:t>
            </a:r>
            <a:r>
              <a:rPr lang="en-US" sz="2400" i="1" baseline="-25000" dirty="0"/>
              <a:t>	</a:t>
            </a:r>
            <a:r>
              <a:rPr lang="en-US" sz="2400" i="1" dirty="0">
                <a:sym typeface="Symbol"/>
              </a:rPr>
              <a:t></a:t>
            </a:r>
            <a:r>
              <a:rPr lang="en-US" sz="2400" i="1" dirty="0"/>
              <a:t> </a:t>
            </a:r>
            <a:r>
              <a:rPr lang="en-US" sz="2400" i="1" dirty="0" smtClean="0"/>
              <a:t>14</a:t>
            </a:r>
            <a:endParaRPr lang="en-US" sz="2600" dirty="0" smtClean="0">
              <a:cs typeface="+mn-cs"/>
            </a:endParaRPr>
          </a:p>
          <a:p>
            <a:pPr lvl="1"/>
            <a:endParaRPr lang="en-US" sz="2200" dirty="0" smtClean="0">
              <a:cs typeface="Times New Roman" pitchFamily="18" charset="0"/>
            </a:endParaRPr>
          </a:p>
        </p:txBody>
      </p:sp>
    </p:spTree>
    <p:extLst>
      <p:ext uri="{BB962C8B-B14F-4D97-AF65-F5344CB8AC3E}">
        <p14:creationId xmlns:p14="http://schemas.microsoft.com/office/powerpoint/2010/main" val="9129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39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39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939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939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a:xfrm>
            <a:off x="1219200" y="274638"/>
            <a:ext cx="7467600" cy="1011237"/>
          </a:xfrm>
        </p:spPr>
        <p:txBody>
          <a:bodyPr/>
          <a:lstStyle/>
          <a:p>
            <a:r>
              <a:rPr lang="en-US" sz="3600" dirty="0" smtClean="0">
                <a:cs typeface="Times New Roman" pitchFamily="18" charset="0"/>
              </a:rPr>
              <a:t>Capital Budgeting Models</a:t>
            </a:r>
            <a:endParaRPr lang="en-US" sz="3600" dirty="0">
              <a:cs typeface="Times New Roman" pitchFamily="18" charset="0"/>
            </a:endParaRPr>
          </a:p>
        </p:txBody>
      </p:sp>
      <mc:AlternateContent xmlns:mc="http://schemas.openxmlformats.org/markup-compatibility/2006" xmlns:a14="http://schemas.microsoft.com/office/drawing/2010/main">
        <mc:Choice Requires="a14">
          <p:sp>
            <p:nvSpPr>
              <p:cNvPr id="593923" name="Rectangle 3"/>
              <p:cNvSpPr>
                <a:spLocks noGrp="1" noChangeArrowheads="1"/>
              </p:cNvSpPr>
              <p:nvPr>
                <p:ph type="body" idx="1"/>
              </p:nvPr>
            </p:nvSpPr>
            <p:spPr>
              <a:xfrm>
                <a:off x="218600" y="1574465"/>
                <a:ext cx="3959505" cy="4659986"/>
              </a:xfrm>
              <a:ln/>
            </p:spPr>
            <p:txBody>
              <a:bodyPr/>
              <a:lstStyle/>
              <a:p>
                <a:r>
                  <a:rPr lang="en-US" sz="2400" smtClean="0">
                    <a:solidFill>
                      <a:srgbClr val="0070C0"/>
                    </a:solidFill>
                    <a:cs typeface="Times New Roman" pitchFamily="18" charset="0"/>
                  </a:rPr>
                  <a:t>Mutually exclusiveness </a:t>
                </a:r>
                <a:r>
                  <a:rPr lang="en-US" sz="2400" dirty="0" smtClean="0">
                    <a:cs typeface="Times New Roman" pitchFamily="18" charset="0"/>
                  </a:rPr>
                  <a:t>conditions allowing at most one of a set of choices are modeled by </a:t>
                </a:r>
                <a14:m>
                  <m:oMath xmlns:m="http://schemas.openxmlformats.org/officeDocument/2006/math">
                    <m:nary>
                      <m:naryPr>
                        <m:chr m:val="∑"/>
                        <m:subHide m:val="on"/>
                        <m:supHide m:val="on"/>
                        <m:ctrlPr>
                          <a:rPr lang="en-US" sz="2400" i="1" smtClean="0">
                            <a:latin typeface="Cambria Math"/>
                            <a:cs typeface="Times New Roman" pitchFamily="18" charset="0"/>
                          </a:rPr>
                        </m:ctrlPr>
                      </m:naryPr>
                      <m:sub/>
                      <m:sup/>
                      <m:e>
                        <m:sSub>
                          <m:sSubPr>
                            <m:ctrlPr>
                              <a:rPr lang="en-US" sz="2400" i="1" smtClean="0">
                                <a:latin typeface="Cambria Math"/>
                                <a:cs typeface="Times New Roman" pitchFamily="18" charset="0"/>
                              </a:rPr>
                            </m:ctrlPr>
                          </m:sSubPr>
                          <m:e>
                            <m:r>
                              <a:rPr lang="en-US" sz="2400" b="0" i="1" smtClean="0">
                                <a:latin typeface="Cambria Math"/>
                                <a:cs typeface="Times New Roman" pitchFamily="18" charset="0"/>
                              </a:rPr>
                              <m:t>𝑥</m:t>
                            </m:r>
                          </m:e>
                          <m:sub>
                            <m:r>
                              <a:rPr lang="en-US" sz="2400" b="0" i="1" smtClean="0">
                                <a:latin typeface="Cambria Math"/>
                                <a:cs typeface="Times New Roman" pitchFamily="18" charset="0"/>
                              </a:rPr>
                              <m:t>𝑗</m:t>
                            </m:r>
                          </m:sub>
                        </m:sSub>
                        <m:r>
                          <a:rPr lang="en-US" sz="2400" i="1" smtClean="0">
                            <a:latin typeface="Cambria Math"/>
                            <a:ea typeface="Cambria Math"/>
                            <a:cs typeface="Times New Roman" pitchFamily="18" charset="0"/>
                          </a:rPr>
                          <m:t>≤</m:t>
                        </m:r>
                        <m:r>
                          <a:rPr lang="en-US" sz="2400" b="0" i="1" smtClean="0">
                            <a:latin typeface="Cambria Math"/>
                            <a:ea typeface="Cambria Math"/>
                            <a:cs typeface="Times New Roman" pitchFamily="18" charset="0"/>
                          </a:rPr>
                          <m:t>1 </m:t>
                        </m:r>
                      </m:e>
                    </m:nary>
                  </m:oMath>
                </a14:m>
                <a:r>
                  <a:rPr lang="en-US" sz="2400" dirty="0" smtClean="0">
                    <a:cs typeface="Times New Roman" pitchFamily="18" charset="0"/>
                  </a:rPr>
                  <a:t>constraints summing over each choice set. [11.7] </a:t>
                </a:r>
              </a:p>
              <a:p>
                <a:pPr marL="0" indent="0">
                  <a:buNone/>
                </a:pPr>
                <a:r>
                  <a:rPr lang="en-US" sz="2400" i="1" smtClean="0"/>
                  <a:t>	x</a:t>
                </a:r>
                <a:r>
                  <a:rPr lang="en-US" sz="2400" i="1" baseline="-25000" smtClean="0"/>
                  <a:t>4 </a:t>
                </a:r>
                <a:r>
                  <a:rPr lang="en-US" sz="2400" i="1"/>
                  <a:t>+ </a:t>
                </a:r>
                <a:r>
                  <a:rPr lang="en-US" sz="2400" i="1" smtClean="0"/>
                  <a:t>x</a:t>
                </a:r>
                <a:r>
                  <a:rPr lang="en-US" sz="2400" i="1" baseline="-25000" smtClean="0"/>
                  <a:t>5 </a:t>
                </a:r>
                <a:r>
                  <a:rPr lang="en-US" sz="2400" i="1" baseline="-25000" dirty="0" smtClean="0"/>
                  <a:t>	</a:t>
                </a:r>
                <a:r>
                  <a:rPr lang="en-US" sz="2400" i="1" dirty="0" smtClean="0">
                    <a:sym typeface="Symbol"/>
                  </a:rPr>
                  <a:t></a:t>
                </a:r>
                <a:r>
                  <a:rPr lang="en-US" sz="2400" i="1" dirty="0" smtClean="0"/>
                  <a:t> 1</a:t>
                </a:r>
              </a:p>
              <a:p>
                <a:pPr marL="0" indent="0">
                  <a:buNone/>
                </a:pPr>
                <a:r>
                  <a:rPr lang="en-US" sz="2400" i="1" smtClean="0"/>
                  <a:t>	x</a:t>
                </a:r>
                <a:r>
                  <a:rPr lang="en-US" sz="2400" i="1" baseline="-25000" smtClean="0"/>
                  <a:t>8 </a:t>
                </a:r>
                <a:r>
                  <a:rPr lang="en-US" sz="2400" i="1"/>
                  <a:t>+ </a:t>
                </a:r>
                <a:r>
                  <a:rPr lang="en-US" sz="2400" i="1" smtClean="0"/>
                  <a:t>x</a:t>
                </a:r>
                <a:r>
                  <a:rPr lang="en-US" sz="2400" i="1" baseline="-25000" smtClean="0"/>
                  <a:t>11 </a:t>
                </a:r>
                <a:r>
                  <a:rPr lang="en-US" sz="2400" i="1" dirty="0" smtClean="0">
                    <a:sym typeface="Symbol"/>
                  </a:rPr>
                  <a:t></a:t>
                </a:r>
                <a:r>
                  <a:rPr lang="en-US" sz="2400" i="1" dirty="0" smtClean="0"/>
                  <a:t> </a:t>
                </a:r>
                <a:r>
                  <a:rPr lang="en-US" sz="2400" i="1" dirty="0"/>
                  <a:t>1</a:t>
                </a:r>
              </a:p>
              <a:p>
                <a:pPr marL="0" indent="0">
                  <a:buNone/>
                </a:pPr>
                <a:r>
                  <a:rPr lang="en-US" sz="2400" i="1" smtClean="0"/>
                  <a:t>	x</a:t>
                </a:r>
                <a:r>
                  <a:rPr lang="en-US" sz="2400" i="1" baseline="-25000" smtClean="0"/>
                  <a:t>9 </a:t>
                </a:r>
                <a:r>
                  <a:rPr lang="en-US" sz="2400" i="1"/>
                  <a:t>+ </a:t>
                </a:r>
                <a:r>
                  <a:rPr lang="en-US" sz="2400" i="1" smtClean="0"/>
                  <a:t>x</a:t>
                </a:r>
                <a:r>
                  <a:rPr lang="en-US" sz="2400" i="1" baseline="-25000" smtClean="0"/>
                  <a:t>14 </a:t>
                </a:r>
                <a:r>
                  <a:rPr lang="en-US" sz="2400" i="1" dirty="0" smtClean="0">
                    <a:sym typeface="Symbol"/>
                  </a:rPr>
                  <a:t></a:t>
                </a:r>
                <a:r>
                  <a:rPr lang="en-US" sz="2400" i="1" dirty="0" smtClean="0"/>
                  <a:t> </a:t>
                </a:r>
                <a:r>
                  <a:rPr lang="en-US" sz="2400" i="1" dirty="0"/>
                  <a:t>1</a:t>
                </a:r>
              </a:p>
              <a:p>
                <a:pPr marL="0" indent="0">
                  <a:buNone/>
                </a:pPr>
                <a:endParaRPr lang="en-US" sz="2400" i="1" dirty="0" smtClean="0"/>
              </a:p>
              <a:p>
                <a:pPr marL="0" indent="0">
                  <a:buNone/>
                  <a:tabLst>
                    <a:tab pos="463550" algn="l"/>
                    <a:tab pos="7835900" algn="l"/>
                  </a:tabLst>
                </a:pPr>
                <a:r>
                  <a:rPr lang="en-US" sz="2400" i="1" dirty="0" smtClean="0"/>
                  <a:t>	</a:t>
                </a:r>
                <a:endParaRPr lang="en-US" sz="2200" dirty="0" smtClean="0">
                  <a:cs typeface="Times New Roman" pitchFamily="18" charset="0"/>
                </a:endParaRPr>
              </a:p>
            </p:txBody>
          </p:sp>
        </mc:Choice>
        <mc:Fallback xmlns="">
          <p:sp>
            <p:nvSpPr>
              <p:cNvPr id="593923" name="Rectangle 3"/>
              <p:cNvSpPr>
                <a:spLocks noGrp="1" noRot="1" noChangeAspect="1" noMove="1" noResize="1" noEditPoints="1" noAdjustHandles="1" noChangeArrowheads="1" noChangeShapeType="1" noTextEdit="1"/>
              </p:cNvSpPr>
              <p:nvPr>
                <p:ph type="body" idx="1"/>
              </p:nvPr>
            </p:nvSpPr>
            <p:spPr>
              <a:xfrm>
                <a:off x="218600" y="1574465"/>
                <a:ext cx="3959505" cy="4659986"/>
              </a:xfrm>
              <a:blipFill rotWithShape="1">
                <a:blip r:embed="rId3"/>
                <a:stretch>
                  <a:fillRect l="-3390" t="-915"/>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txBox="1">
                <a:spLocks noChangeArrowheads="1"/>
              </p:cNvSpPr>
              <p:nvPr/>
            </p:nvSpPr>
            <p:spPr bwMode="auto">
              <a:xfrm>
                <a:off x="4591307" y="1582057"/>
                <a:ext cx="3959505" cy="465998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rgbClr val="02027A"/>
                    </a:solidFill>
                    <a:latin typeface="+mn-lt"/>
                    <a:ea typeface="+mn-ea"/>
                    <a:cs typeface="+mn-cs"/>
                  </a:defRPr>
                </a:lvl1pPr>
                <a:lvl2pPr marL="742950" indent="-285750" algn="l" rtl="0" fontAlgn="base">
                  <a:spcBef>
                    <a:spcPct val="20000"/>
                  </a:spcBef>
                  <a:spcAft>
                    <a:spcPct val="0"/>
                  </a:spcAft>
                  <a:buChar char="–"/>
                  <a:defRPr sz="2800">
                    <a:solidFill>
                      <a:srgbClr val="02027A"/>
                    </a:solidFill>
                    <a:latin typeface="+mn-lt"/>
                  </a:defRPr>
                </a:lvl2pPr>
                <a:lvl3pPr marL="1143000" indent="-228600" algn="l" rtl="0" fontAlgn="base">
                  <a:spcBef>
                    <a:spcPct val="20000"/>
                  </a:spcBef>
                  <a:spcAft>
                    <a:spcPct val="0"/>
                  </a:spcAft>
                  <a:buChar char="•"/>
                  <a:defRPr sz="2400">
                    <a:solidFill>
                      <a:srgbClr val="02027A"/>
                    </a:solidFill>
                    <a:latin typeface="+mn-lt"/>
                  </a:defRPr>
                </a:lvl3pPr>
                <a:lvl4pPr marL="1600200" indent="-228600" algn="l" rtl="0" fontAlgn="base">
                  <a:spcBef>
                    <a:spcPct val="20000"/>
                  </a:spcBef>
                  <a:spcAft>
                    <a:spcPct val="0"/>
                  </a:spcAft>
                  <a:buChar char="–"/>
                  <a:defRPr sz="2000">
                    <a:solidFill>
                      <a:srgbClr val="02027A"/>
                    </a:solidFill>
                    <a:latin typeface="+mn-lt"/>
                  </a:defRPr>
                </a:lvl4pPr>
                <a:lvl5pPr marL="2057400" indent="-228600" algn="l" rtl="0" fontAlgn="base">
                  <a:spcBef>
                    <a:spcPct val="20000"/>
                  </a:spcBef>
                  <a:spcAft>
                    <a:spcPct val="0"/>
                  </a:spcAft>
                  <a:buChar char="»"/>
                  <a:defRPr sz="2000">
                    <a:solidFill>
                      <a:srgbClr val="02027A"/>
                    </a:solidFill>
                    <a:latin typeface="+mn-lt"/>
                  </a:defRPr>
                </a:lvl5pPr>
                <a:lvl6pPr marL="2514600" indent="-228600" algn="l" rtl="0" fontAlgn="base">
                  <a:spcBef>
                    <a:spcPct val="20000"/>
                  </a:spcBef>
                  <a:spcAft>
                    <a:spcPct val="0"/>
                  </a:spcAft>
                  <a:buChar char="»"/>
                  <a:defRPr sz="2000">
                    <a:solidFill>
                      <a:srgbClr val="02027A"/>
                    </a:solidFill>
                    <a:latin typeface="+mn-lt"/>
                  </a:defRPr>
                </a:lvl6pPr>
                <a:lvl7pPr marL="2971800" indent="-228600" algn="l" rtl="0" fontAlgn="base">
                  <a:spcBef>
                    <a:spcPct val="20000"/>
                  </a:spcBef>
                  <a:spcAft>
                    <a:spcPct val="0"/>
                  </a:spcAft>
                  <a:buChar char="»"/>
                  <a:defRPr sz="2000">
                    <a:solidFill>
                      <a:srgbClr val="02027A"/>
                    </a:solidFill>
                    <a:latin typeface="+mn-lt"/>
                  </a:defRPr>
                </a:lvl7pPr>
                <a:lvl8pPr marL="3429000" indent="-228600" algn="l" rtl="0" fontAlgn="base">
                  <a:spcBef>
                    <a:spcPct val="20000"/>
                  </a:spcBef>
                  <a:spcAft>
                    <a:spcPct val="0"/>
                  </a:spcAft>
                  <a:buChar char="»"/>
                  <a:defRPr sz="2000">
                    <a:solidFill>
                      <a:srgbClr val="02027A"/>
                    </a:solidFill>
                    <a:latin typeface="+mn-lt"/>
                  </a:defRPr>
                </a:lvl8pPr>
                <a:lvl9pPr marL="3886200" indent="-228600" algn="l" rtl="0" fontAlgn="base">
                  <a:spcBef>
                    <a:spcPct val="20000"/>
                  </a:spcBef>
                  <a:spcAft>
                    <a:spcPct val="0"/>
                  </a:spcAft>
                  <a:buChar char="»"/>
                  <a:defRPr sz="2000">
                    <a:solidFill>
                      <a:srgbClr val="02027A"/>
                    </a:solidFill>
                    <a:latin typeface="+mn-lt"/>
                  </a:defRPr>
                </a:lvl9pPr>
              </a:lstStyle>
              <a:p>
                <a:r>
                  <a:rPr lang="en-US" sz="2400" dirty="0" smtClean="0">
                    <a:solidFill>
                      <a:srgbClr val="0070C0"/>
                    </a:solidFill>
                    <a:cs typeface="Times New Roman" pitchFamily="18" charset="0"/>
                  </a:rPr>
                  <a:t>Dependence </a:t>
                </a:r>
                <a:r>
                  <a:rPr lang="en-US" sz="2400" dirty="0" smtClean="0">
                    <a:cs typeface="Times New Roman" pitchFamily="18" charset="0"/>
                  </a:rPr>
                  <a:t>of choice j on choice i can be enforced on corresponding binary variables by constraint  </a:t>
                </a:r>
                <a14:m>
                  <m:oMath xmlns:m="http://schemas.openxmlformats.org/officeDocument/2006/math">
                    <m:sSub>
                      <m:sSubPr>
                        <m:ctrlPr>
                          <a:rPr lang="en-US" sz="2400" i="1">
                            <a:latin typeface="Cambria Math"/>
                            <a:cs typeface="Times New Roman" pitchFamily="18" charset="0"/>
                          </a:rPr>
                        </m:ctrlPr>
                      </m:sSubPr>
                      <m:e>
                        <m:r>
                          <a:rPr lang="en-US" sz="2400" i="1">
                            <a:latin typeface="Cambria Math"/>
                            <a:cs typeface="Times New Roman" pitchFamily="18" charset="0"/>
                          </a:rPr>
                          <m:t>𝑥</m:t>
                        </m:r>
                      </m:e>
                      <m:sub>
                        <m:r>
                          <a:rPr lang="en-US" sz="2400" i="1">
                            <a:latin typeface="Cambria Math"/>
                            <a:cs typeface="Times New Roman" pitchFamily="18" charset="0"/>
                          </a:rPr>
                          <m:t>𝑗</m:t>
                        </m:r>
                      </m:sub>
                    </m:sSub>
                  </m:oMath>
                </a14:m>
                <a:r>
                  <a:rPr lang="en-US" sz="2400" dirty="0" smtClean="0">
                    <a:cs typeface="Times New Roman" pitchFamily="18" charset="0"/>
                  </a:rPr>
                  <a:t> </a:t>
                </a:r>
                <a14:m>
                  <m:oMath xmlns:m="http://schemas.openxmlformats.org/officeDocument/2006/math">
                    <m:r>
                      <a:rPr lang="en-US" sz="2400" i="1" smtClean="0">
                        <a:latin typeface="Cambria Math"/>
                        <a:ea typeface="Cambria Math"/>
                        <a:cs typeface="Times New Roman" pitchFamily="18" charset="0"/>
                      </a:rPr>
                      <m:t>≤</m:t>
                    </m:r>
                    <m:sSub>
                      <m:sSubPr>
                        <m:ctrlPr>
                          <a:rPr lang="en-US" sz="2400" i="1">
                            <a:latin typeface="Cambria Math"/>
                            <a:cs typeface="Times New Roman" pitchFamily="18" charset="0"/>
                          </a:rPr>
                        </m:ctrlPr>
                      </m:sSubPr>
                      <m:e>
                        <m:r>
                          <a:rPr lang="en-US" sz="2400" i="1">
                            <a:latin typeface="Cambria Math"/>
                            <a:cs typeface="Times New Roman" pitchFamily="18" charset="0"/>
                          </a:rPr>
                          <m:t>𝑥</m:t>
                        </m:r>
                      </m:e>
                      <m:sub>
                        <m:r>
                          <a:rPr lang="en-US" sz="2400" b="0" i="1" smtClean="0">
                            <a:latin typeface="Cambria Math"/>
                            <a:cs typeface="Times New Roman" pitchFamily="18" charset="0"/>
                          </a:rPr>
                          <m:t>𝑖</m:t>
                        </m:r>
                      </m:sub>
                    </m:sSub>
                  </m:oMath>
                </a14:m>
                <a:r>
                  <a:rPr lang="en-US" sz="2400" dirty="0" smtClean="0">
                    <a:cs typeface="Times New Roman" pitchFamily="18" charset="0"/>
                  </a:rPr>
                  <a:t> [11.8] </a:t>
                </a:r>
              </a:p>
              <a:p>
                <a:pPr marL="0" indent="0">
                  <a:buFontTx/>
                  <a:buNone/>
                </a:pPr>
                <a:r>
                  <a:rPr lang="en-US" sz="2400" i="1" smtClean="0"/>
                  <a:t>	x</a:t>
                </a:r>
                <a:r>
                  <a:rPr lang="en-US" sz="2400" i="1" baseline="-25000" smtClean="0"/>
                  <a:t>11 </a:t>
                </a:r>
                <a:r>
                  <a:rPr lang="en-US" sz="2400" i="1" smtClean="0">
                    <a:sym typeface="Symbol"/>
                  </a:rPr>
                  <a:t></a:t>
                </a:r>
                <a:r>
                  <a:rPr lang="en-US" sz="2400" i="1" smtClean="0"/>
                  <a:t> x</a:t>
                </a:r>
                <a:r>
                  <a:rPr lang="en-US" sz="2400" i="1" baseline="-25000" smtClean="0"/>
                  <a:t>2 </a:t>
                </a:r>
                <a:endParaRPr lang="en-US" sz="2400" i="1" dirty="0" smtClean="0"/>
              </a:p>
              <a:p>
                <a:pPr marL="0" indent="0">
                  <a:buFontTx/>
                  <a:buNone/>
                </a:pPr>
                <a:r>
                  <a:rPr lang="en-US" sz="2400" i="1" smtClean="0"/>
                  <a:t>	x</a:t>
                </a:r>
                <a:r>
                  <a:rPr lang="en-US" sz="2400" i="1" baseline="-25000" smtClean="0"/>
                  <a:t>4 </a:t>
                </a:r>
                <a:r>
                  <a:rPr lang="en-US" sz="2400" i="1">
                    <a:sym typeface="Symbol"/>
                  </a:rPr>
                  <a:t></a:t>
                </a:r>
                <a:r>
                  <a:rPr lang="en-US" sz="2400" i="1"/>
                  <a:t> </a:t>
                </a:r>
                <a:r>
                  <a:rPr lang="en-US" sz="2400" i="1" smtClean="0"/>
                  <a:t>x</a:t>
                </a:r>
                <a:r>
                  <a:rPr lang="en-US" sz="2400" i="1" baseline="-25000" smtClean="0"/>
                  <a:t>3</a:t>
                </a:r>
                <a:endParaRPr lang="en-US" sz="2400" i="1" baseline="-25000" dirty="0" smtClean="0"/>
              </a:p>
              <a:p>
                <a:pPr marL="0" indent="0">
                  <a:buFontTx/>
                  <a:buNone/>
                </a:pPr>
                <a:r>
                  <a:rPr lang="en-US" sz="2400" i="1"/>
                  <a:t>	</a:t>
                </a:r>
                <a:r>
                  <a:rPr lang="en-US" sz="2400" i="1" smtClean="0"/>
                  <a:t>x</a:t>
                </a:r>
                <a:r>
                  <a:rPr lang="en-US" sz="2400" i="1" baseline="-25000" smtClean="0"/>
                  <a:t>5 </a:t>
                </a:r>
                <a:r>
                  <a:rPr lang="en-US" sz="2400" i="1">
                    <a:sym typeface="Symbol"/>
                  </a:rPr>
                  <a:t></a:t>
                </a:r>
                <a:r>
                  <a:rPr lang="en-US" sz="2400" i="1"/>
                  <a:t> </a:t>
                </a:r>
                <a:r>
                  <a:rPr lang="en-US" sz="2400" i="1" smtClean="0"/>
                  <a:t>x</a:t>
                </a:r>
                <a:r>
                  <a:rPr lang="en-US" sz="2400" i="1" baseline="-25000" smtClean="0"/>
                  <a:t>3 </a:t>
                </a:r>
                <a:endParaRPr lang="en-US" sz="2400" i="1" dirty="0"/>
              </a:p>
              <a:p>
                <a:pPr marL="0" indent="0">
                  <a:buFontTx/>
                  <a:buNone/>
                </a:pPr>
                <a:r>
                  <a:rPr lang="en-US" sz="2400" i="1"/>
                  <a:t>	</a:t>
                </a:r>
                <a:r>
                  <a:rPr lang="en-US" sz="2400" i="1" smtClean="0"/>
                  <a:t>x</a:t>
                </a:r>
                <a:r>
                  <a:rPr lang="en-US" sz="2400" i="1" baseline="-25000" smtClean="0"/>
                  <a:t>6 </a:t>
                </a:r>
                <a:r>
                  <a:rPr lang="en-US" sz="2400" i="1">
                    <a:sym typeface="Symbol"/>
                  </a:rPr>
                  <a:t></a:t>
                </a:r>
                <a:r>
                  <a:rPr lang="en-US" sz="2400" i="1"/>
                  <a:t> </a:t>
                </a:r>
                <a:r>
                  <a:rPr lang="en-US" sz="2400" i="1" smtClean="0"/>
                  <a:t>x</a:t>
                </a:r>
                <a:r>
                  <a:rPr lang="en-US" sz="2400" i="1" baseline="-25000" smtClean="0"/>
                  <a:t>3</a:t>
                </a:r>
                <a:endParaRPr lang="en-US" sz="2400" i="1" baseline="-25000" dirty="0"/>
              </a:p>
              <a:p>
                <a:pPr marL="0" indent="0">
                  <a:buFontTx/>
                  <a:buNone/>
                </a:pPr>
                <a:r>
                  <a:rPr lang="en-US" sz="2400" i="1"/>
                  <a:t>	</a:t>
                </a:r>
                <a:r>
                  <a:rPr lang="en-US" sz="2400" i="1" smtClean="0"/>
                  <a:t>x</a:t>
                </a:r>
                <a:r>
                  <a:rPr lang="en-US" sz="2400" i="1" baseline="-25000" smtClean="0"/>
                  <a:t>7 </a:t>
                </a:r>
                <a:r>
                  <a:rPr lang="en-US" sz="2400" i="1">
                    <a:sym typeface="Symbol"/>
                  </a:rPr>
                  <a:t></a:t>
                </a:r>
                <a:r>
                  <a:rPr lang="en-US" sz="2400" i="1"/>
                  <a:t> </a:t>
                </a:r>
                <a:r>
                  <a:rPr lang="en-US" sz="2400" i="1" smtClean="0"/>
                  <a:t>x</a:t>
                </a:r>
                <a:r>
                  <a:rPr lang="en-US" sz="2400" i="1" baseline="-25000" smtClean="0"/>
                  <a:t>3 </a:t>
                </a:r>
                <a:endParaRPr lang="en-US" sz="2400" i="1" dirty="0"/>
              </a:p>
              <a:p>
                <a:pPr marL="0" indent="0">
                  <a:buFontTx/>
                  <a:buNone/>
                </a:pPr>
                <a:endParaRPr lang="en-US" sz="2400" i="1" baseline="-25000" dirty="0" smtClean="0"/>
              </a:p>
              <a:p>
                <a:pPr marL="0" indent="0">
                  <a:buFontTx/>
                  <a:buNone/>
                </a:pPr>
                <a:r>
                  <a:rPr lang="en-US" sz="2400" i="1" baseline="-25000" dirty="0" smtClean="0"/>
                  <a:t> </a:t>
                </a:r>
                <a:endParaRPr lang="en-US" sz="2400" i="1" dirty="0"/>
              </a:p>
              <a:p>
                <a:pPr marL="0" indent="0">
                  <a:buFontTx/>
                  <a:buNone/>
                </a:pPr>
                <a:endParaRPr lang="en-US" sz="2400" i="1" dirty="0" smtClean="0"/>
              </a:p>
              <a:p>
                <a:pPr marL="0" indent="0">
                  <a:buFontTx/>
                  <a:buNone/>
                  <a:tabLst>
                    <a:tab pos="463550" algn="l"/>
                    <a:tab pos="7835900" algn="l"/>
                  </a:tabLst>
                </a:pPr>
                <a:r>
                  <a:rPr lang="en-US" sz="2400" i="1" dirty="0" smtClean="0"/>
                  <a:t>	</a:t>
                </a:r>
                <a:endParaRPr lang="en-US" sz="2200" dirty="0" smtClean="0">
                  <a:cs typeface="Times New Roman" pitchFamily="18" charset="0"/>
                </a:endParaRPr>
              </a:p>
            </p:txBody>
          </p:sp>
        </mc:Choice>
        <mc:Fallback xmlns="">
          <p:sp>
            <p:nvSpPr>
              <p:cNvPr id="4" name="Rectangle 3"/>
              <p:cNvSpPr txBox="1">
                <a:spLocks noRot="1" noChangeAspect="1" noMove="1" noResize="1" noEditPoints="1" noAdjustHandles="1" noChangeArrowheads="1" noChangeShapeType="1" noTextEdit="1"/>
              </p:cNvSpPr>
              <p:nvPr/>
            </p:nvSpPr>
            <p:spPr bwMode="auto">
              <a:xfrm>
                <a:off x="4591307" y="1582057"/>
                <a:ext cx="3959505" cy="4659986"/>
              </a:xfrm>
              <a:prstGeom prst="rect">
                <a:avLst/>
              </a:prstGeom>
              <a:blipFill rotWithShape="1">
                <a:blip r:embed="rId4"/>
                <a:stretch>
                  <a:fillRect l="-2000" t="-916"/>
                </a:stretch>
              </a:blipFill>
              <a:ln w="9525">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8197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39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39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9392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a:xfrm>
            <a:off x="1219200" y="274638"/>
            <a:ext cx="7467600" cy="1011237"/>
          </a:xfrm>
        </p:spPr>
        <p:txBody>
          <a:bodyPr/>
          <a:lstStyle/>
          <a:p>
            <a:r>
              <a:rPr lang="en-US" sz="3600" smtClean="0">
                <a:cs typeface="Times New Roman" pitchFamily="18" charset="0"/>
              </a:rPr>
              <a:t>NASA Example </a:t>
            </a:r>
            <a:r>
              <a:rPr lang="en-US" sz="3600" dirty="0" smtClean="0">
                <a:cs typeface="Times New Roman" pitchFamily="18" charset="0"/>
              </a:rPr>
              <a:t>Model</a:t>
            </a:r>
            <a:endParaRPr lang="en-US" sz="3600" dirty="0">
              <a:cs typeface="Times New Roman" pitchFamily="18" charset="0"/>
            </a:endParaRPr>
          </a:p>
        </p:txBody>
      </p:sp>
      <p:sp>
        <p:nvSpPr>
          <p:cNvPr id="593923" name="Rectangle 3"/>
          <p:cNvSpPr>
            <a:spLocks noGrp="1" noChangeArrowheads="1"/>
          </p:cNvSpPr>
          <p:nvPr>
            <p:ph type="body" idx="1"/>
          </p:nvPr>
        </p:nvSpPr>
        <p:spPr>
          <a:xfrm>
            <a:off x="235528" y="1577774"/>
            <a:ext cx="8714508" cy="4714538"/>
          </a:xfrm>
          <a:ln/>
        </p:spPr>
        <p:txBody>
          <a:bodyPr/>
          <a:lstStyle/>
          <a:p>
            <a:pPr marL="688975" indent="-688975">
              <a:lnSpc>
                <a:spcPct val="95000"/>
              </a:lnSpc>
              <a:spcBef>
                <a:spcPts val="0"/>
              </a:spcBef>
              <a:buNone/>
            </a:pPr>
            <a:r>
              <a:rPr lang="en-US" sz="2400" i="1" smtClean="0"/>
              <a:t>max 200x</a:t>
            </a:r>
            <a:r>
              <a:rPr lang="en-US" sz="2400" i="1" baseline="-25000" smtClean="0"/>
              <a:t>1</a:t>
            </a:r>
            <a:r>
              <a:rPr lang="en-US" sz="2400" i="1" smtClean="0"/>
              <a:t>+3x</a:t>
            </a:r>
            <a:r>
              <a:rPr lang="en-US" sz="2400" i="1" baseline="-25000" smtClean="0"/>
              <a:t>2 </a:t>
            </a:r>
            <a:r>
              <a:rPr lang="en-US" sz="2400" i="1" smtClean="0"/>
              <a:t>+20x</a:t>
            </a:r>
            <a:r>
              <a:rPr lang="en-US" sz="2400" i="1" baseline="-25000" smtClean="0"/>
              <a:t>3</a:t>
            </a:r>
            <a:r>
              <a:rPr lang="en-US" sz="2400" i="1" smtClean="0"/>
              <a:t>+50x</a:t>
            </a:r>
            <a:r>
              <a:rPr lang="en-US" sz="2400" i="1" baseline="-25000" smtClean="0"/>
              <a:t>4</a:t>
            </a:r>
            <a:r>
              <a:rPr lang="en-US" sz="2400" i="1" smtClean="0"/>
              <a:t> +70x</a:t>
            </a:r>
            <a:r>
              <a:rPr lang="en-US" sz="2400" i="1" baseline="-25000" smtClean="0"/>
              <a:t>5</a:t>
            </a:r>
            <a:r>
              <a:rPr lang="en-US" sz="2400" i="1" smtClean="0"/>
              <a:t>+20 x</a:t>
            </a:r>
            <a:r>
              <a:rPr lang="en-US" sz="2400" i="1" baseline="-25000" smtClean="0"/>
              <a:t>6 </a:t>
            </a:r>
            <a:r>
              <a:rPr lang="en-US" sz="2400" i="1" smtClean="0"/>
              <a:t>+5x</a:t>
            </a:r>
            <a:r>
              <a:rPr lang="en-US" sz="2400" i="1" baseline="-25000" smtClean="0"/>
              <a:t>7</a:t>
            </a:r>
            <a:r>
              <a:rPr lang="en-US" sz="2400" i="1" smtClean="0"/>
              <a:t>+10x</a:t>
            </a:r>
            <a:r>
              <a:rPr lang="en-US" sz="2400" i="1" baseline="-25000" smtClean="0"/>
              <a:t>8</a:t>
            </a:r>
            <a:r>
              <a:rPr lang="en-US" sz="2400" i="1" smtClean="0"/>
              <a:t>+200x</a:t>
            </a:r>
            <a:r>
              <a:rPr lang="en-US" sz="2400" i="1" baseline="-25000" smtClean="0"/>
              <a:t>9</a:t>
            </a:r>
            <a:r>
              <a:rPr lang="en-US" sz="2400" i="1" smtClean="0"/>
              <a:t> +150x</a:t>
            </a:r>
            <a:r>
              <a:rPr lang="en-US" sz="2400" i="1" baseline="-25000" smtClean="0"/>
              <a:t>10</a:t>
            </a:r>
            <a:r>
              <a:rPr lang="en-US" sz="2400" i="1" smtClean="0"/>
              <a:t>+18x</a:t>
            </a:r>
            <a:r>
              <a:rPr lang="en-US" sz="2400" i="1" baseline="-25000" smtClean="0"/>
              <a:t>11 </a:t>
            </a:r>
            <a:r>
              <a:rPr lang="en-US" sz="2400" i="1" smtClean="0"/>
              <a:t>+8x</a:t>
            </a:r>
            <a:r>
              <a:rPr lang="en-US" sz="2400" i="1" baseline="-25000" smtClean="0"/>
              <a:t>12</a:t>
            </a:r>
            <a:r>
              <a:rPr lang="en-US" sz="2400" i="1" smtClean="0"/>
              <a:t> +300x</a:t>
            </a:r>
            <a:r>
              <a:rPr lang="en-US" sz="2400" i="1" baseline="-25000" smtClean="0"/>
              <a:t>13</a:t>
            </a:r>
            <a:r>
              <a:rPr lang="en-US" sz="2400" i="1" smtClean="0"/>
              <a:t>+185x</a:t>
            </a:r>
            <a:r>
              <a:rPr lang="en-US" sz="2400" i="1" baseline="-25000" smtClean="0"/>
              <a:t>14 </a:t>
            </a:r>
            <a:endParaRPr lang="en-US" sz="2400" i="1" baseline="-25000" dirty="0"/>
          </a:p>
          <a:p>
            <a:pPr marL="346075" indent="-346075">
              <a:lnSpc>
                <a:spcPct val="95000"/>
              </a:lnSpc>
              <a:spcBef>
                <a:spcPts val="0"/>
              </a:spcBef>
              <a:buNone/>
              <a:tabLst>
                <a:tab pos="7835900" algn="l"/>
              </a:tabLst>
            </a:pPr>
            <a:r>
              <a:rPr lang="en-US" sz="2400" i="1" dirty="0" err="1" smtClean="0"/>
              <a:t>s.t</a:t>
            </a:r>
            <a:r>
              <a:rPr lang="en-US" sz="2400" i="1" err="1" smtClean="0"/>
              <a:t>.</a:t>
            </a:r>
            <a:r>
              <a:rPr lang="en-US" sz="2400" i="1" smtClean="0"/>
              <a:t>    6x</a:t>
            </a:r>
            <a:r>
              <a:rPr lang="en-US" sz="2400" i="1" baseline="-25000" smtClean="0"/>
              <a:t>1 </a:t>
            </a:r>
            <a:r>
              <a:rPr lang="en-US" sz="2400" i="1"/>
              <a:t>+ </a:t>
            </a:r>
            <a:r>
              <a:rPr lang="en-US" sz="2400" i="1" smtClean="0"/>
              <a:t>2x</a:t>
            </a:r>
            <a:r>
              <a:rPr lang="en-US" sz="2400" i="1" baseline="-25000" smtClean="0"/>
              <a:t>2 </a:t>
            </a:r>
            <a:r>
              <a:rPr lang="en-US" sz="2400" i="1"/>
              <a:t>+ </a:t>
            </a:r>
            <a:r>
              <a:rPr lang="en-US" sz="2400" i="1" smtClean="0"/>
              <a:t>3x</a:t>
            </a:r>
            <a:r>
              <a:rPr lang="en-US" sz="2400" i="1" baseline="-25000" smtClean="0"/>
              <a:t>3 </a:t>
            </a:r>
            <a:r>
              <a:rPr lang="en-US" sz="2400" i="1"/>
              <a:t>+ </a:t>
            </a:r>
            <a:r>
              <a:rPr lang="en-US" sz="2400" i="1" smtClean="0"/>
              <a:t>1x</a:t>
            </a:r>
            <a:r>
              <a:rPr lang="en-US" sz="2400" i="1" baseline="-25000" smtClean="0"/>
              <a:t>7</a:t>
            </a:r>
            <a:r>
              <a:rPr lang="en-US" sz="2400" i="1" smtClean="0"/>
              <a:t> </a:t>
            </a:r>
            <a:r>
              <a:rPr lang="en-US" sz="2400" i="1"/>
              <a:t>+ </a:t>
            </a:r>
            <a:r>
              <a:rPr lang="en-US" sz="2400" i="1" smtClean="0"/>
              <a:t>4x</a:t>
            </a:r>
            <a:r>
              <a:rPr lang="en-US" sz="2400" i="1" baseline="-25000" smtClean="0"/>
              <a:t>9 </a:t>
            </a:r>
            <a:r>
              <a:rPr lang="en-US" sz="2400" i="1"/>
              <a:t>+ </a:t>
            </a:r>
            <a:r>
              <a:rPr lang="en-US" sz="2400" i="1" smtClean="0"/>
              <a:t>5x</a:t>
            </a:r>
            <a:r>
              <a:rPr lang="en-US" sz="2400" i="1" baseline="-25000" smtClean="0"/>
              <a:t>12 </a:t>
            </a:r>
            <a:r>
              <a:rPr lang="en-US" sz="2400" i="1" baseline="-25000" dirty="0" smtClean="0"/>
              <a:t>	</a:t>
            </a:r>
            <a:r>
              <a:rPr lang="en-US" sz="2400" i="1" dirty="0" smtClean="0">
                <a:sym typeface="Symbol"/>
              </a:rPr>
              <a:t></a:t>
            </a:r>
            <a:r>
              <a:rPr lang="en-US" sz="2400" i="1" dirty="0" smtClean="0"/>
              <a:t> </a:t>
            </a:r>
            <a:r>
              <a:rPr lang="en-US" sz="2400" i="1" dirty="0"/>
              <a:t>10</a:t>
            </a:r>
          </a:p>
          <a:p>
            <a:pPr marL="0" indent="0">
              <a:spcBef>
                <a:spcPts val="0"/>
              </a:spcBef>
              <a:buNone/>
              <a:tabLst>
                <a:tab pos="463550" algn="l"/>
                <a:tab pos="7835900" algn="l"/>
              </a:tabLst>
            </a:pPr>
            <a:r>
              <a:rPr lang="en-US" sz="2400" i="1"/>
              <a:t>	</a:t>
            </a:r>
            <a:r>
              <a:rPr lang="en-US" sz="2400" i="1" smtClean="0"/>
              <a:t>3x</a:t>
            </a:r>
            <a:r>
              <a:rPr lang="en-US" sz="2400" i="1" baseline="-25000" smtClean="0"/>
              <a:t>2 </a:t>
            </a:r>
            <a:r>
              <a:rPr lang="en-US" sz="2400" i="1"/>
              <a:t>+ </a:t>
            </a:r>
            <a:r>
              <a:rPr lang="en-US" sz="2400" i="1" smtClean="0"/>
              <a:t>5x</a:t>
            </a:r>
            <a:r>
              <a:rPr lang="en-US" sz="2400" i="1" baseline="-25000" smtClean="0"/>
              <a:t>3 </a:t>
            </a:r>
            <a:r>
              <a:rPr lang="en-US" sz="2400" i="1"/>
              <a:t>+ </a:t>
            </a:r>
            <a:r>
              <a:rPr lang="en-US" sz="2400" i="1" smtClean="0"/>
              <a:t>5x</a:t>
            </a:r>
            <a:r>
              <a:rPr lang="en-US" sz="2400" i="1" baseline="-25000" smtClean="0"/>
              <a:t>5</a:t>
            </a:r>
            <a:r>
              <a:rPr lang="en-US" sz="2400" i="1" smtClean="0"/>
              <a:t> </a:t>
            </a:r>
            <a:r>
              <a:rPr lang="en-US" sz="2400" i="1"/>
              <a:t>+ </a:t>
            </a:r>
            <a:r>
              <a:rPr lang="en-US" sz="2400" i="1" smtClean="0"/>
              <a:t>8x</a:t>
            </a:r>
            <a:r>
              <a:rPr lang="en-US" sz="2400" i="1" baseline="-25000" smtClean="0"/>
              <a:t>7 </a:t>
            </a:r>
            <a:r>
              <a:rPr lang="en-US" sz="2400" i="1"/>
              <a:t>+ </a:t>
            </a:r>
            <a:r>
              <a:rPr lang="en-US" sz="2400" i="1" smtClean="0"/>
              <a:t>5x</a:t>
            </a:r>
            <a:r>
              <a:rPr lang="en-US" sz="2400" i="1" baseline="-25000" smtClean="0"/>
              <a:t>9 </a:t>
            </a:r>
            <a:r>
              <a:rPr lang="en-US" sz="2400" i="1"/>
              <a:t>+ </a:t>
            </a:r>
            <a:r>
              <a:rPr lang="en-US" sz="2400" i="1" smtClean="0"/>
              <a:t>8x</a:t>
            </a:r>
            <a:r>
              <a:rPr lang="en-US" sz="2400" i="1" baseline="-25000" smtClean="0"/>
              <a:t>10 </a:t>
            </a:r>
            <a:r>
              <a:rPr lang="en-US" sz="2400" i="1"/>
              <a:t>+ </a:t>
            </a:r>
            <a:r>
              <a:rPr lang="en-US" sz="2400" i="1" smtClean="0"/>
              <a:t>7x</a:t>
            </a:r>
            <a:r>
              <a:rPr lang="en-US" sz="2400" i="1" baseline="-25000" smtClean="0"/>
              <a:t>12</a:t>
            </a:r>
            <a:r>
              <a:rPr lang="en-US" sz="2400" i="1" smtClean="0"/>
              <a:t> </a:t>
            </a:r>
            <a:r>
              <a:rPr lang="en-US" sz="2400" i="1"/>
              <a:t>+ </a:t>
            </a:r>
            <a:r>
              <a:rPr lang="en-US" sz="2400" i="1" smtClean="0"/>
              <a:t>1x</a:t>
            </a:r>
            <a:r>
              <a:rPr lang="en-US" sz="2400" i="1" baseline="-25000" smtClean="0"/>
              <a:t>13 </a:t>
            </a:r>
            <a:r>
              <a:rPr lang="en-US" sz="2400" i="1"/>
              <a:t>+ </a:t>
            </a:r>
            <a:r>
              <a:rPr lang="en-US" sz="2400" i="1" smtClean="0"/>
              <a:t>4x</a:t>
            </a:r>
            <a:r>
              <a:rPr lang="en-US" sz="2400" i="1" baseline="-25000" smtClean="0"/>
              <a:t>14 </a:t>
            </a:r>
            <a:r>
              <a:rPr lang="en-US" sz="2400" i="1" baseline="-25000" dirty="0"/>
              <a:t>	</a:t>
            </a:r>
            <a:r>
              <a:rPr lang="en-US" sz="2400" i="1" dirty="0">
                <a:sym typeface="Symbol"/>
              </a:rPr>
              <a:t></a:t>
            </a:r>
            <a:r>
              <a:rPr lang="en-US" sz="2400" i="1" dirty="0"/>
              <a:t> 12</a:t>
            </a:r>
          </a:p>
          <a:p>
            <a:pPr marL="0" indent="0">
              <a:spcBef>
                <a:spcPts val="0"/>
              </a:spcBef>
              <a:buNone/>
              <a:tabLst>
                <a:tab pos="463550" algn="l"/>
                <a:tab pos="7835900" algn="l"/>
              </a:tabLst>
            </a:pPr>
            <a:r>
              <a:rPr lang="en-US" sz="2400" i="1"/>
              <a:t>	</a:t>
            </a:r>
            <a:r>
              <a:rPr lang="en-US" sz="2400" i="1" smtClean="0"/>
              <a:t>8x</a:t>
            </a:r>
            <a:r>
              <a:rPr lang="en-US" sz="2400" i="1" baseline="-25000" smtClean="0"/>
              <a:t>5 </a:t>
            </a:r>
            <a:r>
              <a:rPr lang="en-US" sz="2400" i="1"/>
              <a:t>+ </a:t>
            </a:r>
            <a:r>
              <a:rPr lang="en-US" sz="2400" i="1" smtClean="0"/>
              <a:t>1x</a:t>
            </a:r>
            <a:r>
              <a:rPr lang="en-US" sz="2400" i="1" baseline="-25000" smtClean="0"/>
              <a:t>6 </a:t>
            </a:r>
            <a:r>
              <a:rPr lang="en-US" sz="2400" i="1"/>
              <a:t>+ </a:t>
            </a:r>
            <a:r>
              <a:rPr lang="en-US" sz="2400" i="1" smtClean="0"/>
              <a:t>4x</a:t>
            </a:r>
            <a:r>
              <a:rPr lang="en-US" sz="2400" i="1" baseline="-25000" smtClean="0"/>
              <a:t>10</a:t>
            </a:r>
            <a:r>
              <a:rPr lang="en-US" sz="2400" i="1" smtClean="0"/>
              <a:t> </a:t>
            </a:r>
            <a:r>
              <a:rPr lang="en-US" sz="2400" i="1"/>
              <a:t>+ </a:t>
            </a:r>
            <a:r>
              <a:rPr lang="en-US" sz="2400" i="1" smtClean="0"/>
              <a:t>2x</a:t>
            </a:r>
            <a:r>
              <a:rPr lang="en-US" sz="2400" i="1" baseline="-25000" smtClean="0"/>
              <a:t>11 </a:t>
            </a:r>
            <a:r>
              <a:rPr lang="en-US" sz="2400" i="1"/>
              <a:t>+ </a:t>
            </a:r>
            <a:r>
              <a:rPr lang="en-US" sz="2400" i="1" smtClean="0"/>
              <a:t>4x</a:t>
            </a:r>
            <a:r>
              <a:rPr lang="en-US" sz="2400" i="1" baseline="-25000" smtClean="0"/>
              <a:t>13 </a:t>
            </a:r>
            <a:r>
              <a:rPr lang="en-US" sz="2400" i="1"/>
              <a:t>+ </a:t>
            </a:r>
            <a:r>
              <a:rPr lang="en-US" sz="2400" i="1" smtClean="0"/>
              <a:t>5x</a:t>
            </a:r>
            <a:r>
              <a:rPr lang="en-US" sz="2400" i="1" baseline="-25000" smtClean="0"/>
              <a:t>14 </a:t>
            </a:r>
            <a:r>
              <a:rPr lang="en-US" sz="2400" i="1" baseline="-25000" dirty="0"/>
              <a:t>	</a:t>
            </a:r>
            <a:r>
              <a:rPr lang="en-US" sz="2400" i="1" dirty="0">
                <a:sym typeface="Symbol"/>
              </a:rPr>
              <a:t></a:t>
            </a:r>
            <a:r>
              <a:rPr lang="en-US" sz="2400" i="1" dirty="0"/>
              <a:t> 14</a:t>
            </a:r>
          </a:p>
          <a:p>
            <a:pPr marL="0" indent="0">
              <a:spcBef>
                <a:spcPts val="0"/>
              </a:spcBef>
              <a:buNone/>
              <a:tabLst>
                <a:tab pos="463550" algn="l"/>
                <a:tab pos="7835900" algn="l"/>
              </a:tabLst>
            </a:pPr>
            <a:r>
              <a:rPr lang="en-US" sz="2400" i="1"/>
              <a:t>	</a:t>
            </a:r>
            <a:r>
              <a:rPr lang="en-US" sz="2400" i="1" smtClean="0"/>
              <a:t>8x</a:t>
            </a:r>
            <a:r>
              <a:rPr lang="en-US" sz="2400" i="1" baseline="-25000" smtClean="0"/>
              <a:t>6 </a:t>
            </a:r>
            <a:r>
              <a:rPr lang="en-US" sz="2400" i="1"/>
              <a:t>+ </a:t>
            </a:r>
            <a:r>
              <a:rPr lang="en-US" sz="2400" i="1" smtClean="0"/>
              <a:t>5x</a:t>
            </a:r>
            <a:r>
              <a:rPr lang="en-US" sz="2400" i="1" baseline="-25000" smtClean="0"/>
              <a:t>8 </a:t>
            </a:r>
            <a:r>
              <a:rPr lang="en-US" sz="2400" i="1"/>
              <a:t>+ </a:t>
            </a:r>
            <a:r>
              <a:rPr lang="en-US" sz="2400" i="1" smtClean="0"/>
              <a:t>7x</a:t>
            </a:r>
            <a:r>
              <a:rPr lang="en-US" sz="2400" i="1" baseline="-25000" smtClean="0"/>
              <a:t>11</a:t>
            </a:r>
            <a:r>
              <a:rPr lang="en-US" sz="2400" i="1" smtClean="0"/>
              <a:t> </a:t>
            </a:r>
            <a:r>
              <a:rPr lang="en-US" sz="2400" i="1"/>
              <a:t>+ </a:t>
            </a:r>
            <a:r>
              <a:rPr lang="en-US" sz="2400" i="1" smtClean="0"/>
              <a:t>1x</a:t>
            </a:r>
            <a:r>
              <a:rPr lang="en-US" sz="2400" i="1" baseline="-25000" smtClean="0"/>
              <a:t>13 </a:t>
            </a:r>
            <a:r>
              <a:rPr lang="en-US" sz="2400" i="1"/>
              <a:t>+ </a:t>
            </a:r>
            <a:r>
              <a:rPr lang="en-US" sz="2400" i="1" smtClean="0"/>
              <a:t>3x</a:t>
            </a:r>
            <a:r>
              <a:rPr lang="en-US" sz="2400" i="1" baseline="-25000" smtClean="0"/>
              <a:t>14 </a:t>
            </a:r>
            <a:r>
              <a:rPr lang="en-US" sz="2400" i="1" baseline="-25000" dirty="0"/>
              <a:t>	</a:t>
            </a:r>
            <a:r>
              <a:rPr lang="en-US" sz="2400" i="1" dirty="0">
                <a:sym typeface="Symbol"/>
              </a:rPr>
              <a:t></a:t>
            </a:r>
            <a:r>
              <a:rPr lang="en-US" sz="2400" i="1" dirty="0"/>
              <a:t> 14</a:t>
            </a:r>
          </a:p>
          <a:p>
            <a:pPr marL="0" indent="0">
              <a:spcBef>
                <a:spcPts val="0"/>
              </a:spcBef>
              <a:buNone/>
              <a:tabLst>
                <a:tab pos="463550" algn="l"/>
                <a:tab pos="7835900" algn="l"/>
              </a:tabLst>
            </a:pPr>
            <a:r>
              <a:rPr lang="en-US" sz="2400" i="1"/>
              <a:t>	</a:t>
            </a:r>
            <a:r>
              <a:rPr lang="en-US" sz="2400" i="1" smtClean="0"/>
              <a:t>10x</a:t>
            </a:r>
            <a:r>
              <a:rPr lang="en-US" sz="2400" i="1" baseline="-25000" smtClean="0"/>
              <a:t>4 </a:t>
            </a:r>
            <a:r>
              <a:rPr lang="en-US" sz="2400" i="1"/>
              <a:t>+ </a:t>
            </a:r>
            <a:r>
              <a:rPr lang="en-US" sz="2400" i="1" smtClean="0"/>
              <a:t>4x</a:t>
            </a:r>
            <a:r>
              <a:rPr lang="en-US" sz="2400" i="1" baseline="-25000" smtClean="0"/>
              <a:t>6 </a:t>
            </a:r>
            <a:r>
              <a:rPr lang="en-US" sz="2400" i="1"/>
              <a:t>+ </a:t>
            </a:r>
            <a:r>
              <a:rPr lang="en-US" sz="2400" i="1" smtClean="0"/>
              <a:t>1x</a:t>
            </a:r>
            <a:r>
              <a:rPr lang="en-US" sz="2400" i="1" baseline="-25000" smtClean="0"/>
              <a:t>13</a:t>
            </a:r>
            <a:r>
              <a:rPr lang="en-US" sz="2400" i="1" smtClean="0"/>
              <a:t> </a:t>
            </a:r>
            <a:r>
              <a:rPr lang="en-US" sz="2400" i="1"/>
              <a:t>+ </a:t>
            </a:r>
            <a:r>
              <a:rPr lang="en-US" sz="2400" i="1" smtClean="0"/>
              <a:t>3x</a:t>
            </a:r>
            <a:r>
              <a:rPr lang="en-US" sz="2400" i="1" baseline="-25000" smtClean="0"/>
              <a:t>14 </a:t>
            </a:r>
            <a:r>
              <a:rPr lang="en-US" sz="2400" i="1" baseline="-25000" dirty="0"/>
              <a:t>	</a:t>
            </a:r>
            <a:r>
              <a:rPr lang="en-US" sz="2400" i="1" dirty="0">
                <a:sym typeface="Symbol"/>
              </a:rPr>
              <a:t></a:t>
            </a:r>
            <a:r>
              <a:rPr lang="en-US" sz="2400" i="1" dirty="0"/>
              <a:t> 14</a:t>
            </a:r>
            <a:endParaRPr lang="en-US" sz="2600" dirty="0"/>
          </a:p>
          <a:p>
            <a:pPr marL="0" indent="0">
              <a:spcBef>
                <a:spcPts val="0"/>
              </a:spcBef>
              <a:buNone/>
              <a:tabLst>
                <a:tab pos="463550" algn="l"/>
              </a:tabLst>
            </a:pPr>
            <a:r>
              <a:rPr lang="en-US" sz="2400" i="1" smtClean="0"/>
              <a:t>	x</a:t>
            </a:r>
            <a:r>
              <a:rPr lang="en-US" sz="2400" i="1" baseline="-25000" smtClean="0"/>
              <a:t>4 </a:t>
            </a:r>
            <a:r>
              <a:rPr lang="en-US" sz="2400" i="1"/>
              <a:t>+ </a:t>
            </a:r>
            <a:r>
              <a:rPr lang="en-US" sz="2400" i="1" smtClean="0"/>
              <a:t>x</a:t>
            </a:r>
            <a:r>
              <a:rPr lang="en-US" sz="2400" i="1" baseline="-25000" smtClean="0"/>
              <a:t>5 </a:t>
            </a:r>
            <a:r>
              <a:rPr lang="en-US" sz="2400" i="1" smtClean="0"/>
              <a:t> </a:t>
            </a:r>
            <a:r>
              <a:rPr lang="en-US" sz="2400" i="1" dirty="0" smtClean="0">
                <a:sym typeface="Symbol"/>
              </a:rPr>
              <a:t></a:t>
            </a:r>
            <a:r>
              <a:rPr lang="en-US" sz="2400" i="1" dirty="0" smtClean="0"/>
              <a:t> </a:t>
            </a:r>
            <a:r>
              <a:rPr lang="en-US" sz="2400" i="1" dirty="0"/>
              <a:t>1</a:t>
            </a:r>
          </a:p>
          <a:p>
            <a:pPr marL="0" indent="0">
              <a:spcBef>
                <a:spcPts val="0"/>
              </a:spcBef>
              <a:buNone/>
              <a:tabLst>
                <a:tab pos="463550" algn="l"/>
              </a:tabLst>
            </a:pPr>
            <a:r>
              <a:rPr lang="en-US" sz="2400" i="1"/>
              <a:t>	</a:t>
            </a:r>
            <a:r>
              <a:rPr lang="en-US" sz="2400" i="1" smtClean="0"/>
              <a:t>x</a:t>
            </a:r>
            <a:r>
              <a:rPr lang="en-US" sz="2400" i="1" baseline="-25000" smtClean="0"/>
              <a:t>8 </a:t>
            </a:r>
            <a:r>
              <a:rPr lang="en-US" sz="2400" i="1"/>
              <a:t>+ </a:t>
            </a:r>
            <a:r>
              <a:rPr lang="en-US" sz="2400" i="1" smtClean="0"/>
              <a:t>x</a:t>
            </a:r>
            <a:r>
              <a:rPr lang="en-US" sz="2400" i="1" baseline="-25000" smtClean="0"/>
              <a:t>11 </a:t>
            </a:r>
            <a:r>
              <a:rPr lang="en-US" sz="2400" i="1" dirty="0">
                <a:sym typeface="Symbol"/>
              </a:rPr>
              <a:t></a:t>
            </a:r>
            <a:r>
              <a:rPr lang="en-US" sz="2400" i="1" dirty="0"/>
              <a:t> 1</a:t>
            </a:r>
          </a:p>
          <a:p>
            <a:pPr marL="0" indent="0">
              <a:spcBef>
                <a:spcPts val="0"/>
              </a:spcBef>
              <a:buNone/>
              <a:tabLst>
                <a:tab pos="463550" algn="l"/>
              </a:tabLst>
            </a:pPr>
            <a:r>
              <a:rPr lang="en-US" sz="2400" i="1"/>
              <a:t>	</a:t>
            </a:r>
            <a:r>
              <a:rPr lang="en-US" sz="2400" i="1" smtClean="0"/>
              <a:t>x</a:t>
            </a:r>
            <a:r>
              <a:rPr lang="en-US" sz="2400" i="1" baseline="-25000" smtClean="0"/>
              <a:t>9 </a:t>
            </a:r>
            <a:r>
              <a:rPr lang="en-US" sz="2400" i="1"/>
              <a:t>+ </a:t>
            </a:r>
            <a:r>
              <a:rPr lang="en-US" sz="2400" i="1" smtClean="0"/>
              <a:t>x</a:t>
            </a:r>
            <a:r>
              <a:rPr lang="en-US" sz="2400" i="1" baseline="-25000" smtClean="0"/>
              <a:t>14 </a:t>
            </a:r>
            <a:r>
              <a:rPr lang="en-US" sz="2400" i="1" dirty="0">
                <a:sym typeface="Symbol"/>
              </a:rPr>
              <a:t></a:t>
            </a:r>
            <a:r>
              <a:rPr lang="en-US" sz="2400" i="1" dirty="0"/>
              <a:t> </a:t>
            </a:r>
            <a:r>
              <a:rPr lang="en-US" sz="2400" i="1" dirty="0" smtClean="0"/>
              <a:t>1</a:t>
            </a:r>
          </a:p>
          <a:p>
            <a:pPr marL="0" indent="0">
              <a:spcBef>
                <a:spcPts val="0"/>
              </a:spcBef>
              <a:buNone/>
              <a:tabLst>
                <a:tab pos="463550" algn="l"/>
              </a:tabLst>
            </a:pPr>
            <a:endParaRPr lang="en-US" sz="2400" i="1" dirty="0" smtClean="0"/>
          </a:p>
          <a:p>
            <a:pPr marL="0" indent="0">
              <a:spcBef>
                <a:spcPts val="0"/>
              </a:spcBef>
              <a:buNone/>
              <a:tabLst>
                <a:tab pos="463550" algn="l"/>
              </a:tabLst>
            </a:pPr>
            <a:r>
              <a:rPr lang="en-US" sz="2400" i="1"/>
              <a:t>	</a:t>
            </a:r>
            <a:r>
              <a:rPr lang="en-US" sz="2400" i="1" smtClean="0"/>
              <a:t>x</a:t>
            </a:r>
            <a:r>
              <a:rPr lang="en-US" sz="2400" i="1" baseline="-25000" smtClean="0"/>
              <a:t>i </a:t>
            </a:r>
            <a:r>
              <a:rPr lang="en-US" sz="2400" i="1" dirty="0" smtClean="0"/>
              <a:t>= 0 or 1 </a:t>
            </a:r>
            <a:r>
              <a:rPr lang="en-US" sz="2400" i="1" dirty="0" smtClean="0">
                <a:sym typeface="Symbol"/>
              </a:rPr>
              <a:t> j=1,…,14</a:t>
            </a:r>
            <a:endParaRPr lang="en-US" sz="2400" i="1" dirty="0" smtClean="0">
              <a:cs typeface="Times New Roman" pitchFamily="18" charset="0"/>
            </a:endParaRPr>
          </a:p>
          <a:p>
            <a:pPr marL="346075" indent="-346075">
              <a:lnSpc>
                <a:spcPct val="95000"/>
              </a:lnSpc>
              <a:spcBef>
                <a:spcPts val="0"/>
              </a:spcBef>
              <a:buNone/>
            </a:pPr>
            <a:r>
              <a:rPr lang="en-US" sz="2400" i="1" dirty="0" smtClean="0">
                <a:cs typeface="Times New Roman" pitchFamily="18" charset="0"/>
              </a:rPr>
              <a:t>		</a:t>
            </a:r>
            <a:endParaRPr lang="en-US" sz="2400" dirty="0" smtClean="0">
              <a:cs typeface="Times New Roman" pitchFamily="18" charset="0"/>
            </a:endParaRPr>
          </a:p>
        </p:txBody>
      </p:sp>
      <p:sp>
        <p:nvSpPr>
          <p:cNvPr id="5" name="TextBox 4"/>
          <p:cNvSpPr txBox="1"/>
          <p:nvPr/>
        </p:nvSpPr>
        <p:spPr>
          <a:xfrm>
            <a:off x="7754334" y="1946448"/>
            <a:ext cx="1116598" cy="461665"/>
          </a:xfrm>
          <a:prstGeom prst="rect">
            <a:avLst/>
          </a:prstGeom>
          <a:noFill/>
        </p:spPr>
        <p:txBody>
          <a:bodyPr wrap="square" rtlCol="0">
            <a:spAutoFit/>
          </a:bodyPr>
          <a:lstStyle/>
          <a:p>
            <a:r>
              <a:rPr lang="en-US" sz="2400" dirty="0" smtClean="0">
                <a:solidFill>
                  <a:schemeClr val="accent2"/>
                </a:solidFill>
              </a:rPr>
              <a:t>(11.7)</a:t>
            </a:r>
            <a:endParaRPr lang="en-US" sz="2400" dirty="0">
              <a:solidFill>
                <a:schemeClr val="accent2"/>
              </a:solidFill>
            </a:endParaRPr>
          </a:p>
        </p:txBody>
      </p:sp>
      <p:sp>
        <p:nvSpPr>
          <p:cNvPr id="2" name="TextBox 1"/>
          <p:cNvSpPr txBox="1"/>
          <p:nvPr/>
        </p:nvSpPr>
        <p:spPr>
          <a:xfrm>
            <a:off x="4585988" y="4079629"/>
            <a:ext cx="1187313" cy="1938992"/>
          </a:xfrm>
          <a:prstGeom prst="rect">
            <a:avLst/>
          </a:prstGeom>
          <a:noFill/>
        </p:spPr>
        <p:txBody>
          <a:bodyPr wrap="none" rtlCol="0">
            <a:spAutoFit/>
          </a:bodyPr>
          <a:lstStyle/>
          <a:p>
            <a:pPr marL="0" indent="0" algn="l">
              <a:buFontTx/>
              <a:buNone/>
            </a:pPr>
            <a:r>
              <a:rPr lang="en-US" sz="2400" i="1" smtClean="0">
                <a:solidFill>
                  <a:schemeClr val="accent6"/>
                </a:solidFill>
              </a:rPr>
              <a:t>x</a:t>
            </a:r>
            <a:r>
              <a:rPr lang="en-US" sz="2400" i="1" baseline="-25000" smtClean="0">
                <a:solidFill>
                  <a:schemeClr val="accent6"/>
                </a:solidFill>
              </a:rPr>
              <a:t>11 </a:t>
            </a:r>
            <a:r>
              <a:rPr lang="en-US" sz="2400" i="1">
                <a:solidFill>
                  <a:schemeClr val="accent6"/>
                </a:solidFill>
                <a:sym typeface="Symbol"/>
              </a:rPr>
              <a:t></a:t>
            </a:r>
            <a:r>
              <a:rPr lang="en-US" sz="2400" i="1">
                <a:solidFill>
                  <a:schemeClr val="accent6"/>
                </a:solidFill>
              </a:rPr>
              <a:t> </a:t>
            </a:r>
            <a:r>
              <a:rPr lang="en-US" sz="2400" i="1" smtClean="0">
                <a:solidFill>
                  <a:schemeClr val="accent6"/>
                </a:solidFill>
              </a:rPr>
              <a:t>x</a:t>
            </a:r>
            <a:r>
              <a:rPr lang="en-US" sz="2400" i="1" baseline="-25000" smtClean="0">
                <a:solidFill>
                  <a:schemeClr val="accent6"/>
                </a:solidFill>
              </a:rPr>
              <a:t>2 </a:t>
            </a:r>
            <a:endParaRPr lang="en-US" sz="2400" i="1" dirty="0">
              <a:solidFill>
                <a:schemeClr val="accent6"/>
              </a:solidFill>
            </a:endParaRPr>
          </a:p>
          <a:p>
            <a:pPr marL="0" indent="0" algn="l">
              <a:buFontTx/>
              <a:buNone/>
            </a:pPr>
            <a:r>
              <a:rPr lang="en-US" sz="2400" i="1" smtClean="0">
                <a:solidFill>
                  <a:schemeClr val="accent6"/>
                </a:solidFill>
              </a:rPr>
              <a:t>x</a:t>
            </a:r>
            <a:r>
              <a:rPr lang="en-US" sz="2400" i="1" baseline="-25000" smtClean="0">
                <a:solidFill>
                  <a:schemeClr val="accent6"/>
                </a:solidFill>
              </a:rPr>
              <a:t>4 </a:t>
            </a:r>
            <a:r>
              <a:rPr lang="en-US" sz="2400" i="1">
                <a:solidFill>
                  <a:schemeClr val="accent6"/>
                </a:solidFill>
                <a:sym typeface="Symbol"/>
              </a:rPr>
              <a:t></a:t>
            </a:r>
            <a:r>
              <a:rPr lang="en-US" sz="2400" i="1">
                <a:solidFill>
                  <a:schemeClr val="accent6"/>
                </a:solidFill>
              </a:rPr>
              <a:t> </a:t>
            </a:r>
            <a:r>
              <a:rPr lang="en-US" sz="2400" i="1" smtClean="0">
                <a:solidFill>
                  <a:schemeClr val="accent6"/>
                </a:solidFill>
              </a:rPr>
              <a:t>x</a:t>
            </a:r>
            <a:r>
              <a:rPr lang="en-US" sz="2400" i="1" baseline="-25000" smtClean="0">
                <a:solidFill>
                  <a:schemeClr val="accent6"/>
                </a:solidFill>
              </a:rPr>
              <a:t>3</a:t>
            </a:r>
            <a:endParaRPr lang="en-US" sz="2400" i="1" baseline="-25000" dirty="0">
              <a:solidFill>
                <a:schemeClr val="accent6"/>
              </a:solidFill>
            </a:endParaRPr>
          </a:p>
          <a:p>
            <a:pPr marL="0" indent="0" algn="l">
              <a:buFontTx/>
              <a:buNone/>
            </a:pPr>
            <a:r>
              <a:rPr lang="en-US" sz="2400" i="1" smtClean="0">
                <a:solidFill>
                  <a:schemeClr val="accent6"/>
                </a:solidFill>
              </a:rPr>
              <a:t>x</a:t>
            </a:r>
            <a:r>
              <a:rPr lang="en-US" sz="2400" i="1" baseline="-25000" smtClean="0">
                <a:solidFill>
                  <a:schemeClr val="accent6"/>
                </a:solidFill>
              </a:rPr>
              <a:t>5 </a:t>
            </a:r>
            <a:r>
              <a:rPr lang="en-US" sz="2400" i="1">
                <a:solidFill>
                  <a:schemeClr val="accent6"/>
                </a:solidFill>
                <a:sym typeface="Symbol"/>
              </a:rPr>
              <a:t></a:t>
            </a:r>
            <a:r>
              <a:rPr lang="en-US" sz="2400" i="1">
                <a:solidFill>
                  <a:schemeClr val="accent6"/>
                </a:solidFill>
              </a:rPr>
              <a:t> </a:t>
            </a:r>
            <a:r>
              <a:rPr lang="en-US" sz="2400" i="1" smtClean="0">
                <a:solidFill>
                  <a:schemeClr val="accent6"/>
                </a:solidFill>
              </a:rPr>
              <a:t>x</a:t>
            </a:r>
            <a:r>
              <a:rPr lang="en-US" sz="2400" i="1" baseline="-25000" smtClean="0">
                <a:solidFill>
                  <a:schemeClr val="accent6"/>
                </a:solidFill>
              </a:rPr>
              <a:t>3 </a:t>
            </a:r>
            <a:endParaRPr lang="en-US" sz="2400" i="1" dirty="0">
              <a:solidFill>
                <a:schemeClr val="accent6"/>
              </a:solidFill>
            </a:endParaRPr>
          </a:p>
          <a:p>
            <a:pPr marL="0" indent="0" algn="l">
              <a:buFontTx/>
              <a:buNone/>
            </a:pPr>
            <a:r>
              <a:rPr lang="en-US" sz="2400" i="1" smtClean="0">
                <a:solidFill>
                  <a:schemeClr val="accent6"/>
                </a:solidFill>
              </a:rPr>
              <a:t>x</a:t>
            </a:r>
            <a:r>
              <a:rPr lang="en-US" sz="2400" i="1" baseline="-25000" smtClean="0">
                <a:solidFill>
                  <a:schemeClr val="accent6"/>
                </a:solidFill>
              </a:rPr>
              <a:t>6 </a:t>
            </a:r>
            <a:r>
              <a:rPr lang="en-US" sz="2400" i="1">
                <a:solidFill>
                  <a:schemeClr val="accent6"/>
                </a:solidFill>
                <a:sym typeface="Symbol"/>
              </a:rPr>
              <a:t></a:t>
            </a:r>
            <a:r>
              <a:rPr lang="en-US" sz="2400" i="1">
                <a:solidFill>
                  <a:schemeClr val="accent6"/>
                </a:solidFill>
              </a:rPr>
              <a:t> </a:t>
            </a:r>
            <a:r>
              <a:rPr lang="en-US" sz="2400" i="1" smtClean="0">
                <a:solidFill>
                  <a:schemeClr val="accent6"/>
                </a:solidFill>
              </a:rPr>
              <a:t>x</a:t>
            </a:r>
            <a:r>
              <a:rPr lang="en-US" sz="2400" i="1" baseline="-25000" smtClean="0">
                <a:solidFill>
                  <a:schemeClr val="accent6"/>
                </a:solidFill>
              </a:rPr>
              <a:t>3</a:t>
            </a:r>
            <a:endParaRPr lang="en-US" sz="2400" i="1" baseline="-25000" dirty="0">
              <a:solidFill>
                <a:schemeClr val="accent6"/>
              </a:solidFill>
            </a:endParaRPr>
          </a:p>
          <a:p>
            <a:pPr marL="0" indent="0" algn="l">
              <a:buFontTx/>
              <a:buNone/>
            </a:pPr>
            <a:r>
              <a:rPr lang="en-US" sz="2400" i="1" smtClean="0">
                <a:solidFill>
                  <a:schemeClr val="accent6"/>
                </a:solidFill>
              </a:rPr>
              <a:t>x</a:t>
            </a:r>
            <a:r>
              <a:rPr lang="en-US" sz="2400" i="1" baseline="-25000" smtClean="0">
                <a:solidFill>
                  <a:schemeClr val="accent6"/>
                </a:solidFill>
              </a:rPr>
              <a:t>7 </a:t>
            </a:r>
            <a:r>
              <a:rPr lang="en-US" sz="2400" i="1">
                <a:solidFill>
                  <a:schemeClr val="accent6"/>
                </a:solidFill>
                <a:sym typeface="Symbol"/>
              </a:rPr>
              <a:t></a:t>
            </a:r>
            <a:r>
              <a:rPr lang="en-US" sz="2400" i="1">
                <a:solidFill>
                  <a:schemeClr val="accent6"/>
                </a:solidFill>
              </a:rPr>
              <a:t> </a:t>
            </a:r>
            <a:r>
              <a:rPr lang="en-US" sz="2400" i="1" smtClean="0">
                <a:solidFill>
                  <a:schemeClr val="accent6"/>
                </a:solidFill>
              </a:rPr>
              <a:t>x</a:t>
            </a:r>
            <a:r>
              <a:rPr lang="en-US" sz="2400" i="1" baseline="-25000" smtClean="0">
                <a:solidFill>
                  <a:schemeClr val="accent6"/>
                </a:solidFill>
              </a:rPr>
              <a:t>3</a:t>
            </a:r>
            <a:endParaRPr lang="en-US" sz="2400" dirty="0">
              <a:solidFill>
                <a:schemeClr val="accent6"/>
              </a:solidFill>
            </a:endParaRPr>
          </a:p>
        </p:txBody>
      </p:sp>
      <p:sp>
        <p:nvSpPr>
          <p:cNvPr id="7" name="TextBox 6"/>
          <p:cNvSpPr txBox="1"/>
          <p:nvPr/>
        </p:nvSpPr>
        <p:spPr>
          <a:xfrm>
            <a:off x="6316965" y="4559670"/>
            <a:ext cx="2553967" cy="1107996"/>
          </a:xfrm>
          <a:prstGeom prst="rect">
            <a:avLst/>
          </a:prstGeom>
          <a:noFill/>
        </p:spPr>
        <p:txBody>
          <a:bodyPr wrap="square" rtlCol="0">
            <a:spAutoFit/>
          </a:bodyPr>
          <a:lstStyle/>
          <a:p>
            <a:pPr algn="l"/>
            <a:r>
              <a:rPr lang="en-US" sz="2200" smtClean="0">
                <a:solidFill>
                  <a:srgbClr val="C00000"/>
                </a:solidFill>
              </a:rPr>
              <a:t>x</a:t>
            </a:r>
            <a:r>
              <a:rPr lang="en-US" sz="2200" baseline="-25000" smtClean="0">
                <a:solidFill>
                  <a:srgbClr val="C00000"/>
                </a:solidFill>
              </a:rPr>
              <a:t>1</a:t>
            </a:r>
            <a:r>
              <a:rPr lang="en-US" sz="2200" dirty="0" smtClean="0">
                <a:solidFill>
                  <a:srgbClr val="C00000"/>
                </a:solidFill>
              </a:rPr>
              <a:t>* </a:t>
            </a:r>
            <a:r>
              <a:rPr lang="en-US" sz="2200" smtClean="0">
                <a:solidFill>
                  <a:srgbClr val="C00000"/>
                </a:solidFill>
              </a:rPr>
              <a:t>= x</a:t>
            </a:r>
            <a:r>
              <a:rPr lang="en-US" sz="2200" baseline="-25000" smtClean="0">
                <a:solidFill>
                  <a:srgbClr val="C00000"/>
                </a:solidFill>
              </a:rPr>
              <a:t>3</a:t>
            </a:r>
            <a:r>
              <a:rPr lang="en-US" sz="2200" dirty="0" smtClean="0">
                <a:solidFill>
                  <a:srgbClr val="C00000"/>
                </a:solidFill>
              </a:rPr>
              <a:t>* </a:t>
            </a:r>
            <a:r>
              <a:rPr lang="en-US" sz="2200" smtClean="0">
                <a:solidFill>
                  <a:srgbClr val="C00000"/>
                </a:solidFill>
              </a:rPr>
              <a:t>= x</a:t>
            </a:r>
            <a:r>
              <a:rPr lang="en-US" sz="2200" baseline="-25000" smtClean="0">
                <a:solidFill>
                  <a:srgbClr val="C00000"/>
                </a:solidFill>
              </a:rPr>
              <a:t>4</a:t>
            </a:r>
            <a:r>
              <a:rPr lang="en-US" sz="2200" dirty="0" smtClean="0">
                <a:solidFill>
                  <a:srgbClr val="C00000"/>
                </a:solidFill>
              </a:rPr>
              <a:t>* </a:t>
            </a:r>
            <a:r>
              <a:rPr lang="en-US" sz="2200" smtClean="0">
                <a:solidFill>
                  <a:srgbClr val="C00000"/>
                </a:solidFill>
              </a:rPr>
              <a:t>= x</a:t>
            </a:r>
            <a:r>
              <a:rPr lang="en-US" sz="2200" baseline="-25000" smtClean="0">
                <a:solidFill>
                  <a:srgbClr val="C00000"/>
                </a:solidFill>
              </a:rPr>
              <a:t>8</a:t>
            </a:r>
            <a:r>
              <a:rPr lang="en-US" sz="2200" dirty="0" smtClean="0">
                <a:solidFill>
                  <a:srgbClr val="C00000"/>
                </a:solidFill>
              </a:rPr>
              <a:t>* </a:t>
            </a:r>
            <a:r>
              <a:rPr lang="en-US" sz="2200" smtClean="0">
                <a:solidFill>
                  <a:srgbClr val="C00000"/>
                </a:solidFill>
              </a:rPr>
              <a:t>= x</a:t>
            </a:r>
            <a:r>
              <a:rPr lang="en-US" sz="2200" baseline="-25000" smtClean="0">
                <a:solidFill>
                  <a:srgbClr val="C00000"/>
                </a:solidFill>
              </a:rPr>
              <a:t>13</a:t>
            </a:r>
            <a:r>
              <a:rPr lang="en-US" sz="2200" dirty="0" smtClean="0">
                <a:solidFill>
                  <a:srgbClr val="C00000"/>
                </a:solidFill>
              </a:rPr>
              <a:t>* </a:t>
            </a:r>
            <a:r>
              <a:rPr lang="en-US" sz="2200">
                <a:solidFill>
                  <a:srgbClr val="C00000"/>
                </a:solidFill>
              </a:rPr>
              <a:t>= </a:t>
            </a:r>
            <a:r>
              <a:rPr lang="en-US" sz="2200" smtClean="0">
                <a:solidFill>
                  <a:srgbClr val="C00000"/>
                </a:solidFill>
              </a:rPr>
              <a:t>x</a:t>
            </a:r>
            <a:r>
              <a:rPr lang="en-US" sz="2200" baseline="-25000" smtClean="0">
                <a:solidFill>
                  <a:srgbClr val="C00000"/>
                </a:solidFill>
              </a:rPr>
              <a:t>14</a:t>
            </a:r>
            <a:r>
              <a:rPr lang="en-US" sz="2200" dirty="0" smtClean="0">
                <a:solidFill>
                  <a:srgbClr val="C00000"/>
                </a:solidFill>
              </a:rPr>
              <a:t>* =1</a:t>
            </a:r>
            <a:endParaRPr lang="en-US" sz="2200" dirty="0">
              <a:solidFill>
                <a:srgbClr val="C00000"/>
              </a:solidFill>
            </a:endParaRPr>
          </a:p>
          <a:p>
            <a:pPr algn="l"/>
            <a:r>
              <a:rPr lang="en-US" sz="2200" dirty="0" smtClean="0">
                <a:solidFill>
                  <a:srgbClr val="C00000"/>
                </a:solidFill>
              </a:rPr>
              <a:t>Value = 765</a:t>
            </a:r>
          </a:p>
        </p:txBody>
      </p:sp>
    </p:spTree>
    <p:extLst>
      <p:ext uri="{BB962C8B-B14F-4D97-AF65-F5344CB8AC3E}">
        <p14:creationId xmlns:p14="http://schemas.microsoft.com/office/powerpoint/2010/main" val="279070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2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9392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9392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9392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9392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9392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9392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9392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up)">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593923">
                                            <p:txEl>
                                              <p:pRg st="10" end="10"/>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left)">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a:xfrm>
            <a:off x="1219200" y="274638"/>
            <a:ext cx="7467600" cy="1011237"/>
          </a:xfrm>
        </p:spPr>
        <p:txBody>
          <a:bodyPr/>
          <a:lstStyle/>
          <a:p>
            <a:r>
              <a:rPr lang="en-US" sz="3600" dirty="0" smtClean="0">
                <a:cs typeface="Times New Roman" pitchFamily="18" charset="0"/>
              </a:rPr>
              <a:t>11.1 Lumpy Linear Programs </a:t>
            </a:r>
            <a:r>
              <a:rPr lang="en-US" sz="3600" smtClean="0">
                <a:cs typeface="Times New Roman" pitchFamily="18" charset="0"/>
              </a:rPr>
              <a:t>and Fixed </a:t>
            </a:r>
            <a:r>
              <a:rPr lang="en-US" sz="3600" dirty="0" smtClean="0">
                <a:cs typeface="Times New Roman" pitchFamily="18" charset="0"/>
              </a:rPr>
              <a:t>Charges</a:t>
            </a:r>
            <a:endParaRPr lang="en-US" sz="3600" dirty="0">
              <a:cs typeface="Times New Roman" pitchFamily="18" charset="0"/>
            </a:endParaRPr>
          </a:p>
        </p:txBody>
      </p:sp>
      <p:sp>
        <p:nvSpPr>
          <p:cNvPr id="593923" name="Rectangle 3"/>
          <p:cNvSpPr>
            <a:spLocks noGrp="1" noChangeArrowheads="1"/>
          </p:cNvSpPr>
          <p:nvPr>
            <p:ph type="body" idx="1"/>
          </p:nvPr>
        </p:nvSpPr>
        <p:spPr>
          <a:xfrm>
            <a:off x="193325" y="1605622"/>
            <a:ext cx="8714508" cy="4414838"/>
          </a:xfrm>
          <a:ln/>
        </p:spPr>
        <p:txBody>
          <a:bodyPr/>
          <a:lstStyle/>
          <a:p>
            <a:r>
              <a:rPr lang="en-US" sz="2600" dirty="0" smtClean="0">
                <a:cs typeface="Times New Roman" pitchFamily="18" charset="0"/>
              </a:rPr>
              <a:t>Lumpy linear problems add “either/or” constraints or objective functions to what is otherwise a linear programs. </a:t>
            </a:r>
          </a:p>
          <a:p>
            <a:pPr marL="0" indent="0">
              <a:buNone/>
            </a:pPr>
            <a:r>
              <a:rPr lang="en-US" sz="2600" dirty="0" smtClean="0">
                <a:cs typeface="Times New Roman" pitchFamily="18" charset="0"/>
              </a:rPr>
              <a:t>ILP Modeling of All-or-Nothing Requirements </a:t>
            </a:r>
          </a:p>
          <a:p>
            <a:r>
              <a:rPr lang="en-US" sz="2600" dirty="0" smtClean="0">
                <a:cs typeface="Times New Roman" pitchFamily="18" charset="0"/>
              </a:rPr>
              <a:t>All-or-nothing variable requirements of the form</a:t>
            </a:r>
          </a:p>
          <a:p>
            <a:pPr marL="0" indent="0">
              <a:buNone/>
            </a:pPr>
            <a:r>
              <a:rPr lang="en-US" sz="2600" dirty="0">
                <a:cs typeface="Times New Roman" pitchFamily="18" charset="0"/>
              </a:rPr>
              <a:t>	</a:t>
            </a:r>
            <a:r>
              <a:rPr lang="en-US" sz="2400" i="1"/>
              <a:t> </a:t>
            </a:r>
            <a:r>
              <a:rPr lang="en-US" sz="2600" i="1" smtClean="0"/>
              <a:t>x</a:t>
            </a:r>
            <a:r>
              <a:rPr lang="en-US" sz="2600" i="1" baseline="-25000" smtClean="0"/>
              <a:t>j</a:t>
            </a:r>
            <a:r>
              <a:rPr lang="en-US" sz="2600" smtClean="0">
                <a:cs typeface="Times New Roman" pitchFamily="18" charset="0"/>
              </a:rPr>
              <a:t> </a:t>
            </a:r>
            <a:r>
              <a:rPr lang="en-US" sz="2600" dirty="0" smtClean="0">
                <a:cs typeface="Times New Roman" pitchFamily="18" charset="0"/>
              </a:rPr>
              <a:t>= 0 or </a:t>
            </a:r>
            <a:r>
              <a:rPr lang="en-US" sz="2600" i="1" dirty="0" err="1" smtClean="0"/>
              <a:t>u</a:t>
            </a:r>
            <a:r>
              <a:rPr lang="en-US" sz="2600" i="1" baseline="-25000" dirty="0" err="1" smtClean="0"/>
              <a:t>j</a:t>
            </a:r>
            <a:r>
              <a:rPr lang="en-US" sz="2600" i="1" baseline="-25000" dirty="0" smtClean="0"/>
              <a:t>  </a:t>
            </a:r>
          </a:p>
          <a:p>
            <a:pPr marL="341313" indent="0">
              <a:buNone/>
            </a:pPr>
            <a:r>
              <a:rPr lang="en-US" sz="2600" dirty="0" smtClean="0">
                <a:cs typeface="Times New Roman" pitchFamily="18" charset="0"/>
              </a:rPr>
              <a:t>Can be modeled by </a:t>
            </a:r>
            <a:r>
              <a:rPr lang="en-US" sz="2600" smtClean="0">
                <a:cs typeface="Times New Roman" pitchFamily="18" charset="0"/>
              </a:rPr>
              <a:t>substituting </a:t>
            </a:r>
            <a:r>
              <a:rPr lang="en-US" sz="2600" i="1" smtClean="0"/>
              <a:t>x</a:t>
            </a:r>
            <a:r>
              <a:rPr lang="en-US" sz="2600" i="1" baseline="-25000" smtClean="0"/>
              <a:t>j</a:t>
            </a:r>
            <a:r>
              <a:rPr lang="en-US" sz="2600" smtClean="0">
                <a:cs typeface="Times New Roman" pitchFamily="18" charset="0"/>
              </a:rPr>
              <a:t> </a:t>
            </a:r>
            <a:r>
              <a:rPr lang="en-US" sz="2600" dirty="0">
                <a:cs typeface="Times New Roman" pitchFamily="18" charset="0"/>
              </a:rPr>
              <a:t>= </a:t>
            </a:r>
            <a:r>
              <a:rPr lang="en-US" sz="2600" i="1" dirty="0" err="1" smtClean="0"/>
              <a:t>u</a:t>
            </a:r>
            <a:r>
              <a:rPr lang="en-US" sz="2600" i="1" baseline="-25000" dirty="0" err="1" smtClean="0"/>
              <a:t>j</a:t>
            </a:r>
            <a:r>
              <a:rPr lang="en-US" sz="2600" i="1" dirty="0"/>
              <a:t> </a:t>
            </a:r>
            <a:r>
              <a:rPr lang="en-US" sz="2600" i="1" dirty="0" err="1" smtClean="0"/>
              <a:t>y</a:t>
            </a:r>
            <a:r>
              <a:rPr lang="en-US" sz="2600" i="1" baseline="-25000" dirty="0" err="1" smtClean="0"/>
              <a:t>j</a:t>
            </a:r>
            <a:r>
              <a:rPr lang="en-US" sz="2600" dirty="0" smtClean="0">
                <a:cs typeface="Times New Roman" pitchFamily="18" charset="0"/>
              </a:rPr>
              <a:t> , with new discrete variable </a:t>
            </a:r>
            <a:r>
              <a:rPr lang="en-US" sz="2600" i="1" dirty="0" err="1" smtClean="0"/>
              <a:t>y</a:t>
            </a:r>
            <a:r>
              <a:rPr lang="en-US" sz="2600" i="1" baseline="-25000" dirty="0" err="1" smtClean="0"/>
              <a:t>j</a:t>
            </a:r>
            <a:r>
              <a:rPr lang="en-US" sz="2600" i="1" baseline="-25000" dirty="0" smtClean="0"/>
              <a:t> </a:t>
            </a:r>
            <a:r>
              <a:rPr lang="en-US" sz="2600" i="1" dirty="0" smtClean="0"/>
              <a:t>=</a:t>
            </a:r>
            <a:r>
              <a:rPr lang="en-US" sz="2600" dirty="0" smtClean="0">
                <a:cs typeface="Times New Roman" pitchFamily="18" charset="0"/>
              </a:rPr>
              <a:t> 0 or 1. [11.1]</a:t>
            </a:r>
          </a:p>
          <a:p>
            <a:pPr marL="341313" indent="-339725"/>
            <a:r>
              <a:rPr lang="en-US" sz="2600" dirty="0" smtClean="0">
                <a:cs typeface="Times New Roman" pitchFamily="18" charset="0"/>
              </a:rPr>
              <a:t>The new </a:t>
            </a:r>
            <a:r>
              <a:rPr lang="en-US" sz="2600" i="1" dirty="0" err="1" smtClean="0"/>
              <a:t>y</a:t>
            </a:r>
            <a:r>
              <a:rPr lang="en-US" sz="2600" i="1" baseline="-25000" dirty="0" err="1" smtClean="0"/>
              <a:t>j</a:t>
            </a:r>
            <a:r>
              <a:rPr lang="en-US" sz="2600" i="1" baseline="-25000" dirty="0" smtClean="0"/>
              <a:t>  </a:t>
            </a:r>
            <a:r>
              <a:rPr lang="en-US" sz="2600" dirty="0" smtClean="0"/>
              <a:t>can be interpreted as the fraction of limit </a:t>
            </a:r>
            <a:r>
              <a:rPr lang="en-US" sz="2600" i="1" dirty="0" err="1" smtClean="0"/>
              <a:t>u</a:t>
            </a:r>
            <a:r>
              <a:rPr lang="en-US" sz="2600" i="1" baseline="-25000" dirty="0" err="1" smtClean="0"/>
              <a:t>j</a:t>
            </a:r>
            <a:r>
              <a:rPr lang="en-US" sz="2600" i="1" baseline="-25000" dirty="0" smtClean="0"/>
              <a:t> </a:t>
            </a:r>
            <a:r>
              <a:rPr lang="en-US" sz="2600" dirty="0" smtClean="0"/>
              <a:t>chosen.</a:t>
            </a:r>
          </a:p>
          <a:p>
            <a:pPr marL="0" indent="0">
              <a:buNone/>
            </a:pPr>
            <a:endParaRPr lang="en-US" sz="2600" dirty="0" smtClean="0"/>
          </a:p>
          <a:p>
            <a:pPr lvl="1"/>
            <a:endParaRPr lang="en-US" sz="2200" dirty="0" smtClean="0">
              <a:cs typeface="Times New Roman" pitchFamily="18" charset="0"/>
            </a:endParaRPr>
          </a:p>
        </p:txBody>
      </p:sp>
    </p:spTree>
    <p:extLst>
      <p:ext uri="{BB962C8B-B14F-4D97-AF65-F5344CB8AC3E}">
        <p14:creationId xmlns:p14="http://schemas.microsoft.com/office/powerpoint/2010/main" val="63997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39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39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939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939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a:xfrm>
            <a:off x="1219200" y="274638"/>
            <a:ext cx="7467600" cy="1011237"/>
          </a:xfrm>
        </p:spPr>
        <p:txBody>
          <a:bodyPr/>
          <a:lstStyle/>
          <a:p>
            <a:r>
              <a:rPr lang="en-US" sz="4000" dirty="0" smtClean="0">
                <a:cs typeface="Times New Roman" pitchFamily="18" charset="0"/>
              </a:rPr>
              <a:t>11.3 Set Packing, Covering, </a:t>
            </a:r>
            <a:br>
              <a:rPr lang="en-US" sz="4000" dirty="0" smtClean="0">
                <a:cs typeface="Times New Roman" pitchFamily="18" charset="0"/>
              </a:rPr>
            </a:br>
            <a:r>
              <a:rPr lang="en-US" sz="4000" dirty="0" smtClean="0">
                <a:cs typeface="Times New Roman" pitchFamily="18" charset="0"/>
              </a:rPr>
              <a:t>and Partitioning Models</a:t>
            </a:r>
            <a:endParaRPr lang="en-US" sz="4000" dirty="0">
              <a:cs typeface="Times New Roman" pitchFamily="18" charset="0"/>
            </a:endParaRPr>
          </a:p>
        </p:txBody>
      </p:sp>
      <mc:AlternateContent xmlns:mc="http://schemas.openxmlformats.org/markup-compatibility/2006" xmlns:a14="http://schemas.microsoft.com/office/drawing/2010/main">
        <mc:Choice Requires="a14">
          <p:sp>
            <p:nvSpPr>
              <p:cNvPr id="593923" name="Rectangle 3"/>
              <p:cNvSpPr>
                <a:spLocks noGrp="1" noChangeArrowheads="1"/>
              </p:cNvSpPr>
              <p:nvPr>
                <p:ph type="body" idx="1"/>
              </p:nvPr>
            </p:nvSpPr>
            <p:spPr>
              <a:xfrm>
                <a:off x="204532" y="1570333"/>
                <a:ext cx="8714508" cy="4659986"/>
              </a:xfrm>
              <a:ln/>
            </p:spPr>
            <p:txBody>
              <a:bodyPr/>
              <a:lstStyle/>
              <a:p>
                <a:r>
                  <a:rPr lang="en-US" sz="2600" dirty="0" smtClean="0">
                    <a:solidFill>
                      <a:srgbClr val="0070C0"/>
                    </a:solidFill>
                    <a:cs typeface="Times New Roman" pitchFamily="18" charset="0"/>
                  </a:rPr>
                  <a:t>Set covering constraints</a:t>
                </a:r>
                <a:r>
                  <a:rPr lang="en-US" sz="2600" dirty="0" smtClean="0">
                    <a:cs typeface="Times New Roman" pitchFamily="18" charset="0"/>
                  </a:rPr>
                  <a:t> requiring that </a:t>
                </a:r>
                <a:r>
                  <a:rPr lang="en-US" sz="2600" dirty="0" smtClean="0">
                    <a:solidFill>
                      <a:srgbClr val="0070C0"/>
                    </a:solidFill>
                    <a:cs typeface="Times New Roman" pitchFamily="18" charset="0"/>
                  </a:rPr>
                  <a:t>at least </a:t>
                </a:r>
                <a:r>
                  <a:rPr lang="en-US" sz="2600" dirty="0" smtClean="0">
                    <a:cs typeface="Times New Roman" pitchFamily="18" charset="0"/>
                  </a:rPr>
                  <a:t>one member of sub-collection J belongs to a solution </a:t>
                </a:r>
                <a:r>
                  <a:rPr lang="en-US" sz="2600" smtClean="0">
                    <a:cs typeface="Times New Roman" pitchFamily="18" charset="0"/>
                  </a:rPr>
                  <a:t>are expressed </a:t>
                </a:r>
                <a:r>
                  <a:rPr lang="en-US" sz="2600" dirty="0" smtClean="0">
                    <a:cs typeface="Times New Roman" pitchFamily="18" charset="0"/>
                  </a:rPr>
                  <a:t>[11.9]</a:t>
                </a:r>
              </a:p>
              <a:p>
                <a:pPr marL="0" indent="0">
                  <a:buNone/>
                </a:pPr>
                <a14:m>
                  <m:oMathPara xmlns:m="http://schemas.openxmlformats.org/officeDocument/2006/math">
                    <m:oMathParaPr>
                      <m:jc m:val="centerGroup"/>
                    </m:oMathParaPr>
                    <m:oMath xmlns:m="http://schemas.openxmlformats.org/officeDocument/2006/math">
                      <m:nary>
                        <m:naryPr>
                          <m:chr m:val="∑"/>
                          <m:supHide m:val="on"/>
                          <m:ctrlPr>
                            <a:rPr lang="en-US" sz="2600" i="1" smtClean="0">
                              <a:latin typeface="Cambria Math"/>
                              <a:cs typeface="Times New Roman" pitchFamily="18" charset="0"/>
                            </a:rPr>
                          </m:ctrlPr>
                        </m:naryPr>
                        <m:sub>
                          <m:r>
                            <m:rPr>
                              <m:brk m:alnAt="7"/>
                            </m:rPr>
                            <a:rPr lang="en-US" sz="2600" b="0" i="1" smtClean="0">
                              <a:latin typeface="Cambria Math"/>
                              <a:cs typeface="Times New Roman" pitchFamily="18" charset="0"/>
                            </a:rPr>
                            <m:t>𝑗</m:t>
                          </m:r>
                          <m:r>
                            <a:rPr lang="en-US" sz="2600" b="0" i="1" smtClean="0">
                              <a:latin typeface="Cambria Math"/>
                              <a:ea typeface="Cambria Math"/>
                              <a:cs typeface="Times New Roman" pitchFamily="18" charset="0"/>
                            </a:rPr>
                            <m:t>∈</m:t>
                          </m:r>
                          <m:r>
                            <a:rPr lang="en-US" sz="2600" b="0" i="1" smtClean="0">
                              <a:latin typeface="Cambria Math"/>
                              <a:ea typeface="Cambria Math"/>
                              <a:cs typeface="Times New Roman" pitchFamily="18" charset="0"/>
                            </a:rPr>
                            <m:t>𝐽</m:t>
                          </m:r>
                        </m:sub>
                        <m:sup/>
                        <m:e>
                          <m:sSub>
                            <m:sSubPr>
                              <m:ctrlPr>
                                <a:rPr lang="en-US" sz="2600" i="1" smtClean="0">
                                  <a:latin typeface="Cambria Math"/>
                                  <a:cs typeface="Times New Roman" pitchFamily="18" charset="0"/>
                                </a:rPr>
                              </m:ctrlPr>
                            </m:sSubPr>
                            <m:e>
                              <m:r>
                                <a:rPr lang="en-US" sz="2600" b="0" i="1" smtClean="0">
                                  <a:latin typeface="Cambria Math"/>
                                  <a:cs typeface="Times New Roman" pitchFamily="18" charset="0"/>
                                </a:rPr>
                                <m:t>𝑥</m:t>
                              </m:r>
                            </m:e>
                            <m:sub>
                              <m:r>
                                <a:rPr lang="en-US" sz="2600" b="0" i="1" smtClean="0">
                                  <a:latin typeface="Cambria Math"/>
                                  <a:cs typeface="Times New Roman" pitchFamily="18" charset="0"/>
                                </a:rPr>
                                <m:t>𝑗</m:t>
                              </m:r>
                            </m:sub>
                          </m:sSub>
                          <m:r>
                            <a:rPr lang="en-US" sz="2600" i="1" smtClean="0">
                              <a:latin typeface="Cambria Math"/>
                              <a:ea typeface="Cambria Math"/>
                              <a:cs typeface="Times New Roman" pitchFamily="18" charset="0"/>
                            </a:rPr>
                            <m:t>≥</m:t>
                          </m:r>
                          <m:r>
                            <a:rPr lang="en-US" sz="2600" b="0" i="1" smtClean="0">
                              <a:latin typeface="Cambria Math"/>
                              <a:ea typeface="Cambria Math"/>
                              <a:cs typeface="Times New Roman" pitchFamily="18" charset="0"/>
                            </a:rPr>
                            <m:t>1</m:t>
                          </m:r>
                        </m:e>
                      </m:nary>
                    </m:oMath>
                  </m:oMathPara>
                </a14:m>
                <a:endParaRPr lang="en-US" sz="2600" dirty="0" smtClean="0">
                  <a:cs typeface="Times New Roman" pitchFamily="18" charset="0"/>
                </a:endParaRPr>
              </a:p>
              <a:p>
                <a:r>
                  <a:rPr lang="en-US" sz="2600" dirty="0">
                    <a:solidFill>
                      <a:srgbClr val="0070C0"/>
                    </a:solidFill>
                    <a:cs typeface="Times New Roman" pitchFamily="18" charset="0"/>
                  </a:rPr>
                  <a:t>Set </a:t>
                </a:r>
                <a:r>
                  <a:rPr lang="en-US" sz="2600" dirty="0" smtClean="0">
                    <a:solidFill>
                      <a:srgbClr val="0070C0"/>
                    </a:solidFill>
                    <a:cs typeface="Times New Roman" pitchFamily="18" charset="0"/>
                  </a:rPr>
                  <a:t>packing </a:t>
                </a:r>
                <a:r>
                  <a:rPr lang="en-US" sz="2600" dirty="0">
                    <a:solidFill>
                      <a:srgbClr val="0070C0"/>
                    </a:solidFill>
                    <a:cs typeface="Times New Roman" pitchFamily="18" charset="0"/>
                  </a:rPr>
                  <a:t>constraints</a:t>
                </a:r>
                <a:r>
                  <a:rPr lang="en-US" sz="2600" dirty="0">
                    <a:cs typeface="Times New Roman" pitchFamily="18" charset="0"/>
                  </a:rPr>
                  <a:t> requiring that </a:t>
                </a:r>
                <a:r>
                  <a:rPr lang="en-US" sz="2600" dirty="0">
                    <a:solidFill>
                      <a:srgbClr val="0070C0"/>
                    </a:solidFill>
                    <a:cs typeface="Times New Roman" pitchFamily="18" charset="0"/>
                  </a:rPr>
                  <a:t>at </a:t>
                </a:r>
                <a:r>
                  <a:rPr lang="en-US" sz="2600" dirty="0" smtClean="0">
                    <a:solidFill>
                      <a:srgbClr val="0070C0"/>
                    </a:solidFill>
                    <a:cs typeface="Times New Roman" pitchFamily="18" charset="0"/>
                  </a:rPr>
                  <a:t>most </a:t>
                </a:r>
                <a:r>
                  <a:rPr lang="en-US" sz="2600" dirty="0">
                    <a:cs typeface="Times New Roman" pitchFamily="18" charset="0"/>
                  </a:rPr>
                  <a:t>one member of sub-collection J belongs to a solution </a:t>
                </a:r>
                <a:r>
                  <a:rPr lang="en-US" sz="2600">
                    <a:cs typeface="Times New Roman" pitchFamily="18" charset="0"/>
                  </a:rPr>
                  <a:t>are </a:t>
                </a:r>
                <a:r>
                  <a:rPr lang="en-US" sz="2600" smtClean="0">
                    <a:cs typeface="Times New Roman" pitchFamily="18" charset="0"/>
                  </a:rPr>
                  <a:t>expressed </a:t>
                </a:r>
                <a:r>
                  <a:rPr lang="en-US" sz="2600" dirty="0">
                    <a:cs typeface="Times New Roman" pitchFamily="18" charset="0"/>
                  </a:rPr>
                  <a:t>[</a:t>
                </a:r>
                <a:r>
                  <a:rPr lang="en-US" sz="2600" dirty="0" smtClean="0">
                    <a:cs typeface="Times New Roman" pitchFamily="18" charset="0"/>
                  </a:rPr>
                  <a:t>11.10]</a:t>
                </a:r>
                <a:endParaRPr lang="en-US" sz="2600" dirty="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nary>
                        <m:naryPr>
                          <m:chr m:val="∑"/>
                          <m:supHide m:val="on"/>
                          <m:ctrlPr>
                            <a:rPr lang="en-US" sz="2600" i="1">
                              <a:latin typeface="Cambria Math"/>
                              <a:cs typeface="Times New Roman" pitchFamily="18" charset="0"/>
                            </a:rPr>
                          </m:ctrlPr>
                        </m:naryPr>
                        <m:sub>
                          <m:r>
                            <m:rPr>
                              <m:brk m:alnAt="7"/>
                            </m:rPr>
                            <a:rPr lang="en-US" sz="2600" i="1">
                              <a:latin typeface="Cambria Math"/>
                              <a:cs typeface="Times New Roman" pitchFamily="18" charset="0"/>
                            </a:rPr>
                            <m:t>𝑗</m:t>
                          </m:r>
                          <m:r>
                            <a:rPr lang="en-US" sz="2600" i="1">
                              <a:latin typeface="Cambria Math"/>
                              <a:ea typeface="Cambria Math"/>
                              <a:cs typeface="Times New Roman" pitchFamily="18" charset="0"/>
                            </a:rPr>
                            <m:t>∈</m:t>
                          </m:r>
                          <m:r>
                            <a:rPr lang="en-US" sz="2600" i="1">
                              <a:latin typeface="Cambria Math"/>
                              <a:ea typeface="Cambria Math"/>
                              <a:cs typeface="Times New Roman" pitchFamily="18" charset="0"/>
                            </a:rPr>
                            <m:t>𝐽</m:t>
                          </m:r>
                        </m:sub>
                        <m:sup/>
                        <m:e>
                          <m:sSub>
                            <m:sSubPr>
                              <m:ctrlPr>
                                <a:rPr lang="en-US" sz="2600" i="1">
                                  <a:latin typeface="Cambria Math"/>
                                  <a:cs typeface="Times New Roman" pitchFamily="18" charset="0"/>
                                </a:rPr>
                              </m:ctrlPr>
                            </m:sSubPr>
                            <m:e>
                              <m:r>
                                <a:rPr lang="en-US" sz="2600" i="1">
                                  <a:latin typeface="Cambria Math"/>
                                  <a:cs typeface="Times New Roman" pitchFamily="18" charset="0"/>
                                </a:rPr>
                                <m:t>𝑥</m:t>
                              </m:r>
                            </m:e>
                            <m:sub>
                              <m:r>
                                <a:rPr lang="en-US" sz="2600" i="1">
                                  <a:latin typeface="Cambria Math"/>
                                  <a:cs typeface="Times New Roman" pitchFamily="18" charset="0"/>
                                </a:rPr>
                                <m:t>𝑗</m:t>
                              </m:r>
                            </m:sub>
                          </m:sSub>
                          <m:r>
                            <a:rPr lang="en-US" sz="2600" i="1" smtClean="0">
                              <a:latin typeface="Cambria Math"/>
                              <a:ea typeface="Cambria Math"/>
                              <a:cs typeface="Times New Roman" pitchFamily="18" charset="0"/>
                            </a:rPr>
                            <m:t>≤</m:t>
                          </m:r>
                          <m:r>
                            <a:rPr lang="en-US" sz="2600" i="1">
                              <a:latin typeface="Cambria Math"/>
                              <a:ea typeface="Cambria Math"/>
                              <a:cs typeface="Times New Roman" pitchFamily="18" charset="0"/>
                            </a:rPr>
                            <m:t>1</m:t>
                          </m:r>
                        </m:e>
                      </m:nary>
                    </m:oMath>
                  </m:oMathPara>
                </a14:m>
                <a:endParaRPr lang="en-US" sz="2600" dirty="0">
                  <a:cs typeface="Times New Roman" pitchFamily="18" charset="0"/>
                </a:endParaRPr>
              </a:p>
            </p:txBody>
          </p:sp>
        </mc:Choice>
        <mc:Fallback xmlns="">
          <p:sp>
            <p:nvSpPr>
              <p:cNvPr id="593923" name="Rectangle 3"/>
              <p:cNvSpPr>
                <a:spLocks noGrp="1" noRot="1" noChangeAspect="1" noMove="1" noResize="1" noEditPoints="1" noAdjustHandles="1" noChangeArrowheads="1" noChangeShapeType="1" noTextEdit="1"/>
              </p:cNvSpPr>
              <p:nvPr>
                <p:ph type="body" idx="1"/>
              </p:nvPr>
            </p:nvSpPr>
            <p:spPr>
              <a:xfrm>
                <a:off x="204532" y="1570333"/>
                <a:ext cx="8714508" cy="4659986"/>
              </a:xfrm>
              <a:blipFill rotWithShape="1">
                <a:blip r:embed="rId3"/>
                <a:stretch>
                  <a:fillRect l="-1120" t="-1178"/>
                </a:stretch>
              </a:blipFill>
              <a:ln/>
            </p:spPr>
            <p:txBody>
              <a:bodyPr/>
              <a:lstStyle/>
              <a:p>
                <a:r>
                  <a:rPr lang="en-US">
                    <a:noFill/>
                  </a:rPr>
                  <a:t> </a:t>
                </a:r>
              </a:p>
            </p:txBody>
          </p:sp>
        </mc:Fallback>
      </mc:AlternateContent>
    </p:spTree>
    <p:extLst>
      <p:ext uri="{BB962C8B-B14F-4D97-AF65-F5344CB8AC3E}">
        <p14:creationId xmlns:p14="http://schemas.microsoft.com/office/powerpoint/2010/main" val="2301250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39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39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a:xfrm>
            <a:off x="1219200" y="274638"/>
            <a:ext cx="7467600" cy="1011237"/>
          </a:xfrm>
        </p:spPr>
        <p:txBody>
          <a:bodyPr/>
          <a:lstStyle/>
          <a:p>
            <a:r>
              <a:rPr lang="en-US" sz="4000" dirty="0" smtClean="0">
                <a:cs typeface="Times New Roman" pitchFamily="18" charset="0"/>
              </a:rPr>
              <a:t>11.3 Set Packing, Covering, </a:t>
            </a:r>
            <a:br>
              <a:rPr lang="en-US" sz="4000" dirty="0" smtClean="0">
                <a:cs typeface="Times New Roman" pitchFamily="18" charset="0"/>
              </a:rPr>
            </a:br>
            <a:r>
              <a:rPr lang="en-US" sz="4000" dirty="0" smtClean="0">
                <a:cs typeface="Times New Roman" pitchFamily="18" charset="0"/>
              </a:rPr>
              <a:t>and Partitioning Models</a:t>
            </a:r>
            <a:endParaRPr lang="en-US" sz="4000" dirty="0">
              <a:cs typeface="Times New Roman" pitchFamily="18" charset="0"/>
            </a:endParaRPr>
          </a:p>
        </p:txBody>
      </p:sp>
      <mc:AlternateContent xmlns:mc="http://schemas.openxmlformats.org/markup-compatibility/2006" xmlns:a14="http://schemas.microsoft.com/office/drawing/2010/main">
        <mc:Choice Requires="a14">
          <p:sp>
            <p:nvSpPr>
              <p:cNvPr id="593923" name="Rectangle 3"/>
              <p:cNvSpPr>
                <a:spLocks noGrp="1" noChangeArrowheads="1"/>
              </p:cNvSpPr>
              <p:nvPr>
                <p:ph type="body" idx="1"/>
              </p:nvPr>
            </p:nvSpPr>
            <p:spPr>
              <a:xfrm>
                <a:off x="204532" y="1570333"/>
                <a:ext cx="8714508" cy="4659986"/>
              </a:xfrm>
              <a:ln/>
            </p:spPr>
            <p:txBody>
              <a:bodyPr/>
              <a:lstStyle/>
              <a:p>
                <a:r>
                  <a:rPr lang="en-US" sz="2600" dirty="0" smtClean="0">
                    <a:solidFill>
                      <a:srgbClr val="0070C0"/>
                    </a:solidFill>
                    <a:cs typeface="Times New Roman" pitchFamily="18" charset="0"/>
                  </a:rPr>
                  <a:t>Set partitioning constraints</a:t>
                </a:r>
                <a:r>
                  <a:rPr lang="en-US" sz="2600" dirty="0" smtClean="0">
                    <a:cs typeface="Times New Roman" pitchFamily="18" charset="0"/>
                  </a:rPr>
                  <a:t> requiring that </a:t>
                </a:r>
                <a:r>
                  <a:rPr lang="en-US" sz="2600" dirty="0" smtClean="0">
                    <a:solidFill>
                      <a:srgbClr val="0070C0"/>
                    </a:solidFill>
                    <a:cs typeface="Times New Roman" pitchFamily="18" charset="0"/>
                  </a:rPr>
                  <a:t>exactly </a:t>
                </a:r>
                <a:r>
                  <a:rPr lang="en-US" sz="2600" dirty="0" smtClean="0">
                    <a:cs typeface="Times New Roman" pitchFamily="18" charset="0"/>
                  </a:rPr>
                  <a:t>one member of sub-collection J belongs to a solution are expressed [11.11]</a:t>
                </a:r>
              </a:p>
              <a:p>
                <a:pPr marL="0" indent="0">
                  <a:buNone/>
                </a:pPr>
                <a14:m>
                  <m:oMathPara xmlns:m="http://schemas.openxmlformats.org/officeDocument/2006/math">
                    <m:oMathParaPr>
                      <m:jc m:val="centerGroup"/>
                    </m:oMathParaPr>
                    <m:oMath xmlns:m="http://schemas.openxmlformats.org/officeDocument/2006/math">
                      <m:nary>
                        <m:naryPr>
                          <m:chr m:val="∑"/>
                          <m:supHide m:val="on"/>
                          <m:ctrlPr>
                            <a:rPr lang="en-US" sz="2600" i="1" smtClean="0">
                              <a:latin typeface="Cambria Math"/>
                              <a:cs typeface="Times New Roman" pitchFamily="18" charset="0"/>
                            </a:rPr>
                          </m:ctrlPr>
                        </m:naryPr>
                        <m:sub>
                          <m:r>
                            <m:rPr>
                              <m:brk m:alnAt="7"/>
                            </m:rPr>
                            <a:rPr lang="en-US" sz="2600" b="0" i="1" smtClean="0">
                              <a:latin typeface="Cambria Math"/>
                              <a:cs typeface="Times New Roman" pitchFamily="18" charset="0"/>
                            </a:rPr>
                            <m:t>𝑗</m:t>
                          </m:r>
                          <m:r>
                            <a:rPr lang="en-US" sz="2600" b="0" i="1" smtClean="0">
                              <a:latin typeface="Cambria Math"/>
                              <a:ea typeface="Cambria Math"/>
                              <a:cs typeface="Times New Roman" pitchFamily="18" charset="0"/>
                            </a:rPr>
                            <m:t>∈</m:t>
                          </m:r>
                          <m:r>
                            <a:rPr lang="en-US" sz="2600" b="0" i="1" smtClean="0">
                              <a:latin typeface="Cambria Math"/>
                              <a:ea typeface="Cambria Math"/>
                              <a:cs typeface="Times New Roman" pitchFamily="18" charset="0"/>
                            </a:rPr>
                            <m:t>𝐽</m:t>
                          </m:r>
                        </m:sub>
                        <m:sup/>
                        <m:e>
                          <m:sSub>
                            <m:sSubPr>
                              <m:ctrlPr>
                                <a:rPr lang="en-US" sz="2600" i="1" smtClean="0">
                                  <a:latin typeface="Cambria Math"/>
                                  <a:cs typeface="Times New Roman" pitchFamily="18" charset="0"/>
                                </a:rPr>
                              </m:ctrlPr>
                            </m:sSubPr>
                            <m:e>
                              <m:r>
                                <a:rPr lang="en-US" sz="2600" b="0" i="1" smtClean="0">
                                  <a:latin typeface="Cambria Math"/>
                                  <a:cs typeface="Times New Roman" pitchFamily="18" charset="0"/>
                                </a:rPr>
                                <m:t>𝑥</m:t>
                              </m:r>
                            </m:e>
                            <m:sub>
                              <m:r>
                                <a:rPr lang="en-US" sz="2600" b="0" i="1" smtClean="0">
                                  <a:latin typeface="Cambria Math"/>
                                  <a:cs typeface="Times New Roman" pitchFamily="18" charset="0"/>
                                </a:rPr>
                                <m:t>𝑗</m:t>
                              </m:r>
                            </m:sub>
                          </m:sSub>
                          <m:r>
                            <a:rPr lang="en-US" sz="2600" b="0" i="1" smtClean="0">
                              <a:latin typeface="Cambria Math"/>
                              <a:ea typeface="Cambria Math"/>
                              <a:cs typeface="Times New Roman" pitchFamily="18" charset="0"/>
                            </a:rPr>
                            <m:t>=1</m:t>
                          </m:r>
                        </m:e>
                      </m:nary>
                    </m:oMath>
                  </m:oMathPara>
                </a14:m>
                <a:endParaRPr lang="en-US" sz="2600" dirty="0" smtClean="0">
                  <a:cs typeface="Times New Roman" pitchFamily="18" charset="0"/>
                </a:endParaRPr>
              </a:p>
            </p:txBody>
          </p:sp>
        </mc:Choice>
        <mc:Fallback xmlns="">
          <p:sp>
            <p:nvSpPr>
              <p:cNvPr id="593923" name="Rectangle 3"/>
              <p:cNvSpPr>
                <a:spLocks noGrp="1" noRot="1" noChangeAspect="1" noMove="1" noResize="1" noEditPoints="1" noAdjustHandles="1" noChangeArrowheads="1" noChangeShapeType="1" noTextEdit="1"/>
              </p:cNvSpPr>
              <p:nvPr>
                <p:ph type="body" idx="1"/>
              </p:nvPr>
            </p:nvSpPr>
            <p:spPr>
              <a:xfrm>
                <a:off x="204532" y="1570333"/>
                <a:ext cx="8714508" cy="4659986"/>
              </a:xfrm>
              <a:blipFill rotWithShape="1">
                <a:blip r:embed="rId3"/>
                <a:stretch>
                  <a:fillRect l="-1120" t="-1178"/>
                </a:stretch>
              </a:blipFill>
              <a:ln/>
            </p:spPr>
            <p:txBody>
              <a:bodyPr/>
              <a:lstStyle/>
              <a:p>
                <a:r>
                  <a:rPr lang="en-US">
                    <a:noFill/>
                  </a:rPr>
                  <a:t> </a:t>
                </a:r>
              </a:p>
            </p:txBody>
          </p:sp>
        </mc:Fallback>
      </mc:AlternateContent>
    </p:spTree>
    <p:extLst>
      <p:ext uri="{BB962C8B-B14F-4D97-AF65-F5344CB8AC3E}">
        <p14:creationId xmlns:p14="http://schemas.microsoft.com/office/powerpoint/2010/main" val="2988523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a:xfrm>
            <a:off x="1219200" y="274638"/>
            <a:ext cx="7467600" cy="1011237"/>
          </a:xfrm>
        </p:spPr>
        <p:txBody>
          <a:bodyPr/>
          <a:lstStyle/>
          <a:p>
            <a:r>
              <a:rPr lang="en-US" sz="3600" smtClean="0">
                <a:cs typeface="Times New Roman" pitchFamily="18" charset="0"/>
              </a:rPr>
              <a:t>Example </a:t>
            </a:r>
            <a:r>
              <a:rPr lang="en-US" sz="3600" dirty="0" smtClean="0">
                <a:cs typeface="Times New Roman" pitchFamily="18" charset="0"/>
              </a:rPr>
              <a:t>11.3 </a:t>
            </a:r>
            <a:br>
              <a:rPr lang="en-US" sz="3600" dirty="0" smtClean="0">
                <a:cs typeface="Times New Roman" pitchFamily="18" charset="0"/>
              </a:rPr>
            </a:br>
            <a:r>
              <a:rPr lang="en-US" sz="3600" dirty="0" smtClean="0">
                <a:cs typeface="Times New Roman" pitchFamily="18" charset="0"/>
              </a:rPr>
              <a:t>EMS Location Planning</a:t>
            </a:r>
            <a:endParaRPr lang="en-US" sz="3600" dirty="0">
              <a:cs typeface="Times New Roman" pitchFamily="18" charset="0"/>
            </a:endParaRPr>
          </a:p>
        </p:txBody>
      </p:sp>
      <mc:AlternateContent xmlns:mc="http://schemas.openxmlformats.org/markup-compatibility/2006" xmlns:a14="http://schemas.microsoft.com/office/drawing/2010/main">
        <mc:Choice Requires="a14">
          <p:sp>
            <p:nvSpPr>
              <p:cNvPr id="593923" name="Rectangle 3"/>
              <p:cNvSpPr>
                <a:spLocks noGrp="1" noChangeArrowheads="1"/>
              </p:cNvSpPr>
              <p:nvPr>
                <p:ph type="body" idx="1"/>
              </p:nvPr>
            </p:nvSpPr>
            <p:spPr>
              <a:xfrm>
                <a:off x="204532" y="1570333"/>
                <a:ext cx="8714508" cy="4659986"/>
              </a:xfrm>
              <a:ln/>
            </p:spPr>
            <p:txBody>
              <a:bodyPr/>
              <a:lstStyle/>
              <a:p>
                <a:pPr marL="0" indent="0">
                  <a:spcBef>
                    <a:spcPts val="0"/>
                  </a:spcBef>
                  <a:buNone/>
                </a:pPr>
                <a:r>
                  <a:rPr lang="en-US" sz="2400" dirty="0" smtClean="0"/>
                  <a:t>	</a:t>
                </a:r>
                <a:r>
                  <a:rPr lang="en-US" sz="2200" dirty="0" smtClean="0"/>
                  <a:t>Austin</a:t>
                </a:r>
                <a:r>
                  <a:rPr lang="en-US" sz="2200"/>
                  <a:t>, </a:t>
                </a:r>
                <a:r>
                  <a:rPr lang="en-US" sz="2200" smtClean="0"/>
                  <a:t>Texas </a:t>
                </a:r>
                <a:r>
                  <a:rPr lang="en-US" sz="2200" dirty="0"/>
                  <a:t>undertook a study of the positioning of its emergency medical service (EMS) vehicles.  That city was divided into service districts needing EMS services, and vehicle stations selected from a list of alternatives so that as much of the population as possible </a:t>
                </a:r>
                <a:r>
                  <a:rPr lang="en-US" sz="2200"/>
                  <a:t>would </a:t>
                </a:r>
                <a:r>
                  <a:rPr lang="en-US" sz="2200" smtClean="0"/>
                  <a:t>experience </a:t>
                </a:r>
                <a:r>
                  <a:rPr lang="en-US" sz="2200" dirty="0"/>
                  <a:t>a quick response to calls for help</a:t>
                </a:r>
                <a:r>
                  <a:rPr lang="en-US" sz="2200" dirty="0" smtClean="0"/>
                  <a:t>.</a:t>
                </a:r>
                <a:endParaRPr lang="en-US" sz="2200" dirty="0"/>
              </a:p>
              <a:p>
                <a:pPr marL="0" indent="0">
                  <a:spcBef>
                    <a:spcPts val="0"/>
                  </a:spcBef>
                  <a:buNone/>
                </a:pPr>
                <a:r>
                  <a:rPr lang="en-US" sz="2200" dirty="0"/>
                  <a:t>	Our city is divided into 20 service districts that we wish to serve from some combination of the 10 indicated possibilities for EMS stations. Each station can provide service to all adjacent districts.  </a:t>
                </a:r>
                <a:r>
                  <a:rPr lang="en-US" sz="2200"/>
                  <a:t>For </a:t>
                </a:r>
                <a:r>
                  <a:rPr lang="en-US" sz="2200" smtClean="0"/>
                  <a:t>example</a:t>
                </a:r>
                <a:r>
                  <a:rPr lang="en-US" sz="2200" dirty="0"/>
                  <a:t>, station 2 could service districts 1. 2. 6, and 7. Main decision variables are</a:t>
                </a:r>
                <a:endParaRPr lang="en-US" sz="2200" dirty="0" smtClean="0"/>
              </a:p>
              <a:p>
                <a:pPr marL="0" indent="0">
                  <a:buNone/>
                </a:pPr>
                <a:r>
                  <a:rPr lang="en-US" sz="2400" dirty="0" smtClean="0">
                    <a:cs typeface="Times New Roman" pitchFamily="18" charset="0"/>
                  </a:rPr>
                  <a:t>	</a:t>
                </a:r>
                <a14:m>
                  <m:oMath xmlns:m="http://schemas.openxmlformats.org/officeDocument/2006/math">
                    <m:sSub>
                      <m:sSubPr>
                        <m:ctrlPr>
                          <a:rPr lang="en-US" sz="2400" i="1">
                            <a:latin typeface="Cambria Math"/>
                            <a:cs typeface="Times New Roman" pitchFamily="18" charset="0"/>
                          </a:rPr>
                        </m:ctrlPr>
                      </m:sSubPr>
                      <m:e>
                        <m:r>
                          <a:rPr lang="en-US" sz="2400" i="1">
                            <a:latin typeface="Cambria Math"/>
                            <a:cs typeface="Times New Roman" pitchFamily="18" charset="0"/>
                          </a:rPr>
                          <m:t>𝑥</m:t>
                        </m:r>
                      </m:e>
                      <m:sub>
                        <m:r>
                          <a:rPr lang="en-US" sz="2400" i="1">
                            <a:latin typeface="Cambria Math"/>
                            <a:cs typeface="Times New Roman" pitchFamily="18" charset="0"/>
                          </a:rPr>
                          <m:t>𝑗</m:t>
                        </m:r>
                      </m:sub>
                    </m:sSub>
                    <m:r>
                      <a:rPr lang="en-US" sz="2400" i="1">
                        <a:latin typeface="Cambria Math"/>
                        <a:ea typeface="Cambria Math"/>
                        <a:cs typeface="Times New Roman" pitchFamily="18" charset="0"/>
                      </a:rPr>
                      <m:t>≡</m:t>
                    </m:r>
                    <m:d>
                      <m:dPr>
                        <m:begChr m:val="{"/>
                        <m:endChr m:val=""/>
                        <m:ctrlPr>
                          <a:rPr lang="en-US" sz="2400" i="1">
                            <a:latin typeface="Cambria Math"/>
                            <a:cs typeface="Times New Roman" pitchFamily="18" charset="0"/>
                          </a:rPr>
                        </m:ctrlPr>
                      </m:dPr>
                      <m:e>
                        <m:m>
                          <m:mPr>
                            <m:mcs>
                              <m:mc>
                                <m:mcPr>
                                  <m:count m:val="1"/>
                                  <m:mcJc m:val="center"/>
                                </m:mcPr>
                              </m:mc>
                            </m:mcs>
                            <m:ctrlPr>
                              <a:rPr lang="en-US" sz="2400" i="1">
                                <a:latin typeface="Cambria Math"/>
                                <a:cs typeface="Times New Roman" pitchFamily="18" charset="0"/>
                              </a:rPr>
                            </m:ctrlPr>
                          </m:mPr>
                          <m:mr>
                            <m:e>
                              <m:r>
                                <m:rPr>
                                  <m:nor/>
                                  <m:brk m:alnAt="7"/>
                                </m:rPr>
                                <a:rPr lang="en-US" sz="2400">
                                  <a:latin typeface="Cambria Math"/>
                                  <a:cs typeface="Times New Roman" pitchFamily="18" charset="0"/>
                                </a:rPr>
                                <m:t>1</m:t>
                              </m:r>
                              <m:r>
                                <m:rPr>
                                  <m:nor/>
                                </m:rPr>
                                <a:rPr lang="en-US" sz="2400">
                                  <a:latin typeface="Cambria Math"/>
                                  <a:cs typeface="Times New Roman" pitchFamily="18" charset="0"/>
                                </a:rPr>
                                <m:t>   </m:t>
                              </m:r>
                              <m:r>
                                <m:rPr>
                                  <m:nor/>
                                </m:rPr>
                                <a:rPr lang="en-US" sz="2400">
                                  <a:latin typeface="Cambria Math"/>
                                  <a:cs typeface="Times New Roman" pitchFamily="18" charset="0"/>
                                </a:rPr>
                                <m:t>if</m:t>
                              </m:r>
                              <m:r>
                                <m:rPr>
                                  <m:nor/>
                                </m:rPr>
                                <a:rPr lang="en-US" sz="2400">
                                  <a:latin typeface="Cambria Math"/>
                                  <a:cs typeface="Times New Roman" pitchFamily="18" charset="0"/>
                                </a:rPr>
                                <m:t> </m:t>
                              </m:r>
                              <m:r>
                                <m:rPr>
                                  <m:nor/>
                                </m:rPr>
                                <a:rPr lang="en-US" sz="2400" b="0" i="0" smtClean="0">
                                  <a:latin typeface="Cambria Math"/>
                                  <a:cs typeface="Times New Roman" pitchFamily="18" charset="0"/>
                                </a:rPr>
                                <m:t>location</m:t>
                              </m:r>
                              <m:r>
                                <m:rPr>
                                  <m:nor/>
                                </m:rPr>
                                <a:rPr lang="en-US" sz="2400">
                                  <a:latin typeface="Cambria Math"/>
                                  <a:cs typeface="Times New Roman" pitchFamily="18" charset="0"/>
                                </a:rPr>
                                <m:t> </m:t>
                              </m:r>
                              <m:r>
                                <m:rPr>
                                  <m:nor/>
                                </m:rPr>
                                <a:rPr lang="en-US" sz="2400">
                                  <a:latin typeface="Cambria Math"/>
                                  <a:cs typeface="Times New Roman" pitchFamily="18" charset="0"/>
                                </a:rPr>
                                <m:t>j</m:t>
                              </m:r>
                              <m:r>
                                <m:rPr>
                                  <m:nor/>
                                </m:rPr>
                                <a:rPr lang="en-US" sz="2400">
                                  <a:latin typeface="Cambria Math"/>
                                  <a:cs typeface="Times New Roman" pitchFamily="18" charset="0"/>
                                </a:rPr>
                                <m:t> </m:t>
                              </m:r>
                              <m:r>
                                <m:rPr>
                                  <m:nor/>
                                </m:rPr>
                                <a:rPr lang="en-US" sz="2400">
                                  <a:latin typeface="Cambria Math"/>
                                  <a:cs typeface="Times New Roman" pitchFamily="18" charset="0"/>
                                </a:rPr>
                                <m:t>is</m:t>
                              </m:r>
                              <m:r>
                                <m:rPr>
                                  <m:nor/>
                                </m:rPr>
                                <a:rPr lang="en-US" sz="2400">
                                  <a:latin typeface="Cambria Math"/>
                                  <a:cs typeface="Times New Roman" pitchFamily="18" charset="0"/>
                                </a:rPr>
                                <m:t> </m:t>
                              </m:r>
                              <m:r>
                                <m:rPr>
                                  <m:nor/>
                                </m:rPr>
                                <a:rPr lang="en-US" sz="2400" b="0" i="0" smtClean="0">
                                  <a:latin typeface="Cambria Math"/>
                                  <a:cs typeface="Times New Roman" pitchFamily="18" charset="0"/>
                                </a:rPr>
                                <m:t>selected</m:t>
                              </m:r>
                            </m:e>
                          </m:mr>
                          <m:mr>
                            <m:e>
                              <m:r>
                                <m:rPr>
                                  <m:nor/>
                                </m:rPr>
                                <a:rPr lang="en-US" sz="2400">
                                  <a:latin typeface="Cambria Math"/>
                                  <a:cs typeface="Times New Roman" pitchFamily="18" charset="0"/>
                                </a:rPr>
                                <m:t>0   </m:t>
                              </m:r>
                              <m:r>
                                <m:rPr>
                                  <m:nor/>
                                </m:rPr>
                                <a:rPr lang="en-US" sz="2400">
                                  <a:latin typeface="Cambria Math"/>
                                  <a:cs typeface="Times New Roman" pitchFamily="18" charset="0"/>
                                </a:rPr>
                                <m:t>otherwise</m:t>
                              </m:r>
                              <m:r>
                                <m:rPr>
                                  <m:nor/>
                                </m:rPr>
                                <a:rPr lang="en-US" sz="2400">
                                  <a:latin typeface="Cambria Math"/>
                                  <a:cs typeface="Times New Roman" pitchFamily="18" charset="0"/>
                                </a:rPr>
                                <m:t>                       </m:t>
                              </m:r>
                            </m:e>
                          </m:mr>
                        </m:m>
                      </m:e>
                    </m:d>
                  </m:oMath>
                </a14:m>
                <a:endParaRPr lang="en-US" sz="2400" dirty="0">
                  <a:cs typeface="Times New Roman" pitchFamily="18" charset="0"/>
                </a:endParaRPr>
              </a:p>
            </p:txBody>
          </p:sp>
        </mc:Choice>
        <mc:Fallback xmlns="">
          <p:sp>
            <p:nvSpPr>
              <p:cNvPr id="593923" name="Rectangle 3"/>
              <p:cNvSpPr>
                <a:spLocks noGrp="1" noRot="1" noChangeAspect="1" noMove="1" noResize="1" noEditPoints="1" noAdjustHandles="1" noChangeArrowheads="1" noChangeShapeType="1" noTextEdit="1"/>
              </p:cNvSpPr>
              <p:nvPr>
                <p:ph type="body" idx="1"/>
              </p:nvPr>
            </p:nvSpPr>
            <p:spPr>
              <a:xfrm>
                <a:off x="204532" y="1570333"/>
                <a:ext cx="8714508" cy="4659986"/>
              </a:xfrm>
              <a:blipFill rotWithShape="1">
                <a:blip r:embed="rId3"/>
                <a:stretch>
                  <a:fillRect l="-910" t="-131" r="-1190"/>
                </a:stretch>
              </a:blipFill>
              <a:ln/>
            </p:spPr>
            <p:txBody>
              <a:bodyPr/>
              <a:lstStyle/>
              <a:p>
                <a:r>
                  <a:rPr lang="en-US">
                    <a:noFill/>
                  </a:rPr>
                  <a:t> </a:t>
                </a:r>
              </a:p>
            </p:txBody>
          </p:sp>
        </mc:Fallback>
      </mc:AlternateContent>
    </p:spTree>
    <p:extLst>
      <p:ext uri="{BB962C8B-B14F-4D97-AF65-F5344CB8AC3E}">
        <p14:creationId xmlns:p14="http://schemas.microsoft.com/office/powerpoint/2010/main" val="407344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39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a:xfrm>
            <a:off x="1219200" y="274638"/>
            <a:ext cx="7467600" cy="1011237"/>
          </a:xfrm>
        </p:spPr>
        <p:txBody>
          <a:bodyPr/>
          <a:lstStyle/>
          <a:p>
            <a:r>
              <a:rPr lang="en-US" sz="3600" smtClean="0">
                <a:cs typeface="Times New Roman" pitchFamily="18" charset="0"/>
              </a:rPr>
              <a:t>Example </a:t>
            </a:r>
            <a:r>
              <a:rPr lang="en-US" sz="3600" dirty="0" smtClean="0">
                <a:cs typeface="Times New Roman" pitchFamily="18" charset="0"/>
              </a:rPr>
              <a:t>11.3 </a:t>
            </a:r>
            <a:br>
              <a:rPr lang="en-US" sz="3600" dirty="0" smtClean="0">
                <a:cs typeface="Times New Roman" pitchFamily="18" charset="0"/>
              </a:rPr>
            </a:br>
            <a:r>
              <a:rPr lang="en-US" sz="3600" dirty="0" smtClean="0">
                <a:cs typeface="Times New Roman" pitchFamily="18" charset="0"/>
              </a:rPr>
              <a:t>EMS Location Planning</a:t>
            </a:r>
            <a:endParaRPr lang="en-US" sz="3600" dirty="0">
              <a:cs typeface="Times New Roman" pitchFamily="18" charset="0"/>
            </a:endParaRPr>
          </a:p>
        </p:txBody>
      </p:sp>
      <p:grpSp>
        <p:nvGrpSpPr>
          <p:cNvPr id="17" name="Group 16"/>
          <p:cNvGrpSpPr/>
          <p:nvPr/>
        </p:nvGrpSpPr>
        <p:grpSpPr>
          <a:xfrm>
            <a:off x="1959428" y="1567543"/>
            <a:ext cx="5257800" cy="4523014"/>
            <a:chOff x="2122714" y="1567543"/>
            <a:chExt cx="5257800" cy="4523014"/>
          </a:xfrm>
        </p:grpSpPr>
        <p:pic>
          <p:nvPicPr>
            <p:cNvPr id="5" name="Picture 4" descr="C:\Documents and Settings\leet\My Documents\My Pictures\2011-11-04\Top.bmp"/>
            <p:cNvPicPr/>
            <p:nvPr/>
          </p:nvPicPr>
          <p:blipFill rotWithShape="1">
            <a:blip r:embed="rId3" cstate="print">
              <a:extLst>
                <a:ext uri="{28A0092B-C50C-407E-A947-70E740481C1C}">
                  <a14:useLocalDpi xmlns:a14="http://schemas.microsoft.com/office/drawing/2010/main" val="0"/>
                </a:ext>
              </a:extLst>
            </a:blip>
            <a:srcRect l="30980" t="4439" r="17655" b="62500"/>
            <a:stretch/>
          </p:blipFill>
          <p:spPr bwMode="auto">
            <a:xfrm>
              <a:off x="2122714" y="1567543"/>
              <a:ext cx="5257800" cy="4523014"/>
            </a:xfrm>
            <a:prstGeom prst="rect">
              <a:avLst/>
            </a:prstGeom>
            <a:noFill/>
            <a:ln>
              <a:noFill/>
            </a:ln>
            <a:extLst>
              <a:ext uri="{53640926-AAD7-44D8-BBD7-CCE9431645EC}">
                <a14:shadowObscured xmlns:a14="http://schemas.microsoft.com/office/drawing/2010/main"/>
              </a:ext>
            </a:extLst>
          </p:spPr>
        </p:pic>
        <p:sp>
          <p:nvSpPr>
            <p:cNvPr id="3" name="Oval 2"/>
            <p:cNvSpPr/>
            <p:nvPr/>
          </p:nvSpPr>
          <p:spPr bwMode="auto">
            <a:xfrm>
              <a:off x="2579914" y="3222170"/>
              <a:ext cx="391886" cy="391886"/>
            </a:xfrm>
            <a:prstGeom prst="ellipse">
              <a:avLst/>
            </a:prstGeom>
            <a:solidFill>
              <a:schemeClr val="accent1"/>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a:t>
              </a:r>
            </a:p>
          </p:txBody>
        </p:sp>
        <p:sp>
          <p:nvSpPr>
            <p:cNvPr id="7" name="Oval 6"/>
            <p:cNvSpPr/>
            <p:nvPr/>
          </p:nvSpPr>
          <p:spPr bwMode="auto">
            <a:xfrm>
              <a:off x="3271157" y="2422070"/>
              <a:ext cx="391886" cy="391886"/>
            </a:xfrm>
            <a:prstGeom prst="ellipse">
              <a:avLst/>
            </a:prstGeom>
            <a:solidFill>
              <a:schemeClr val="accent1"/>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2</a:t>
              </a:r>
            </a:p>
          </p:txBody>
        </p:sp>
        <p:sp>
          <p:nvSpPr>
            <p:cNvPr id="8" name="Oval 7"/>
            <p:cNvSpPr/>
            <p:nvPr/>
          </p:nvSpPr>
          <p:spPr bwMode="auto">
            <a:xfrm>
              <a:off x="3031671" y="4819649"/>
              <a:ext cx="391886" cy="391886"/>
            </a:xfrm>
            <a:prstGeom prst="ellipse">
              <a:avLst/>
            </a:prstGeom>
            <a:solidFill>
              <a:schemeClr val="accent1"/>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3</a:t>
              </a:r>
            </a:p>
          </p:txBody>
        </p:sp>
        <p:sp>
          <p:nvSpPr>
            <p:cNvPr id="9" name="Oval 8"/>
            <p:cNvSpPr/>
            <p:nvPr/>
          </p:nvSpPr>
          <p:spPr bwMode="auto">
            <a:xfrm>
              <a:off x="4474028" y="3437164"/>
              <a:ext cx="391886" cy="391886"/>
            </a:xfrm>
            <a:prstGeom prst="ellipse">
              <a:avLst/>
            </a:prstGeom>
            <a:solidFill>
              <a:schemeClr val="accent1"/>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4</a:t>
              </a:r>
            </a:p>
          </p:txBody>
        </p:sp>
        <p:sp>
          <p:nvSpPr>
            <p:cNvPr id="10" name="Oval 9"/>
            <p:cNvSpPr/>
            <p:nvPr/>
          </p:nvSpPr>
          <p:spPr bwMode="auto">
            <a:xfrm>
              <a:off x="4669971" y="4033156"/>
              <a:ext cx="391886" cy="391886"/>
            </a:xfrm>
            <a:prstGeom prst="ellipse">
              <a:avLst/>
            </a:prstGeom>
            <a:solidFill>
              <a:schemeClr val="accent1"/>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5</a:t>
              </a:r>
            </a:p>
          </p:txBody>
        </p:sp>
        <p:sp>
          <p:nvSpPr>
            <p:cNvPr id="11" name="Oval 10"/>
            <p:cNvSpPr/>
            <p:nvPr/>
          </p:nvSpPr>
          <p:spPr bwMode="auto">
            <a:xfrm>
              <a:off x="5143500" y="3377291"/>
              <a:ext cx="391886" cy="391886"/>
            </a:xfrm>
            <a:prstGeom prst="ellipse">
              <a:avLst/>
            </a:prstGeom>
            <a:solidFill>
              <a:schemeClr val="accent1"/>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6</a:t>
              </a:r>
            </a:p>
          </p:txBody>
        </p:sp>
        <p:sp>
          <p:nvSpPr>
            <p:cNvPr id="12" name="Oval 11"/>
            <p:cNvSpPr/>
            <p:nvPr/>
          </p:nvSpPr>
          <p:spPr bwMode="auto">
            <a:xfrm>
              <a:off x="4947557" y="5698671"/>
              <a:ext cx="391886" cy="391886"/>
            </a:xfrm>
            <a:prstGeom prst="ellipse">
              <a:avLst/>
            </a:prstGeom>
            <a:solidFill>
              <a:schemeClr val="accent1"/>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7</a:t>
              </a:r>
            </a:p>
          </p:txBody>
        </p:sp>
        <p:sp>
          <p:nvSpPr>
            <p:cNvPr id="13" name="Oval 12"/>
            <p:cNvSpPr/>
            <p:nvPr/>
          </p:nvSpPr>
          <p:spPr bwMode="auto">
            <a:xfrm>
              <a:off x="5339443" y="1891391"/>
              <a:ext cx="391886" cy="391886"/>
            </a:xfrm>
            <a:prstGeom prst="ellipse">
              <a:avLst/>
            </a:prstGeom>
            <a:solidFill>
              <a:schemeClr val="accent1"/>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8</a:t>
              </a:r>
            </a:p>
          </p:txBody>
        </p:sp>
        <p:sp>
          <p:nvSpPr>
            <p:cNvPr id="14" name="Oval 13"/>
            <p:cNvSpPr/>
            <p:nvPr/>
          </p:nvSpPr>
          <p:spPr bwMode="auto">
            <a:xfrm>
              <a:off x="6226629" y="2884710"/>
              <a:ext cx="391886" cy="391886"/>
            </a:xfrm>
            <a:prstGeom prst="ellipse">
              <a:avLst/>
            </a:prstGeom>
            <a:solidFill>
              <a:schemeClr val="accent1"/>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9</a:t>
              </a:r>
            </a:p>
          </p:txBody>
        </p:sp>
        <p:grpSp>
          <p:nvGrpSpPr>
            <p:cNvPr id="6" name="Group 5"/>
            <p:cNvGrpSpPr/>
            <p:nvPr/>
          </p:nvGrpSpPr>
          <p:grpSpPr>
            <a:xfrm>
              <a:off x="6006055" y="4305295"/>
              <a:ext cx="441147" cy="391886"/>
              <a:chOff x="6006055" y="4305295"/>
              <a:chExt cx="441147" cy="391886"/>
            </a:xfrm>
          </p:grpSpPr>
          <p:sp>
            <p:nvSpPr>
              <p:cNvPr id="16" name="Oval 15"/>
              <p:cNvSpPr/>
              <p:nvPr/>
            </p:nvSpPr>
            <p:spPr bwMode="auto">
              <a:xfrm>
                <a:off x="6030686" y="4305295"/>
                <a:ext cx="391886" cy="391886"/>
              </a:xfrm>
              <a:prstGeom prst="ellipse">
                <a:avLst/>
              </a:prstGeom>
              <a:solidFill>
                <a:schemeClr val="accent1"/>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4" name="TextBox 3"/>
              <p:cNvSpPr txBox="1"/>
              <p:nvPr/>
            </p:nvSpPr>
            <p:spPr>
              <a:xfrm>
                <a:off x="6006055" y="4327849"/>
                <a:ext cx="441147" cy="369332"/>
              </a:xfrm>
              <a:prstGeom prst="rect">
                <a:avLst/>
              </a:prstGeom>
              <a:noFill/>
            </p:spPr>
            <p:txBody>
              <a:bodyPr wrap="none" rtlCol="0">
                <a:spAutoFit/>
              </a:bodyPr>
              <a:lstStyle/>
              <a:p>
                <a:r>
                  <a:rPr lang="en-US" dirty="0" smtClean="0"/>
                  <a:t>10</a:t>
                </a:r>
                <a:endParaRPr lang="en-US" dirty="0"/>
              </a:p>
            </p:txBody>
          </p:sp>
        </p:grpSp>
      </p:grpSp>
    </p:spTree>
    <p:extLst>
      <p:ext uri="{BB962C8B-B14F-4D97-AF65-F5344CB8AC3E}">
        <p14:creationId xmlns:p14="http://schemas.microsoft.com/office/powerpoint/2010/main" val="40595569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a:xfrm>
            <a:off x="1219200" y="274638"/>
            <a:ext cx="7467600" cy="1011237"/>
          </a:xfrm>
        </p:spPr>
        <p:txBody>
          <a:bodyPr/>
          <a:lstStyle/>
          <a:p>
            <a:r>
              <a:rPr lang="en-US" sz="3600" dirty="0" smtClean="0">
                <a:cs typeface="Times New Roman" pitchFamily="18" charset="0"/>
              </a:rPr>
              <a:t>Minimum Cover EMS Model</a:t>
            </a:r>
            <a:endParaRPr lang="en-US" sz="3600" dirty="0">
              <a:cs typeface="Times New Roman" pitchFamily="18" charset="0"/>
            </a:endParaRPr>
          </a:p>
        </p:txBody>
      </p:sp>
      <mc:AlternateContent xmlns:mc="http://schemas.openxmlformats.org/markup-compatibility/2006" xmlns:a14="http://schemas.microsoft.com/office/drawing/2010/main">
        <mc:Choice Requires="a14">
          <p:sp>
            <p:nvSpPr>
              <p:cNvPr id="593923" name="Rectangle 3"/>
              <p:cNvSpPr>
                <a:spLocks noGrp="1" noChangeArrowheads="1"/>
              </p:cNvSpPr>
              <p:nvPr>
                <p:ph type="body" idx="1"/>
              </p:nvPr>
            </p:nvSpPr>
            <p:spPr>
              <a:xfrm>
                <a:off x="235528" y="1577774"/>
                <a:ext cx="8714508" cy="4714538"/>
              </a:xfrm>
              <a:ln/>
            </p:spPr>
            <p:txBody>
              <a:bodyPr/>
              <a:lstStyle/>
              <a:p>
                <a:pPr marL="346075" indent="-346075">
                  <a:lnSpc>
                    <a:spcPct val="95000"/>
                  </a:lnSpc>
                  <a:spcBef>
                    <a:spcPts val="0"/>
                  </a:spcBef>
                  <a:buNone/>
                  <a:tabLst>
                    <a:tab pos="7835900" algn="l"/>
                  </a:tabLst>
                </a:pPr>
                <a14:m>
                  <m:oMathPara xmlns:m="http://schemas.openxmlformats.org/officeDocument/2006/math">
                    <m:oMathParaPr>
                      <m:jc m:val="left"/>
                    </m:oMathParaPr>
                    <m:oMath xmlns:m="http://schemas.openxmlformats.org/officeDocument/2006/math">
                      <m:r>
                        <a:rPr lang="en-US" sz="2400" b="0" i="1" smtClean="0">
                          <a:latin typeface="Cambria Math"/>
                        </a:rPr>
                        <m:t>𝑀𝑖𝑛</m:t>
                      </m:r>
                      <m:r>
                        <a:rPr lang="en-US" sz="2400" b="0" i="1" smtClean="0">
                          <a:latin typeface="Cambria Math"/>
                        </a:rPr>
                        <m:t> </m:t>
                      </m:r>
                      <m:nary>
                        <m:naryPr>
                          <m:chr m:val="∑"/>
                          <m:ctrlPr>
                            <a:rPr lang="en-US" sz="2400" b="0" i="1" smtClean="0">
                              <a:latin typeface="Cambria Math"/>
                            </a:rPr>
                          </m:ctrlPr>
                        </m:naryPr>
                        <m:sub>
                          <m:r>
                            <m:rPr>
                              <m:brk m:alnAt="23"/>
                            </m:rPr>
                            <a:rPr lang="en-US" sz="2400" b="0" i="1" smtClean="0">
                              <a:latin typeface="Cambria Math"/>
                            </a:rPr>
                            <m:t>𝑗</m:t>
                          </m:r>
                          <m:r>
                            <a:rPr lang="en-US" sz="2400" b="0" i="1" smtClean="0">
                              <a:latin typeface="Cambria Math"/>
                            </a:rPr>
                            <m:t>=1</m:t>
                          </m:r>
                        </m:sub>
                        <m:sup>
                          <m:r>
                            <a:rPr lang="en-US" sz="2400" b="0" i="1" smtClean="0">
                              <a:latin typeface="Cambria Math"/>
                            </a:rPr>
                            <m:t>10</m:t>
                          </m:r>
                        </m:sup>
                        <m:e>
                          <m:sSub>
                            <m:sSubPr>
                              <m:ctrlPr>
                                <a:rPr lang="en-US" sz="2400" b="0" i="1" smtClean="0">
                                  <a:latin typeface="Cambria Math"/>
                                </a:rPr>
                              </m:ctrlPr>
                            </m:sSubPr>
                            <m:e>
                              <m:r>
                                <a:rPr lang="en-US" sz="2400" b="0" i="1" smtClean="0">
                                  <a:latin typeface="Cambria Math"/>
                                </a:rPr>
                                <m:t>𝑥</m:t>
                              </m:r>
                            </m:e>
                            <m:sub>
                              <m:r>
                                <a:rPr lang="en-US" sz="2400" b="0" i="1" smtClean="0">
                                  <a:latin typeface="Cambria Math"/>
                                </a:rPr>
                                <m:t>𝑗</m:t>
                              </m:r>
                            </m:sub>
                          </m:sSub>
                        </m:e>
                      </m:nary>
                    </m:oMath>
                  </m:oMathPara>
                </a14:m>
                <a:endParaRPr lang="en-US" sz="2400" i="1" dirty="0" smtClean="0"/>
              </a:p>
              <a:p>
                <a:pPr marL="346075" indent="-346075">
                  <a:lnSpc>
                    <a:spcPct val="95000"/>
                  </a:lnSpc>
                  <a:spcBef>
                    <a:spcPts val="0"/>
                  </a:spcBef>
                  <a:buNone/>
                  <a:tabLst>
                    <a:tab pos="7835900" algn="l"/>
                  </a:tabLst>
                </a:pPr>
                <a:r>
                  <a:rPr lang="en-US" sz="2400" i="1" dirty="0" err="1" smtClean="0"/>
                  <a:t>s.t.</a:t>
                </a:r>
                <a:r>
                  <a:rPr lang="en-US" sz="2400" i="1" dirty="0" smtClean="0"/>
                  <a:t> </a:t>
                </a:r>
                <a:r>
                  <a:rPr lang="en-US" sz="2400" i="1" dirty="0"/>
                  <a:t>	</a:t>
                </a:r>
              </a:p>
              <a:p>
                <a:pPr marL="0" indent="0">
                  <a:spcBef>
                    <a:spcPts val="0"/>
                  </a:spcBef>
                  <a:buNone/>
                  <a:tabLst>
                    <a:tab pos="463550" algn="l"/>
                  </a:tabLst>
                </a:pPr>
                <a:endParaRPr lang="en-US" sz="2400" i="1" dirty="0" smtClean="0"/>
              </a:p>
              <a:p>
                <a:pPr marL="0" indent="0">
                  <a:spcBef>
                    <a:spcPts val="0"/>
                  </a:spcBef>
                  <a:buNone/>
                  <a:tabLst>
                    <a:tab pos="463550" algn="l"/>
                  </a:tabLst>
                </a:pPr>
                <a:endParaRPr lang="en-US" sz="2400" i="1" dirty="0"/>
              </a:p>
              <a:p>
                <a:pPr marL="0" indent="0">
                  <a:spcBef>
                    <a:spcPts val="0"/>
                  </a:spcBef>
                  <a:buNone/>
                  <a:tabLst>
                    <a:tab pos="463550" algn="l"/>
                  </a:tabLst>
                </a:pPr>
                <a:endParaRPr lang="en-US" sz="2400" i="1" dirty="0"/>
              </a:p>
              <a:p>
                <a:pPr marL="0" indent="0">
                  <a:spcBef>
                    <a:spcPts val="0"/>
                  </a:spcBef>
                  <a:buNone/>
                  <a:tabLst>
                    <a:tab pos="463550" algn="l"/>
                  </a:tabLst>
                </a:pPr>
                <a:endParaRPr lang="en-US" sz="2400" i="1" dirty="0" smtClean="0"/>
              </a:p>
              <a:p>
                <a:pPr marL="0" indent="0">
                  <a:spcBef>
                    <a:spcPts val="0"/>
                  </a:spcBef>
                  <a:buNone/>
                  <a:tabLst>
                    <a:tab pos="463550" algn="l"/>
                  </a:tabLst>
                </a:pPr>
                <a:r>
                  <a:rPr lang="en-US" sz="2400" i="1" dirty="0"/>
                  <a:t>	</a:t>
                </a:r>
              </a:p>
              <a:p>
                <a:pPr marL="346075" indent="-346075">
                  <a:lnSpc>
                    <a:spcPct val="95000"/>
                  </a:lnSpc>
                  <a:spcBef>
                    <a:spcPts val="0"/>
                  </a:spcBef>
                  <a:buNone/>
                </a:pPr>
                <a:endParaRPr lang="en-US" sz="2400" dirty="0" smtClean="0">
                  <a:cs typeface="Times New Roman" pitchFamily="18" charset="0"/>
                </a:endParaRPr>
              </a:p>
            </p:txBody>
          </p:sp>
        </mc:Choice>
        <mc:Fallback xmlns="">
          <p:sp>
            <p:nvSpPr>
              <p:cNvPr id="593923" name="Rectangle 3"/>
              <p:cNvSpPr>
                <a:spLocks noGrp="1" noRot="1" noChangeAspect="1" noMove="1" noResize="1" noEditPoints="1" noAdjustHandles="1" noChangeArrowheads="1" noChangeShapeType="1" noTextEdit="1"/>
              </p:cNvSpPr>
              <p:nvPr>
                <p:ph type="body" idx="1"/>
              </p:nvPr>
            </p:nvSpPr>
            <p:spPr>
              <a:xfrm>
                <a:off x="235528" y="1577774"/>
                <a:ext cx="8714508" cy="4714538"/>
              </a:xfrm>
              <a:blipFill rotWithShape="1">
                <a:blip r:embed="rId3"/>
                <a:stretch>
                  <a:fillRect l="-1120"/>
                </a:stretch>
              </a:blipFill>
              <a:ln/>
            </p:spPr>
            <p:txBody>
              <a:bodyPr/>
              <a:lstStyle/>
              <a:p>
                <a:r>
                  <a:rPr lang="en-US">
                    <a:noFill/>
                  </a:rPr>
                  <a:t> </a:t>
                </a:r>
              </a:p>
            </p:txBody>
          </p:sp>
        </mc:Fallback>
      </mc:AlternateContent>
      <p:sp>
        <p:nvSpPr>
          <p:cNvPr id="5" name="TextBox 4"/>
          <p:cNvSpPr txBox="1"/>
          <p:nvPr/>
        </p:nvSpPr>
        <p:spPr>
          <a:xfrm>
            <a:off x="7754334" y="1946448"/>
            <a:ext cx="1116598" cy="461665"/>
          </a:xfrm>
          <a:prstGeom prst="rect">
            <a:avLst/>
          </a:prstGeom>
          <a:noFill/>
        </p:spPr>
        <p:txBody>
          <a:bodyPr wrap="square" rtlCol="0">
            <a:spAutoFit/>
          </a:bodyPr>
          <a:lstStyle/>
          <a:p>
            <a:r>
              <a:rPr lang="en-US" sz="2400" dirty="0" smtClean="0">
                <a:solidFill>
                  <a:schemeClr val="accent2"/>
                </a:solidFill>
              </a:rPr>
              <a:t>(11.8)</a:t>
            </a:r>
            <a:endParaRPr lang="en-US" sz="2400" dirty="0">
              <a:solidFill>
                <a:schemeClr val="accent2"/>
              </a:solidFill>
            </a:endParaRPr>
          </a:p>
        </p:txBody>
      </p:sp>
      <p:sp>
        <p:nvSpPr>
          <p:cNvPr id="2" name="TextBox 1"/>
          <p:cNvSpPr txBox="1"/>
          <p:nvPr/>
        </p:nvSpPr>
        <p:spPr>
          <a:xfrm>
            <a:off x="1320273" y="2772784"/>
            <a:ext cx="1705916" cy="3416320"/>
          </a:xfrm>
          <a:prstGeom prst="rect">
            <a:avLst/>
          </a:prstGeom>
          <a:noFill/>
        </p:spPr>
        <p:txBody>
          <a:bodyPr wrap="none" rtlCol="0">
            <a:spAutoFit/>
          </a:bodyPr>
          <a:lstStyle/>
          <a:p>
            <a:pPr marL="0" indent="0" algn="l">
              <a:buFontTx/>
              <a:buNone/>
              <a:tabLst>
                <a:tab pos="463550" algn="l"/>
                <a:tab pos="1028700" algn="l"/>
              </a:tabLst>
            </a:pPr>
            <a:r>
              <a:rPr lang="en-US" sz="2400" i="1" smtClean="0">
                <a:solidFill>
                  <a:schemeClr val="accent6"/>
                </a:solidFill>
              </a:rPr>
              <a:t>x</a:t>
            </a:r>
            <a:r>
              <a:rPr lang="en-US" sz="2400" i="1" baseline="-25000" smtClean="0">
                <a:solidFill>
                  <a:schemeClr val="accent6"/>
                </a:solidFill>
              </a:rPr>
              <a:t>2 </a:t>
            </a:r>
            <a:r>
              <a:rPr lang="en-US" sz="2400" i="1" baseline="-25000" dirty="0" smtClean="0">
                <a:solidFill>
                  <a:schemeClr val="accent6"/>
                </a:solidFill>
              </a:rPr>
              <a:t>		</a:t>
            </a:r>
            <a:r>
              <a:rPr lang="en-US" sz="2400" i="1" dirty="0" smtClean="0">
                <a:solidFill>
                  <a:schemeClr val="accent6"/>
                </a:solidFill>
                <a:sym typeface="Symbol"/>
              </a:rPr>
              <a:t></a:t>
            </a:r>
            <a:r>
              <a:rPr lang="en-US" sz="2400" i="1" dirty="0" smtClean="0">
                <a:solidFill>
                  <a:schemeClr val="accent6"/>
                </a:solidFill>
              </a:rPr>
              <a:t> 1</a:t>
            </a:r>
            <a:r>
              <a:rPr lang="en-US" sz="2400" i="1" baseline="-25000" dirty="0" smtClean="0">
                <a:solidFill>
                  <a:schemeClr val="accent6"/>
                </a:solidFill>
              </a:rPr>
              <a:t> </a:t>
            </a:r>
            <a:endParaRPr lang="en-US" sz="2400" i="1" dirty="0" smtClean="0">
              <a:solidFill>
                <a:schemeClr val="accent6"/>
              </a:solidFill>
            </a:endParaRPr>
          </a:p>
          <a:p>
            <a:pPr marL="0" indent="0" algn="l">
              <a:spcBef>
                <a:spcPts val="0"/>
              </a:spcBef>
              <a:buNone/>
              <a:tabLst>
                <a:tab pos="463550" algn="l"/>
                <a:tab pos="1028700" algn="l"/>
              </a:tabLst>
            </a:pPr>
            <a:r>
              <a:rPr lang="en-US" sz="2400" i="1" smtClean="0">
                <a:solidFill>
                  <a:schemeClr val="accent6"/>
                </a:solidFill>
              </a:rPr>
              <a:t>x</a:t>
            </a:r>
            <a:r>
              <a:rPr lang="en-US" sz="2400" i="1" baseline="-25000" smtClean="0">
                <a:solidFill>
                  <a:schemeClr val="accent6"/>
                </a:solidFill>
              </a:rPr>
              <a:t>1 </a:t>
            </a:r>
            <a:r>
              <a:rPr lang="en-US" sz="2400" i="1" smtClean="0">
                <a:solidFill>
                  <a:schemeClr val="accent6"/>
                </a:solidFill>
              </a:rPr>
              <a:t>+ x</a:t>
            </a:r>
            <a:r>
              <a:rPr lang="en-US" sz="2400" i="1" baseline="-25000" smtClean="0">
                <a:solidFill>
                  <a:schemeClr val="accent6"/>
                </a:solidFill>
              </a:rPr>
              <a:t>2 </a:t>
            </a:r>
            <a:r>
              <a:rPr lang="en-US" sz="2400" i="1" smtClean="0">
                <a:solidFill>
                  <a:schemeClr val="accent6"/>
                </a:solidFill>
              </a:rPr>
              <a:t> </a:t>
            </a:r>
            <a:r>
              <a:rPr lang="en-US" sz="2400" i="1" dirty="0" smtClean="0">
                <a:solidFill>
                  <a:schemeClr val="accent6"/>
                </a:solidFill>
              </a:rPr>
              <a:t>	</a:t>
            </a:r>
            <a:r>
              <a:rPr lang="en-US" sz="2400" i="1" dirty="0" smtClean="0">
                <a:solidFill>
                  <a:schemeClr val="accent6"/>
                </a:solidFill>
                <a:sym typeface="Symbol"/>
              </a:rPr>
              <a:t></a:t>
            </a:r>
            <a:r>
              <a:rPr lang="en-US" sz="2400" i="1" dirty="0" smtClean="0">
                <a:solidFill>
                  <a:schemeClr val="accent6"/>
                </a:solidFill>
              </a:rPr>
              <a:t> 1</a:t>
            </a:r>
          </a:p>
          <a:p>
            <a:pPr algn="l">
              <a:spcBef>
                <a:spcPts val="0"/>
              </a:spcBef>
              <a:tabLst>
                <a:tab pos="463550" algn="l"/>
                <a:tab pos="1028700" algn="l"/>
              </a:tabLst>
            </a:pPr>
            <a:r>
              <a:rPr lang="en-US" sz="2400" i="1" smtClean="0">
                <a:solidFill>
                  <a:schemeClr val="accent6"/>
                </a:solidFill>
              </a:rPr>
              <a:t>x</a:t>
            </a:r>
            <a:r>
              <a:rPr lang="en-US" sz="2400" i="1" baseline="-25000" smtClean="0">
                <a:solidFill>
                  <a:schemeClr val="accent6"/>
                </a:solidFill>
              </a:rPr>
              <a:t>1 </a:t>
            </a:r>
            <a:r>
              <a:rPr lang="en-US" sz="2400" i="1">
                <a:solidFill>
                  <a:schemeClr val="accent6"/>
                </a:solidFill>
              </a:rPr>
              <a:t>+ </a:t>
            </a:r>
            <a:r>
              <a:rPr lang="en-US" sz="2400" i="1" smtClean="0">
                <a:solidFill>
                  <a:schemeClr val="accent6"/>
                </a:solidFill>
              </a:rPr>
              <a:t>x</a:t>
            </a:r>
            <a:r>
              <a:rPr lang="en-US" sz="2400" i="1" baseline="-25000" smtClean="0">
                <a:solidFill>
                  <a:schemeClr val="accent6"/>
                </a:solidFill>
              </a:rPr>
              <a:t>3 </a:t>
            </a:r>
            <a:r>
              <a:rPr lang="en-US" sz="2400" i="1" smtClean="0">
                <a:solidFill>
                  <a:schemeClr val="accent6"/>
                </a:solidFill>
              </a:rPr>
              <a:t> </a:t>
            </a:r>
            <a:r>
              <a:rPr lang="en-US" sz="2400" i="1" dirty="0">
                <a:solidFill>
                  <a:schemeClr val="accent6"/>
                </a:solidFill>
              </a:rPr>
              <a:t>	</a:t>
            </a:r>
            <a:r>
              <a:rPr lang="en-US" sz="2400" i="1" dirty="0">
                <a:solidFill>
                  <a:schemeClr val="accent6"/>
                </a:solidFill>
                <a:sym typeface="Symbol"/>
              </a:rPr>
              <a:t></a:t>
            </a:r>
            <a:r>
              <a:rPr lang="en-US" sz="2400" i="1" dirty="0">
                <a:solidFill>
                  <a:schemeClr val="accent6"/>
                </a:solidFill>
              </a:rPr>
              <a:t> 1</a:t>
            </a:r>
          </a:p>
          <a:p>
            <a:pPr algn="l">
              <a:spcBef>
                <a:spcPts val="0"/>
              </a:spcBef>
              <a:tabLst>
                <a:tab pos="463550" algn="l"/>
                <a:tab pos="1028700" algn="l"/>
              </a:tabLst>
            </a:pPr>
            <a:r>
              <a:rPr lang="en-US" sz="2400" i="1" smtClean="0">
                <a:solidFill>
                  <a:schemeClr val="accent6"/>
                </a:solidFill>
              </a:rPr>
              <a:t>x</a:t>
            </a:r>
            <a:r>
              <a:rPr lang="en-US" sz="2400" i="1" baseline="-25000" smtClean="0">
                <a:solidFill>
                  <a:schemeClr val="accent6"/>
                </a:solidFill>
              </a:rPr>
              <a:t>3 </a:t>
            </a:r>
            <a:r>
              <a:rPr lang="en-US" sz="2400" i="1" smtClean="0">
                <a:solidFill>
                  <a:schemeClr val="accent6"/>
                </a:solidFill>
              </a:rPr>
              <a:t> </a:t>
            </a:r>
            <a:r>
              <a:rPr lang="en-US" sz="2400" i="1" dirty="0" smtClean="0">
                <a:solidFill>
                  <a:schemeClr val="accent6"/>
                </a:solidFill>
              </a:rPr>
              <a:t>		</a:t>
            </a:r>
            <a:r>
              <a:rPr lang="en-US" sz="2400" i="1" dirty="0" smtClean="0">
                <a:solidFill>
                  <a:schemeClr val="accent6"/>
                </a:solidFill>
                <a:sym typeface="Symbol"/>
              </a:rPr>
              <a:t></a:t>
            </a:r>
            <a:r>
              <a:rPr lang="en-US" sz="2400" i="1" dirty="0" smtClean="0">
                <a:solidFill>
                  <a:schemeClr val="accent6"/>
                </a:solidFill>
              </a:rPr>
              <a:t> </a:t>
            </a:r>
            <a:r>
              <a:rPr lang="en-US" sz="2400" i="1" dirty="0">
                <a:solidFill>
                  <a:schemeClr val="accent6"/>
                </a:solidFill>
              </a:rPr>
              <a:t>1</a:t>
            </a:r>
          </a:p>
          <a:p>
            <a:pPr algn="l">
              <a:spcBef>
                <a:spcPts val="0"/>
              </a:spcBef>
              <a:tabLst>
                <a:tab pos="463550" algn="l"/>
                <a:tab pos="1028700" algn="l"/>
              </a:tabLst>
            </a:pPr>
            <a:r>
              <a:rPr lang="en-US" sz="2400" i="1" smtClean="0">
                <a:solidFill>
                  <a:schemeClr val="accent6"/>
                </a:solidFill>
              </a:rPr>
              <a:t>x</a:t>
            </a:r>
            <a:r>
              <a:rPr lang="en-US" sz="2400" i="1" baseline="-25000" smtClean="0">
                <a:solidFill>
                  <a:schemeClr val="accent6"/>
                </a:solidFill>
              </a:rPr>
              <a:t>3 </a:t>
            </a:r>
            <a:r>
              <a:rPr lang="en-US" sz="2400" i="1" smtClean="0">
                <a:solidFill>
                  <a:schemeClr val="accent6"/>
                </a:solidFill>
              </a:rPr>
              <a:t> </a:t>
            </a:r>
            <a:r>
              <a:rPr lang="en-US" sz="2400" i="1" dirty="0" smtClean="0">
                <a:solidFill>
                  <a:schemeClr val="accent6"/>
                </a:solidFill>
              </a:rPr>
              <a:t>		</a:t>
            </a:r>
            <a:r>
              <a:rPr lang="en-US" sz="2400" i="1" dirty="0" smtClean="0">
                <a:solidFill>
                  <a:schemeClr val="accent6"/>
                </a:solidFill>
                <a:sym typeface="Symbol"/>
              </a:rPr>
              <a:t></a:t>
            </a:r>
            <a:r>
              <a:rPr lang="en-US" sz="2400" i="1" dirty="0" smtClean="0">
                <a:solidFill>
                  <a:schemeClr val="accent6"/>
                </a:solidFill>
              </a:rPr>
              <a:t> </a:t>
            </a:r>
            <a:r>
              <a:rPr lang="en-US" sz="2400" i="1" dirty="0">
                <a:solidFill>
                  <a:schemeClr val="accent6"/>
                </a:solidFill>
              </a:rPr>
              <a:t>1</a:t>
            </a:r>
          </a:p>
          <a:p>
            <a:pPr algn="l">
              <a:spcBef>
                <a:spcPts val="0"/>
              </a:spcBef>
              <a:tabLst>
                <a:tab pos="463550" algn="l"/>
                <a:tab pos="1028700" algn="l"/>
              </a:tabLst>
            </a:pPr>
            <a:r>
              <a:rPr lang="en-US" sz="2400" i="1" smtClean="0">
                <a:solidFill>
                  <a:schemeClr val="accent6"/>
                </a:solidFill>
              </a:rPr>
              <a:t>x</a:t>
            </a:r>
            <a:r>
              <a:rPr lang="en-US" sz="2400" i="1" baseline="-25000" smtClean="0">
                <a:solidFill>
                  <a:schemeClr val="accent6"/>
                </a:solidFill>
              </a:rPr>
              <a:t>2 </a:t>
            </a:r>
            <a:r>
              <a:rPr lang="en-US" sz="2400" i="1" dirty="0">
                <a:solidFill>
                  <a:schemeClr val="accent6"/>
                </a:solidFill>
              </a:rPr>
              <a:t>	</a:t>
            </a:r>
            <a:r>
              <a:rPr lang="en-US" sz="2400" i="1" dirty="0" smtClean="0">
                <a:solidFill>
                  <a:schemeClr val="accent6"/>
                </a:solidFill>
              </a:rPr>
              <a:t>	</a:t>
            </a:r>
            <a:r>
              <a:rPr lang="en-US" sz="2400" i="1" dirty="0" smtClean="0">
                <a:solidFill>
                  <a:schemeClr val="accent6"/>
                </a:solidFill>
                <a:sym typeface="Symbol"/>
              </a:rPr>
              <a:t></a:t>
            </a:r>
            <a:r>
              <a:rPr lang="en-US" sz="2400" i="1" dirty="0" smtClean="0">
                <a:solidFill>
                  <a:schemeClr val="accent6"/>
                </a:solidFill>
              </a:rPr>
              <a:t> </a:t>
            </a:r>
            <a:r>
              <a:rPr lang="en-US" sz="2400" i="1" dirty="0">
                <a:solidFill>
                  <a:schemeClr val="accent6"/>
                </a:solidFill>
              </a:rPr>
              <a:t>1</a:t>
            </a:r>
          </a:p>
          <a:p>
            <a:pPr marL="0" indent="0" algn="l">
              <a:spcBef>
                <a:spcPts val="0"/>
              </a:spcBef>
              <a:buNone/>
              <a:tabLst>
                <a:tab pos="463550" algn="l"/>
                <a:tab pos="1028700" algn="l"/>
              </a:tabLst>
            </a:pPr>
            <a:r>
              <a:rPr lang="en-US" sz="2400" i="1" smtClean="0">
                <a:solidFill>
                  <a:schemeClr val="accent6"/>
                </a:solidFill>
              </a:rPr>
              <a:t>x</a:t>
            </a:r>
            <a:r>
              <a:rPr lang="en-US" sz="2400" i="1" baseline="-25000" smtClean="0">
                <a:solidFill>
                  <a:schemeClr val="accent6"/>
                </a:solidFill>
              </a:rPr>
              <a:t>2 </a:t>
            </a:r>
            <a:r>
              <a:rPr lang="en-US" sz="2400" i="1">
                <a:solidFill>
                  <a:schemeClr val="accent6"/>
                </a:solidFill>
              </a:rPr>
              <a:t>+ </a:t>
            </a:r>
            <a:r>
              <a:rPr lang="en-US" sz="2400" i="1" smtClean="0">
                <a:solidFill>
                  <a:schemeClr val="accent6"/>
                </a:solidFill>
              </a:rPr>
              <a:t>x</a:t>
            </a:r>
            <a:r>
              <a:rPr lang="en-US" sz="2400" i="1" baseline="-25000" smtClean="0">
                <a:solidFill>
                  <a:schemeClr val="accent6"/>
                </a:solidFill>
              </a:rPr>
              <a:t>4 </a:t>
            </a:r>
            <a:r>
              <a:rPr lang="en-US" sz="2400" i="1" smtClean="0">
                <a:solidFill>
                  <a:schemeClr val="accent6"/>
                </a:solidFill>
              </a:rPr>
              <a:t> </a:t>
            </a:r>
            <a:r>
              <a:rPr lang="en-US" sz="2400" i="1" dirty="0">
                <a:solidFill>
                  <a:schemeClr val="accent6"/>
                </a:solidFill>
              </a:rPr>
              <a:t>	</a:t>
            </a:r>
            <a:r>
              <a:rPr lang="en-US" sz="2400" i="1" dirty="0">
                <a:solidFill>
                  <a:schemeClr val="accent6"/>
                </a:solidFill>
                <a:sym typeface="Symbol"/>
              </a:rPr>
              <a:t></a:t>
            </a:r>
            <a:r>
              <a:rPr lang="en-US" sz="2400" i="1" dirty="0">
                <a:solidFill>
                  <a:schemeClr val="accent6"/>
                </a:solidFill>
              </a:rPr>
              <a:t> </a:t>
            </a:r>
            <a:r>
              <a:rPr lang="en-US" sz="2400" i="1" dirty="0" smtClean="0">
                <a:solidFill>
                  <a:schemeClr val="accent6"/>
                </a:solidFill>
              </a:rPr>
              <a:t>1</a:t>
            </a:r>
          </a:p>
          <a:p>
            <a:pPr marL="0" indent="0" algn="l">
              <a:spcBef>
                <a:spcPts val="0"/>
              </a:spcBef>
              <a:buNone/>
              <a:tabLst>
                <a:tab pos="463550" algn="l"/>
                <a:tab pos="1028700" algn="l"/>
              </a:tabLst>
            </a:pPr>
            <a:r>
              <a:rPr lang="en-US" sz="2400" i="1" smtClean="0">
                <a:solidFill>
                  <a:schemeClr val="accent6"/>
                </a:solidFill>
              </a:rPr>
              <a:t>x</a:t>
            </a:r>
            <a:r>
              <a:rPr lang="en-US" sz="2400" i="1" baseline="-25000" smtClean="0">
                <a:solidFill>
                  <a:schemeClr val="accent6"/>
                </a:solidFill>
              </a:rPr>
              <a:t>3 </a:t>
            </a:r>
            <a:r>
              <a:rPr lang="en-US" sz="2400" i="1">
                <a:solidFill>
                  <a:schemeClr val="accent6"/>
                </a:solidFill>
              </a:rPr>
              <a:t>+ </a:t>
            </a:r>
            <a:r>
              <a:rPr lang="en-US" sz="2400" i="1" smtClean="0">
                <a:solidFill>
                  <a:schemeClr val="accent6"/>
                </a:solidFill>
              </a:rPr>
              <a:t>x</a:t>
            </a:r>
            <a:r>
              <a:rPr lang="en-US" sz="2400" i="1" baseline="-25000" smtClean="0">
                <a:solidFill>
                  <a:schemeClr val="accent6"/>
                </a:solidFill>
              </a:rPr>
              <a:t>4 </a:t>
            </a:r>
            <a:r>
              <a:rPr lang="en-US" sz="2400" i="1" smtClean="0">
                <a:solidFill>
                  <a:schemeClr val="accent6"/>
                </a:solidFill>
              </a:rPr>
              <a:t> </a:t>
            </a:r>
            <a:r>
              <a:rPr lang="en-US" sz="2400" i="1" dirty="0">
                <a:solidFill>
                  <a:schemeClr val="accent6"/>
                </a:solidFill>
              </a:rPr>
              <a:t>	</a:t>
            </a:r>
            <a:r>
              <a:rPr lang="en-US" sz="2400" i="1" dirty="0">
                <a:solidFill>
                  <a:schemeClr val="accent6"/>
                </a:solidFill>
                <a:sym typeface="Symbol"/>
              </a:rPr>
              <a:t></a:t>
            </a:r>
            <a:r>
              <a:rPr lang="en-US" sz="2400" i="1" dirty="0">
                <a:solidFill>
                  <a:schemeClr val="accent6"/>
                </a:solidFill>
              </a:rPr>
              <a:t> </a:t>
            </a:r>
            <a:r>
              <a:rPr lang="en-US" sz="2400" i="1" dirty="0" smtClean="0">
                <a:solidFill>
                  <a:schemeClr val="accent6"/>
                </a:solidFill>
              </a:rPr>
              <a:t>1</a:t>
            </a:r>
          </a:p>
          <a:p>
            <a:pPr marL="0" indent="0" algn="l">
              <a:spcBef>
                <a:spcPts val="0"/>
              </a:spcBef>
              <a:buNone/>
              <a:tabLst>
                <a:tab pos="463550" algn="l"/>
                <a:tab pos="1028700" algn="l"/>
              </a:tabLst>
            </a:pPr>
            <a:r>
              <a:rPr lang="en-US" sz="2400" i="1" smtClean="0">
                <a:solidFill>
                  <a:schemeClr val="accent6"/>
                </a:solidFill>
              </a:rPr>
              <a:t>x</a:t>
            </a:r>
            <a:r>
              <a:rPr lang="en-US" sz="2400" i="1" baseline="-25000" smtClean="0">
                <a:solidFill>
                  <a:schemeClr val="accent6"/>
                </a:solidFill>
              </a:rPr>
              <a:t>8 </a:t>
            </a:r>
            <a:r>
              <a:rPr lang="en-US" sz="2400" i="1" dirty="0">
                <a:solidFill>
                  <a:schemeClr val="accent6"/>
                </a:solidFill>
              </a:rPr>
              <a:t>	</a:t>
            </a:r>
            <a:r>
              <a:rPr lang="en-US" sz="2400" i="1" dirty="0" smtClean="0">
                <a:solidFill>
                  <a:schemeClr val="accent6"/>
                </a:solidFill>
              </a:rPr>
              <a:t>	</a:t>
            </a:r>
            <a:r>
              <a:rPr lang="en-US" sz="2400" i="1" dirty="0" smtClean="0">
                <a:solidFill>
                  <a:schemeClr val="accent6"/>
                </a:solidFill>
                <a:sym typeface="Symbol"/>
              </a:rPr>
              <a:t></a:t>
            </a:r>
            <a:r>
              <a:rPr lang="en-US" sz="2400" i="1" dirty="0" smtClean="0">
                <a:solidFill>
                  <a:schemeClr val="accent6"/>
                </a:solidFill>
              </a:rPr>
              <a:t> 1</a:t>
            </a:r>
          </a:p>
        </p:txBody>
      </p:sp>
      <p:sp>
        <p:nvSpPr>
          <p:cNvPr id="3" name="TextBox 2"/>
          <p:cNvSpPr txBox="1"/>
          <p:nvPr/>
        </p:nvSpPr>
        <p:spPr>
          <a:xfrm>
            <a:off x="5976355" y="5606463"/>
            <a:ext cx="3122970" cy="461665"/>
          </a:xfrm>
          <a:prstGeom prst="rect">
            <a:avLst/>
          </a:prstGeom>
          <a:noFill/>
        </p:spPr>
        <p:txBody>
          <a:bodyPr wrap="none" rtlCol="0">
            <a:spAutoFit/>
          </a:bodyPr>
          <a:lstStyle/>
          <a:p>
            <a:r>
              <a:rPr lang="en-US" sz="2400" i="1" smtClean="0"/>
              <a:t>x</a:t>
            </a:r>
            <a:r>
              <a:rPr lang="en-US" sz="2400" i="1" baseline="-25000" smtClean="0"/>
              <a:t>j </a:t>
            </a:r>
            <a:r>
              <a:rPr lang="en-US" sz="2400" i="1" dirty="0"/>
              <a:t>= 0 or 1 </a:t>
            </a:r>
            <a:r>
              <a:rPr lang="en-US" sz="2400" i="1" dirty="0">
                <a:sym typeface="Symbol"/>
              </a:rPr>
              <a:t> j=1</a:t>
            </a:r>
            <a:r>
              <a:rPr lang="en-US" sz="2400" i="1" dirty="0" smtClean="0">
                <a:sym typeface="Symbol"/>
              </a:rPr>
              <a:t>,…,10</a:t>
            </a:r>
            <a:endParaRPr lang="en-US" sz="2400" i="1" dirty="0">
              <a:sym typeface="Symbol"/>
            </a:endParaRPr>
          </a:p>
        </p:txBody>
      </p:sp>
      <p:sp>
        <p:nvSpPr>
          <p:cNvPr id="7" name="TextBox 6"/>
          <p:cNvSpPr txBox="1"/>
          <p:nvPr/>
        </p:nvSpPr>
        <p:spPr>
          <a:xfrm>
            <a:off x="3693358" y="1962388"/>
            <a:ext cx="2282997" cy="4154984"/>
          </a:xfrm>
          <a:prstGeom prst="rect">
            <a:avLst/>
          </a:prstGeom>
          <a:noFill/>
        </p:spPr>
        <p:txBody>
          <a:bodyPr wrap="none" rtlCol="0">
            <a:spAutoFit/>
          </a:bodyPr>
          <a:lstStyle/>
          <a:p>
            <a:pPr algn="l">
              <a:tabLst>
                <a:tab pos="463550" algn="l"/>
                <a:tab pos="1600200" algn="l"/>
              </a:tabLst>
            </a:pPr>
            <a:r>
              <a:rPr lang="en-US" sz="2400" i="1" smtClean="0">
                <a:solidFill>
                  <a:schemeClr val="accent6"/>
                </a:solidFill>
              </a:rPr>
              <a:t>x</a:t>
            </a:r>
            <a:r>
              <a:rPr lang="en-US" sz="2400" i="1" baseline="-25000" smtClean="0">
                <a:solidFill>
                  <a:schemeClr val="accent6"/>
                </a:solidFill>
              </a:rPr>
              <a:t>4 </a:t>
            </a:r>
            <a:r>
              <a:rPr lang="en-US" sz="2400" i="1">
                <a:solidFill>
                  <a:schemeClr val="accent6"/>
                </a:solidFill>
              </a:rPr>
              <a:t>+ </a:t>
            </a:r>
            <a:r>
              <a:rPr lang="en-US" sz="2400" i="1" smtClean="0">
                <a:solidFill>
                  <a:schemeClr val="accent6"/>
                </a:solidFill>
              </a:rPr>
              <a:t>x</a:t>
            </a:r>
            <a:r>
              <a:rPr lang="en-US" sz="2400" i="1" baseline="-25000" smtClean="0">
                <a:solidFill>
                  <a:schemeClr val="accent6"/>
                </a:solidFill>
              </a:rPr>
              <a:t>6 </a:t>
            </a:r>
            <a:r>
              <a:rPr lang="en-US" sz="2400" i="1" dirty="0">
                <a:solidFill>
                  <a:schemeClr val="accent6"/>
                </a:solidFill>
              </a:rPr>
              <a:t>	</a:t>
            </a:r>
            <a:r>
              <a:rPr lang="en-US" sz="2400" i="1" dirty="0" smtClean="0">
                <a:solidFill>
                  <a:schemeClr val="accent6"/>
                </a:solidFill>
                <a:sym typeface="Symbol"/>
              </a:rPr>
              <a:t></a:t>
            </a:r>
            <a:r>
              <a:rPr lang="en-US" sz="2400" i="1" dirty="0" smtClean="0">
                <a:solidFill>
                  <a:schemeClr val="accent6"/>
                </a:solidFill>
              </a:rPr>
              <a:t> </a:t>
            </a:r>
            <a:r>
              <a:rPr lang="en-US" sz="2400" i="1" dirty="0">
                <a:solidFill>
                  <a:schemeClr val="accent6"/>
                </a:solidFill>
              </a:rPr>
              <a:t>1</a:t>
            </a:r>
          </a:p>
          <a:p>
            <a:pPr marL="0" indent="0" algn="l">
              <a:buFontTx/>
              <a:buNone/>
              <a:tabLst>
                <a:tab pos="463550" algn="l"/>
                <a:tab pos="1600200" algn="l"/>
              </a:tabLst>
            </a:pPr>
            <a:r>
              <a:rPr lang="en-US" sz="2400" i="1" smtClean="0">
                <a:solidFill>
                  <a:schemeClr val="accent6"/>
                </a:solidFill>
              </a:rPr>
              <a:t>x</a:t>
            </a:r>
            <a:r>
              <a:rPr lang="en-US" sz="2400" i="1" baseline="-25000" smtClean="0">
                <a:solidFill>
                  <a:schemeClr val="accent6"/>
                </a:solidFill>
              </a:rPr>
              <a:t>4 </a:t>
            </a:r>
            <a:r>
              <a:rPr lang="en-US" sz="2400" i="1">
                <a:solidFill>
                  <a:schemeClr val="accent6"/>
                </a:solidFill>
              </a:rPr>
              <a:t>+ </a:t>
            </a:r>
            <a:r>
              <a:rPr lang="en-US" sz="2400" i="1" smtClean="0">
                <a:solidFill>
                  <a:schemeClr val="accent6"/>
                </a:solidFill>
              </a:rPr>
              <a:t>x</a:t>
            </a:r>
            <a:r>
              <a:rPr lang="en-US" sz="2400" i="1" baseline="-25000" smtClean="0">
                <a:solidFill>
                  <a:schemeClr val="accent6"/>
                </a:solidFill>
              </a:rPr>
              <a:t>5 </a:t>
            </a:r>
            <a:r>
              <a:rPr lang="en-US" sz="2400" i="1" baseline="-25000" dirty="0" smtClean="0">
                <a:solidFill>
                  <a:schemeClr val="accent6"/>
                </a:solidFill>
              </a:rPr>
              <a:t>	</a:t>
            </a:r>
            <a:r>
              <a:rPr lang="en-US" sz="2400" i="1" dirty="0" smtClean="0">
                <a:solidFill>
                  <a:schemeClr val="accent6"/>
                </a:solidFill>
                <a:sym typeface="Symbol"/>
              </a:rPr>
              <a:t></a:t>
            </a:r>
            <a:r>
              <a:rPr lang="en-US" sz="2400" i="1" dirty="0" smtClean="0">
                <a:solidFill>
                  <a:schemeClr val="accent6"/>
                </a:solidFill>
              </a:rPr>
              <a:t> 1</a:t>
            </a:r>
            <a:r>
              <a:rPr lang="en-US" sz="2400" i="1" baseline="-25000" dirty="0" smtClean="0">
                <a:solidFill>
                  <a:schemeClr val="accent6"/>
                </a:solidFill>
              </a:rPr>
              <a:t> </a:t>
            </a:r>
            <a:endParaRPr lang="en-US" sz="2400" i="1" dirty="0" smtClean="0">
              <a:solidFill>
                <a:schemeClr val="accent6"/>
              </a:solidFill>
            </a:endParaRPr>
          </a:p>
          <a:p>
            <a:pPr marL="0" indent="0" algn="l">
              <a:spcBef>
                <a:spcPts val="0"/>
              </a:spcBef>
              <a:buNone/>
              <a:tabLst>
                <a:tab pos="463550" algn="l"/>
                <a:tab pos="1600200" algn="l"/>
              </a:tabLst>
            </a:pPr>
            <a:r>
              <a:rPr lang="en-US" sz="2400" i="1" smtClean="0">
                <a:solidFill>
                  <a:schemeClr val="accent6"/>
                </a:solidFill>
              </a:rPr>
              <a:t>x</a:t>
            </a:r>
            <a:r>
              <a:rPr lang="en-US" sz="2400" i="1" baseline="-25000" smtClean="0">
                <a:solidFill>
                  <a:schemeClr val="accent6"/>
                </a:solidFill>
              </a:rPr>
              <a:t>4 </a:t>
            </a:r>
            <a:r>
              <a:rPr lang="en-US" sz="2400" i="1" smtClean="0">
                <a:solidFill>
                  <a:schemeClr val="accent6"/>
                </a:solidFill>
              </a:rPr>
              <a:t>+ x</a:t>
            </a:r>
            <a:r>
              <a:rPr lang="en-US" sz="2400" i="1" baseline="-25000" smtClean="0">
                <a:solidFill>
                  <a:schemeClr val="accent6"/>
                </a:solidFill>
              </a:rPr>
              <a:t>5 </a:t>
            </a:r>
            <a:r>
              <a:rPr lang="en-US" sz="2400" i="1">
                <a:solidFill>
                  <a:schemeClr val="accent6"/>
                </a:solidFill>
              </a:rPr>
              <a:t>+ </a:t>
            </a:r>
            <a:r>
              <a:rPr lang="en-US" sz="2400" i="1" smtClean="0">
                <a:solidFill>
                  <a:schemeClr val="accent6"/>
                </a:solidFill>
              </a:rPr>
              <a:t>x</a:t>
            </a:r>
            <a:r>
              <a:rPr lang="en-US" sz="2400" i="1" baseline="-25000" smtClean="0">
                <a:solidFill>
                  <a:schemeClr val="accent6"/>
                </a:solidFill>
              </a:rPr>
              <a:t>6</a:t>
            </a:r>
            <a:r>
              <a:rPr lang="en-US" sz="2400" i="1" smtClean="0">
                <a:solidFill>
                  <a:schemeClr val="accent6"/>
                </a:solidFill>
              </a:rPr>
              <a:t> </a:t>
            </a:r>
            <a:r>
              <a:rPr lang="en-US" sz="2400" i="1" dirty="0" smtClean="0">
                <a:solidFill>
                  <a:schemeClr val="accent6"/>
                </a:solidFill>
              </a:rPr>
              <a:t>	</a:t>
            </a:r>
            <a:r>
              <a:rPr lang="en-US" sz="2400" i="1" dirty="0" smtClean="0">
                <a:solidFill>
                  <a:schemeClr val="accent6"/>
                </a:solidFill>
                <a:sym typeface="Symbol"/>
              </a:rPr>
              <a:t></a:t>
            </a:r>
            <a:r>
              <a:rPr lang="en-US" sz="2400" i="1" dirty="0" smtClean="0">
                <a:solidFill>
                  <a:schemeClr val="accent6"/>
                </a:solidFill>
              </a:rPr>
              <a:t> 1</a:t>
            </a:r>
          </a:p>
          <a:p>
            <a:pPr algn="l">
              <a:spcBef>
                <a:spcPts val="0"/>
              </a:spcBef>
              <a:tabLst>
                <a:tab pos="463550" algn="l"/>
                <a:tab pos="1600200" algn="l"/>
              </a:tabLst>
            </a:pPr>
            <a:r>
              <a:rPr lang="en-US" sz="2400" i="1" smtClean="0">
                <a:solidFill>
                  <a:schemeClr val="accent6"/>
                </a:solidFill>
              </a:rPr>
              <a:t>x</a:t>
            </a:r>
            <a:r>
              <a:rPr lang="en-US" sz="2400" i="1" baseline="-25000" smtClean="0">
                <a:solidFill>
                  <a:schemeClr val="accent6"/>
                </a:solidFill>
              </a:rPr>
              <a:t>4 </a:t>
            </a:r>
            <a:r>
              <a:rPr lang="en-US" sz="2400" i="1">
                <a:solidFill>
                  <a:schemeClr val="accent6"/>
                </a:solidFill>
              </a:rPr>
              <a:t>+ </a:t>
            </a:r>
            <a:r>
              <a:rPr lang="en-US" sz="2400" i="1" smtClean="0">
                <a:solidFill>
                  <a:schemeClr val="accent6"/>
                </a:solidFill>
              </a:rPr>
              <a:t>x</a:t>
            </a:r>
            <a:r>
              <a:rPr lang="en-US" sz="2400" i="1" baseline="-25000" smtClean="0">
                <a:solidFill>
                  <a:schemeClr val="accent6"/>
                </a:solidFill>
              </a:rPr>
              <a:t>5 </a:t>
            </a:r>
            <a:r>
              <a:rPr lang="en-US" sz="2400" i="1">
                <a:solidFill>
                  <a:schemeClr val="accent6"/>
                </a:solidFill>
              </a:rPr>
              <a:t>+ </a:t>
            </a:r>
            <a:r>
              <a:rPr lang="en-US" sz="2400" i="1" smtClean="0">
                <a:solidFill>
                  <a:schemeClr val="accent6"/>
                </a:solidFill>
              </a:rPr>
              <a:t>x</a:t>
            </a:r>
            <a:r>
              <a:rPr lang="en-US" sz="2400" i="1" baseline="-25000" smtClean="0">
                <a:solidFill>
                  <a:schemeClr val="accent6"/>
                </a:solidFill>
              </a:rPr>
              <a:t>7</a:t>
            </a:r>
            <a:r>
              <a:rPr lang="en-US" sz="2400" i="1" smtClean="0">
                <a:solidFill>
                  <a:schemeClr val="accent6"/>
                </a:solidFill>
              </a:rPr>
              <a:t> </a:t>
            </a:r>
            <a:r>
              <a:rPr lang="en-US" sz="2400" i="1" dirty="0">
                <a:solidFill>
                  <a:schemeClr val="accent6"/>
                </a:solidFill>
              </a:rPr>
              <a:t>	</a:t>
            </a:r>
            <a:r>
              <a:rPr lang="en-US" sz="2400" i="1" dirty="0">
                <a:solidFill>
                  <a:schemeClr val="accent6"/>
                </a:solidFill>
                <a:sym typeface="Symbol"/>
              </a:rPr>
              <a:t></a:t>
            </a:r>
            <a:r>
              <a:rPr lang="en-US" sz="2400" i="1" dirty="0">
                <a:solidFill>
                  <a:schemeClr val="accent6"/>
                </a:solidFill>
              </a:rPr>
              <a:t> 1</a:t>
            </a:r>
          </a:p>
          <a:p>
            <a:pPr marL="0" indent="0" algn="l">
              <a:spcBef>
                <a:spcPts val="0"/>
              </a:spcBef>
              <a:buNone/>
              <a:tabLst>
                <a:tab pos="463550" algn="l"/>
                <a:tab pos="1600200" algn="l"/>
              </a:tabLst>
            </a:pPr>
            <a:r>
              <a:rPr lang="en-US" sz="2400" i="1" smtClean="0">
                <a:solidFill>
                  <a:schemeClr val="accent6"/>
                </a:solidFill>
              </a:rPr>
              <a:t>x</a:t>
            </a:r>
            <a:r>
              <a:rPr lang="en-US" sz="2400" i="1" baseline="-25000" smtClean="0">
                <a:solidFill>
                  <a:schemeClr val="accent6"/>
                </a:solidFill>
              </a:rPr>
              <a:t>8 </a:t>
            </a:r>
            <a:r>
              <a:rPr lang="en-US" sz="2400" i="1">
                <a:solidFill>
                  <a:schemeClr val="accent6"/>
                </a:solidFill>
              </a:rPr>
              <a:t>+ </a:t>
            </a:r>
            <a:r>
              <a:rPr lang="en-US" sz="2400" i="1" smtClean="0">
                <a:solidFill>
                  <a:schemeClr val="accent6"/>
                </a:solidFill>
              </a:rPr>
              <a:t>x</a:t>
            </a:r>
            <a:r>
              <a:rPr lang="en-US" sz="2400" i="1" baseline="-25000" smtClean="0">
                <a:solidFill>
                  <a:schemeClr val="accent6"/>
                </a:solidFill>
              </a:rPr>
              <a:t>9 </a:t>
            </a:r>
            <a:r>
              <a:rPr lang="en-US" sz="2400" i="1" smtClean="0">
                <a:solidFill>
                  <a:schemeClr val="accent6"/>
                </a:solidFill>
              </a:rPr>
              <a:t> </a:t>
            </a:r>
            <a:r>
              <a:rPr lang="en-US" sz="2400" i="1" dirty="0">
                <a:solidFill>
                  <a:schemeClr val="accent6"/>
                </a:solidFill>
              </a:rPr>
              <a:t>	</a:t>
            </a:r>
            <a:r>
              <a:rPr lang="en-US" sz="2400" i="1" dirty="0">
                <a:solidFill>
                  <a:schemeClr val="accent6"/>
                </a:solidFill>
                <a:sym typeface="Symbol"/>
              </a:rPr>
              <a:t></a:t>
            </a:r>
            <a:r>
              <a:rPr lang="en-US" sz="2400" i="1" dirty="0">
                <a:solidFill>
                  <a:schemeClr val="accent6"/>
                </a:solidFill>
              </a:rPr>
              <a:t> </a:t>
            </a:r>
            <a:r>
              <a:rPr lang="en-US" sz="2400" i="1" dirty="0" smtClean="0">
                <a:solidFill>
                  <a:schemeClr val="accent6"/>
                </a:solidFill>
              </a:rPr>
              <a:t>1</a:t>
            </a:r>
          </a:p>
          <a:p>
            <a:pPr marL="0" indent="0" algn="l">
              <a:spcBef>
                <a:spcPts val="0"/>
              </a:spcBef>
              <a:buNone/>
              <a:tabLst>
                <a:tab pos="463550" algn="l"/>
                <a:tab pos="1600200" algn="l"/>
              </a:tabLst>
            </a:pPr>
            <a:r>
              <a:rPr lang="en-US" sz="2400" i="1" smtClean="0">
                <a:solidFill>
                  <a:schemeClr val="accent6"/>
                </a:solidFill>
              </a:rPr>
              <a:t>x</a:t>
            </a:r>
            <a:r>
              <a:rPr lang="en-US" sz="2400" i="1" baseline="-25000" smtClean="0">
                <a:solidFill>
                  <a:schemeClr val="accent6"/>
                </a:solidFill>
              </a:rPr>
              <a:t>6 </a:t>
            </a:r>
            <a:r>
              <a:rPr lang="en-US" sz="2400" i="1">
                <a:solidFill>
                  <a:schemeClr val="accent6"/>
                </a:solidFill>
              </a:rPr>
              <a:t>+ </a:t>
            </a:r>
            <a:r>
              <a:rPr lang="en-US" sz="2400" i="1" smtClean="0">
                <a:solidFill>
                  <a:schemeClr val="accent6"/>
                </a:solidFill>
              </a:rPr>
              <a:t>x</a:t>
            </a:r>
            <a:r>
              <a:rPr lang="en-US" sz="2400" i="1" baseline="-25000" smtClean="0">
                <a:solidFill>
                  <a:schemeClr val="accent6"/>
                </a:solidFill>
              </a:rPr>
              <a:t>9 </a:t>
            </a:r>
            <a:r>
              <a:rPr lang="en-US" sz="2400" i="1" smtClean="0">
                <a:solidFill>
                  <a:schemeClr val="accent6"/>
                </a:solidFill>
              </a:rPr>
              <a:t> </a:t>
            </a:r>
            <a:r>
              <a:rPr lang="en-US" sz="2400" i="1" dirty="0">
                <a:solidFill>
                  <a:schemeClr val="accent6"/>
                </a:solidFill>
              </a:rPr>
              <a:t>	</a:t>
            </a:r>
            <a:r>
              <a:rPr lang="en-US" sz="2400" i="1" dirty="0">
                <a:solidFill>
                  <a:schemeClr val="accent6"/>
                </a:solidFill>
                <a:sym typeface="Symbol"/>
              </a:rPr>
              <a:t></a:t>
            </a:r>
            <a:r>
              <a:rPr lang="en-US" sz="2400" i="1" dirty="0">
                <a:solidFill>
                  <a:schemeClr val="accent6"/>
                </a:solidFill>
              </a:rPr>
              <a:t> </a:t>
            </a:r>
            <a:r>
              <a:rPr lang="en-US" sz="2400" i="1" dirty="0" smtClean="0">
                <a:solidFill>
                  <a:schemeClr val="accent6"/>
                </a:solidFill>
              </a:rPr>
              <a:t>1</a:t>
            </a:r>
          </a:p>
          <a:p>
            <a:pPr algn="l">
              <a:spcBef>
                <a:spcPts val="0"/>
              </a:spcBef>
              <a:tabLst>
                <a:tab pos="463550" algn="l"/>
                <a:tab pos="1600200" algn="l"/>
              </a:tabLst>
            </a:pPr>
            <a:r>
              <a:rPr lang="en-US" sz="2400" i="1" smtClean="0">
                <a:solidFill>
                  <a:schemeClr val="accent6"/>
                </a:solidFill>
              </a:rPr>
              <a:t>x</a:t>
            </a:r>
            <a:r>
              <a:rPr lang="en-US" sz="2400" i="1" baseline="-25000" smtClean="0">
                <a:solidFill>
                  <a:schemeClr val="accent6"/>
                </a:solidFill>
              </a:rPr>
              <a:t>5 </a:t>
            </a:r>
            <a:r>
              <a:rPr lang="en-US" sz="2400" i="1">
                <a:solidFill>
                  <a:schemeClr val="accent6"/>
                </a:solidFill>
              </a:rPr>
              <a:t>+ </a:t>
            </a:r>
            <a:r>
              <a:rPr lang="en-US" sz="2400" i="1" smtClean="0">
                <a:solidFill>
                  <a:schemeClr val="accent6"/>
                </a:solidFill>
              </a:rPr>
              <a:t>x</a:t>
            </a:r>
            <a:r>
              <a:rPr lang="en-US" sz="2400" i="1" baseline="-25000" smtClean="0">
                <a:solidFill>
                  <a:schemeClr val="accent6"/>
                </a:solidFill>
              </a:rPr>
              <a:t>6 </a:t>
            </a:r>
            <a:r>
              <a:rPr lang="en-US" sz="2400" i="1" smtClean="0">
                <a:solidFill>
                  <a:schemeClr val="accent6"/>
                </a:solidFill>
              </a:rPr>
              <a:t> </a:t>
            </a:r>
            <a:r>
              <a:rPr lang="en-US" sz="2400" i="1" dirty="0">
                <a:solidFill>
                  <a:schemeClr val="accent6"/>
                </a:solidFill>
              </a:rPr>
              <a:t>	</a:t>
            </a:r>
            <a:r>
              <a:rPr lang="en-US" sz="2400" i="1" dirty="0">
                <a:solidFill>
                  <a:schemeClr val="accent6"/>
                </a:solidFill>
                <a:sym typeface="Symbol"/>
              </a:rPr>
              <a:t></a:t>
            </a:r>
            <a:r>
              <a:rPr lang="en-US" sz="2400" i="1" dirty="0">
                <a:solidFill>
                  <a:schemeClr val="accent6"/>
                </a:solidFill>
              </a:rPr>
              <a:t> 1</a:t>
            </a:r>
          </a:p>
          <a:p>
            <a:pPr marL="0" indent="0" algn="l">
              <a:spcBef>
                <a:spcPts val="0"/>
              </a:spcBef>
              <a:buNone/>
              <a:tabLst>
                <a:tab pos="463550" algn="l"/>
                <a:tab pos="1600200" algn="l"/>
              </a:tabLst>
            </a:pPr>
            <a:r>
              <a:rPr lang="en-US" sz="2400" i="1" smtClean="0">
                <a:solidFill>
                  <a:schemeClr val="accent6"/>
                </a:solidFill>
              </a:rPr>
              <a:t>x</a:t>
            </a:r>
            <a:r>
              <a:rPr lang="en-US" sz="2400" i="1" baseline="-25000" smtClean="0">
                <a:solidFill>
                  <a:schemeClr val="accent6"/>
                </a:solidFill>
              </a:rPr>
              <a:t>5 </a:t>
            </a:r>
            <a:r>
              <a:rPr lang="en-US" sz="2400" i="1">
                <a:solidFill>
                  <a:schemeClr val="accent6"/>
                </a:solidFill>
              </a:rPr>
              <a:t>+ </a:t>
            </a:r>
            <a:r>
              <a:rPr lang="en-US" sz="2400" i="1" smtClean="0">
                <a:solidFill>
                  <a:schemeClr val="accent6"/>
                </a:solidFill>
              </a:rPr>
              <a:t>x</a:t>
            </a:r>
            <a:r>
              <a:rPr lang="en-US" sz="2400" i="1" baseline="-25000" smtClean="0">
                <a:solidFill>
                  <a:schemeClr val="accent6"/>
                </a:solidFill>
              </a:rPr>
              <a:t>7 </a:t>
            </a:r>
            <a:r>
              <a:rPr lang="en-US" sz="2400" i="1">
                <a:solidFill>
                  <a:schemeClr val="accent6"/>
                </a:solidFill>
              </a:rPr>
              <a:t>+ </a:t>
            </a:r>
            <a:r>
              <a:rPr lang="en-US" sz="2400" i="1" smtClean="0">
                <a:solidFill>
                  <a:schemeClr val="accent6"/>
                </a:solidFill>
              </a:rPr>
              <a:t>x</a:t>
            </a:r>
            <a:r>
              <a:rPr lang="en-US" sz="2400" i="1" baseline="-25000" smtClean="0">
                <a:solidFill>
                  <a:schemeClr val="accent6"/>
                </a:solidFill>
              </a:rPr>
              <a:t>10</a:t>
            </a:r>
            <a:r>
              <a:rPr lang="en-US" sz="2400" i="1" baseline="-25000" dirty="0" smtClean="0">
                <a:solidFill>
                  <a:schemeClr val="accent6"/>
                </a:solidFill>
              </a:rPr>
              <a:t>	</a:t>
            </a:r>
            <a:r>
              <a:rPr lang="en-US" sz="2400" i="1" dirty="0" smtClean="0">
                <a:solidFill>
                  <a:schemeClr val="accent6"/>
                </a:solidFill>
                <a:sym typeface="Symbol"/>
              </a:rPr>
              <a:t></a:t>
            </a:r>
            <a:r>
              <a:rPr lang="en-US" sz="2400" i="1" dirty="0" smtClean="0">
                <a:solidFill>
                  <a:schemeClr val="accent6"/>
                </a:solidFill>
              </a:rPr>
              <a:t> </a:t>
            </a:r>
            <a:r>
              <a:rPr lang="en-US" sz="2400" i="1" dirty="0">
                <a:solidFill>
                  <a:schemeClr val="accent6"/>
                </a:solidFill>
              </a:rPr>
              <a:t>1</a:t>
            </a:r>
            <a:endParaRPr lang="en-US" sz="2400" i="1" dirty="0" smtClean="0">
              <a:solidFill>
                <a:schemeClr val="accent6"/>
              </a:solidFill>
            </a:endParaRPr>
          </a:p>
          <a:p>
            <a:pPr algn="l">
              <a:spcBef>
                <a:spcPts val="0"/>
              </a:spcBef>
              <a:tabLst>
                <a:tab pos="463550" algn="l"/>
                <a:tab pos="1600200" algn="l"/>
              </a:tabLst>
            </a:pPr>
            <a:r>
              <a:rPr lang="en-US" sz="2400" i="1" smtClean="0">
                <a:solidFill>
                  <a:schemeClr val="accent6"/>
                </a:solidFill>
              </a:rPr>
              <a:t>x</a:t>
            </a:r>
            <a:r>
              <a:rPr lang="en-US" sz="2400" i="1" baseline="-25000" smtClean="0">
                <a:solidFill>
                  <a:schemeClr val="accent6"/>
                </a:solidFill>
              </a:rPr>
              <a:t>8 </a:t>
            </a:r>
            <a:r>
              <a:rPr lang="en-US" sz="2400" i="1">
                <a:solidFill>
                  <a:schemeClr val="accent6"/>
                </a:solidFill>
              </a:rPr>
              <a:t>+ </a:t>
            </a:r>
            <a:r>
              <a:rPr lang="en-US" sz="2400" i="1" smtClean="0">
                <a:solidFill>
                  <a:schemeClr val="accent6"/>
                </a:solidFill>
              </a:rPr>
              <a:t>x</a:t>
            </a:r>
            <a:r>
              <a:rPr lang="en-US" sz="2400" i="1" baseline="-25000" smtClean="0">
                <a:solidFill>
                  <a:schemeClr val="accent6"/>
                </a:solidFill>
              </a:rPr>
              <a:t>9 </a:t>
            </a:r>
            <a:r>
              <a:rPr lang="en-US" sz="2400" i="1" smtClean="0">
                <a:solidFill>
                  <a:schemeClr val="accent6"/>
                </a:solidFill>
              </a:rPr>
              <a:t> </a:t>
            </a:r>
            <a:r>
              <a:rPr lang="en-US" sz="2400" i="1" dirty="0">
                <a:solidFill>
                  <a:schemeClr val="accent6"/>
                </a:solidFill>
              </a:rPr>
              <a:t>	</a:t>
            </a:r>
            <a:r>
              <a:rPr lang="en-US" sz="2400" i="1" dirty="0">
                <a:solidFill>
                  <a:schemeClr val="accent6"/>
                </a:solidFill>
                <a:sym typeface="Symbol"/>
              </a:rPr>
              <a:t></a:t>
            </a:r>
            <a:r>
              <a:rPr lang="en-US" sz="2400" i="1" dirty="0">
                <a:solidFill>
                  <a:schemeClr val="accent6"/>
                </a:solidFill>
              </a:rPr>
              <a:t> 1</a:t>
            </a:r>
          </a:p>
          <a:p>
            <a:pPr algn="l">
              <a:spcBef>
                <a:spcPts val="0"/>
              </a:spcBef>
              <a:tabLst>
                <a:tab pos="463550" algn="l"/>
                <a:tab pos="1600200" algn="l"/>
              </a:tabLst>
            </a:pPr>
            <a:r>
              <a:rPr lang="en-US" sz="2400" i="1" smtClean="0">
                <a:solidFill>
                  <a:schemeClr val="accent6"/>
                </a:solidFill>
              </a:rPr>
              <a:t>x</a:t>
            </a:r>
            <a:r>
              <a:rPr lang="en-US" sz="2400" i="1" baseline="-25000" smtClean="0">
                <a:solidFill>
                  <a:schemeClr val="accent6"/>
                </a:solidFill>
              </a:rPr>
              <a:t>9 </a:t>
            </a:r>
            <a:r>
              <a:rPr lang="en-US" sz="2400" i="1">
                <a:solidFill>
                  <a:schemeClr val="accent6"/>
                </a:solidFill>
              </a:rPr>
              <a:t>+ </a:t>
            </a:r>
            <a:r>
              <a:rPr lang="en-US" sz="2400" i="1" smtClean="0">
                <a:solidFill>
                  <a:schemeClr val="accent6"/>
                </a:solidFill>
              </a:rPr>
              <a:t>x</a:t>
            </a:r>
            <a:r>
              <a:rPr lang="en-US" sz="2400" i="1" baseline="-25000" smtClean="0">
                <a:solidFill>
                  <a:schemeClr val="accent6"/>
                </a:solidFill>
              </a:rPr>
              <a:t>10 </a:t>
            </a:r>
            <a:r>
              <a:rPr lang="en-US" sz="2400" i="1" smtClean="0">
                <a:solidFill>
                  <a:schemeClr val="accent6"/>
                </a:solidFill>
              </a:rPr>
              <a:t> </a:t>
            </a:r>
            <a:r>
              <a:rPr lang="en-US" sz="2400" i="1" dirty="0">
                <a:solidFill>
                  <a:schemeClr val="accent6"/>
                </a:solidFill>
              </a:rPr>
              <a:t>	</a:t>
            </a:r>
            <a:r>
              <a:rPr lang="en-US" sz="2400" i="1" dirty="0">
                <a:solidFill>
                  <a:schemeClr val="accent6"/>
                </a:solidFill>
                <a:sym typeface="Symbol"/>
              </a:rPr>
              <a:t></a:t>
            </a:r>
            <a:r>
              <a:rPr lang="en-US" sz="2400" i="1" dirty="0">
                <a:solidFill>
                  <a:schemeClr val="accent6"/>
                </a:solidFill>
              </a:rPr>
              <a:t> 1</a:t>
            </a:r>
          </a:p>
          <a:p>
            <a:pPr marL="0" indent="0" algn="l">
              <a:spcBef>
                <a:spcPts val="0"/>
              </a:spcBef>
              <a:buNone/>
              <a:tabLst>
                <a:tab pos="463550" algn="l"/>
                <a:tab pos="1600200" algn="l"/>
              </a:tabLst>
            </a:pPr>
            <a:r>
              <a:rPr lang="en-US" sz="2400" i="1" smtClean="0">
                <a:solidFill>
                  <a:schemeClr val="accent6"/>
                </a:solidFill>
              </a:rPr>
              <a:t>x</a:t>
            </a:r>
            <a:r>
              <a:rPr lang="en-US" sz="2400" i="1" baseline="-25000" smtClean="0">
                <a:solidFill>
                  <a:schemeClr val="accent6"/>
                </a:solidFill>
              </a:rPr>
              <a:t>10 </a:t>
            </a:r>
            <a:r>
              <a:rPr lang="en-US" sz="2400" i="1" dirty="0">
                <a:solidFill>
                  <a:schemeClr val="accent6"/>
                </a:solidFill>
              </a:rPr>
              <a:t>	</a:t>
            </a:r>
            <a:r>
              <a:rPr lang="en-US" sz="2400" i="1" dirty="0" smtClean="0">
                <a:solidFill>
                  <a:schemeClr val="accent6"/>
                </a:solidFill>
              </a:rPr>
              <a:t>	</a:t>
            </a:r>
            <a:r>
              <a:rPr lang="en-US" sz="2400" i="1" dirty="0" smtClean="0">
                <a:solidFill>
                  <a:schemeClr val="accent6"/>
                </a:solidFill>
                <a:sym typeface="Symbol"/>
              </a:rPr>
              <a:t></a:t>
            </a:r>
            <a:r>
              <a:rPr lang="en-US" sz="2400" i="1" dirty="0" smtClean="0">
                <a:solidFill>
                  <a:schemeClr val="accent6"/>
                </a:solidFill>
              </a:rPr>
              <a:t> 1</a:t>
            </a:r>
          </a:p>
        </p:txBody>
      </p:sp>
      <p:sp>
        <p:nvSpPr>
          <p:cNvPr id="8" name="TextBox 7"/>
          <p:cNvSpPr txBox="1"/>
          <p:nvPr/>
        </p:nvSpPr>
        <p:spPr>
          <a:xfrm>
            <a:off x="6316965" y="3757669"/>
            <a:ext cx="2553967" cy="1446550"/>
          </a:xfrm>
          <a:prstGeom prst="rect">
            <a:avLst/>
          </a:prstGeom>
          <a:noFill/>
        </p:spPr>
        <p:txBody>
          <a:bodyPr wrap="square" rtlCol="0">
            <a:spAutoFit/>
          </a:bodyPr>
          <a:lstStyle/>
          <a:p>
            <a:pPr algn="l"/>
            <a:r>
              <a:rPr lang="en-US" sz="2200" smtClean="0">
                <a:solidFill>
                  <a:srgbClr val="C00000"/>
                </a:solidFill>
              </a:rPr>
              <a:t>x</a:t>
            </a:r>
            <a:r>
              <a:rPr lang="en-US" sz="2200" baseline="-25000" smtClean="0">
                <a:solidFill>
                  <a:srgbClr val="C00000"/>
                </a:solidFill>
              </a:rPr>
              <a:t>2</a:t>
            </a:r>
            <a:r>
              <a:rPr lang="en-US" sz="2200" dirty="0" smtClean="0">
                <a:solidFill>
                  <a:srgbClr val="C00000"/>
                </a:solidFill>
              </a:rPr>
              <a:t>* </a:t>
            </a:r>
            <a:r>
              <a:rPr lang="en-US" sz="2200" smtClean="0">
                <a:solidFill>
                  <a:srgbClr val="C00000"/>
                </a:solidFill>
              </a:rPr>
              <a:t>= x</a:t>
            </a:r>
            <a:r>
              <a:rPr lang="en-US" sz="2200" baseline="-25000" smtClean="0">
                <a:solidFill>
                  <a:srgbClr val="C00000"/>
                </a:solidFill>
              </a:rPr>
              <a:t>3</a:t>
            </a:r>
            <a:r>
              <a:rPr lang="en-US" sz="2200" dirty="0" smtClean="0">
                <a:solidFill>
                  <a:srgbClr val="C00000"/>
                </a:solidFill>
              </a:rPr>
              <a:t>* </a:t>
            </a:r>
            <a:r>
              <a:rPr lang="en-US" sz="2200" smtClean="0">
                <a:solidFill>
                  <a:srgbClr val="C00000"/>
                </a:solidFill>
              </a:rPr>
              <a:t>= x</a:t>
            </a:r>
            <a:r>
              <a:rPr lang="en-US" sz="2200" baseline="-25000" smtClean="0">
                <a:solidFill>
                  <a:srgbClr val="C00000"/>
                </a:solidFill>
              </a:rPr>
              <a:t>4</a:t>
            </a:r>
            <a:r>
              <a:rPr lang="en-US" sz="2200" dirty="0" smtClean="0">
                <a:solidFill>
                  <a:srgbClr val="C00000"/>
                </a:solidFill>
              </a:rPr>
              <a:t>* </a:t>
            </a:r>
            <a:r>
              <a:rPr lang="en-US" sz="2200" smtClean="0">
                <a:solidFill>
                  <a:srgbClr val="C00000"/>
                </a:solidFill>
              </a:rPr>
              <a:t>= x</a:t>
            </a:r>
            <a:r>
              <a:rPr lang="en-US" sz="2200" baseline="-25000" smtClean="0">
                <a:solidFill>
                  <a:srgbClr val="C00000"/>
                </a:solidFill>
              </a:rPr>
              <a:t>6</a:t>
            </a:r>
            <a:r>
              <a:rPr lang="en-US" sz="2200" dirty="0" smtClean="0">
                <a:solidFill>
                  <a:srgbClr val="C00000"/>
                </a:solidFill>
              </a:rPr>
              <a:t>* </a:t>
            </a:r>
            <a:r>
              <a:rPr lang="en-US" sz="2200" smtClean="0">
                <a:solidFill>
                  <a:srgbClr val="C00000"/>
                </a:solidFill>
              </a:rPr>
              <a:t>= x</a:t>
            </a:r>
            <a:r>
              <a:rPr lang="en-US" sz="2200" baseline="-25000" smtClean="0">
                <a:solidFill>
                  <a:srgbClr val="C00000"/>
                </a:solidFill>
              </a:rPr>
              <a:t>8</a:t>
            </a:r>
            <a:r>
              <a:rPr lang="en-US" sz="2200" dirty="0" smtClean="0">
                <a:solidFill>
                  <a:srgbClr val="C00000"/>
                </a:solidFill>
              </a:rPr>
              <a:t>* </a:t>
            </a:r>
            <a:r>
              <a:rPr lang="en-US" sz="2200">
                <a:solidFill>
                  <a:srgbClr val="C00000"/>
                </a:solidFill>
              </a:rPr>
              <a:t>= </a:t>
            </a:r>
            <a:r>
              <a:rPr lang="en-US" sz="2200" smtClean="0">
                <a:solidFill>
                  <a:srgbClr val="C00000"/>
                </a:solidFill>
              </a:rPr>
              <a:t>x</a:t>
            </a:r>
            <a:r>
              <a:rPr lang="en-US" sz="2200" baseline="-25000" smtClean="0">
                <a:solidFill>
                  <a:srgbClr val="C00000"/>
                </a:solidFill>
              </a:rPr>
              <a:t>10</a:t>
            </a:r>
            <a:r>
              <a:rPr lang="en-US" sz="2200" dirty="0" smtClean="0">
                <a:solidFill>
                  <a:srgbClr val="C00000"/>
                </a:solidFill>
              </a:rPr>
              <a:t>* =1, </a:t>
            </a:r>
          </a:p>
          <a:p>
            <a:pPr algn="l"/>
            <a:r>
              <a:rPr lang="en-US" sz="2200" smtClean="0">
                <a:solidFill>
                  <a:srgbClr val="C00000"/>
                </a:solidFill>
              </a:rPr>
              <a:t>x</a:t>
            </a:r>
            <a:r>
              <a:rPr lang="en-US" sz="2200" baseline="-25000" smtClean="0">
                <a:solidFill>
                  <a:srgbClr val="C00000"/>
                </a:solidFill>
              </a:rPr>
              <a:t>1</a:t>
            </a:r>
            <a:r>
              <a:rPr lang="en-US" sz="2200" dirty="0" smtClean="0">
                <a:solidFill>
                  <a:srgbClr val="C00000"/>
                </a:solidFill>
              </a:rPr>
              <a:t>* </a:t>
            </a:r>
            <a:r>
              <a:rPr lang="en-US" sz="2200">
                <a:solidFill>
                  <a:srgbClr val="C00000"/>
                </a:solidFill>
              </a:rPr>
              <a:t>= </a:t>
            </a:r>
            <a:r>
              <a:rPr lang="en-US" sz="2200" smtClean="0">
                <a:solidFill>
                  <a:srgbClr val="C00000"/>
                </a:solidFill>
              </a:rPr>
              <a:t>x</a:t>
            </a:r>
            <a:r>
              <a:rPr lang="en-US" sz="2200" baseline="-25000" smtClean="0">
                <a:solidFill>
                  <a:srgbClr val="C00000"/>
                </a:solidFill>
              </a:rPr>
              <a:t>5</a:t>
            </a:r>
            <a:r>
              <a:rPr lang="en-US" sz="2200" dirty="0" smtClean="0">
                <a:solidFill>
                  <a:srgbClr val="C00000"/>
                </a:solidFill>
              </a:rPr>
              <a:t>* </a:t>
            </a:r>
            <a:r>
              <a:rPr lang="en-US" sz="2200">
                <a:solidFill>
                  <a:srgbClr val="C00000"/>
                </a:solidFill>
              </a:rPr>
              <a:t>= </a:t>
            </a:r>
            <a:r>
              <a:rPr lang="en-US" sz="2200" smtClean="0">
                <a:solidFill>
                  <a:srgbClr val="C00000"/>
                </a:solidFill>
              </a:rPr>
              <a:t>x</a:t>
            </a:r>
            <a:r>
              <a:rPr lang="en-US" sz="2200" baseline="-25000" smtClean="0">
                <a:solidFill>
                  <a:srgbClr val="C00000"/>
                </a:solidFill>
              </a:rPr>
              <a:t>7</a:t>
            </a:r>
            <a:r>
              <a:rPr lang="en-US" sz="2200" dirty="0" smtClean="0">
                <a:solidFill>
                  <a:srgbClr val="C00000"/>
                </a:solidFill>
              </a:rPr>
              <a:t>* </a:t>
            </a:r>
            <a:r>
              <a:rPr lang="en-US" sz="2200">
                <a:solidFill>
                  <a:srgbClr val="C00000"/>
                </a:solidFill>
              </a:rPr>
              <a:t>= </a:t>
            </a:r>
            <a:r>
              <a:rPr lang="en-US" sz="2200" smtClean="0">
                <a:solidFill>
                  <a:srgbClr val="C00000"/>
                </a:solidFill>
              </a:rPr>
              <a:t>x</a:t>
            </a:r>
            <a:r>
              <a:rPr lang="en-US" sz="2200" baseline="-25000" smtClean="0">
                <a:solidFill>
                  <a:srgbClr val="C00000"/>
                </a:solidFill>
              </a:rPr>
              <a:t>9</a:t>
            </a:r>
            <a:r>
              <a:rPr lang="en-US" sz="2200" dirty="0" smtClean="0">
                <a:solidFill>
                  <a:srgbClr val="C00000"/>
                </a:solidFill>
              </a:rPr>
              <a:t>* = 0</a:t>
            </a:r>
          </a:p>
        </p:txBody>
      </p:sp>
    </p:spTree>
    <p:extLst>
      <p:ext uri="{BB962C8B-B14F-4D97-AF65-F5344CB8AC3E}">
        <p14:creationId xmlns:p14="http://schemas.microsoft.com/office/powerpoint/2010/main" val="3021405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a:xfrm>
            <a:off x="1219200" y="274638"/>
            <a:ext cx="7467600" cy="1011237"/>
          </a:xfrm>
        </p:spPr>
        <p:txBody>
          <a:bodyPr/>
          <a:lstStyle/>
          <a:p>
            <a:r>
              <a:rPr lang="en-US" sz="3200" smtClean="0">
                <a:cs typeface="Times New Roman" pitchFamily="18" charset="0"/>
              </a:rPr>
              <a:t>Example </a:t>
            </a:r>
            <a:r>
              <a:rPr lang="en-US" sz="3200" dirty="0" smtClean="0">
                <a:cs typeface="Times New Roman" pitchFamily="18" charset="0"/>
              </a:rPr>
              <a:t>11.3 </a:t>
            </a:r>
            <a:br>
              <a:rPr lang="en-US" sz="3200" dirty="0" smtClean="0">
                <a:cs typeface="Times New Roman" pitchFamily="18" charset="0"/>
              </a:rPr>
            </a:br>
            <a:r>
              <a:rPr lang="en-US" sz="3200" dirty="0" smtClean="0">
                <a:cs typeface="Times New Roman" pitchFamily="18" charset="0"/>
              </a:rPr>
              <a:t>EMS Location Planning </a:t>
            </a:r>
            <a:br>
              <a:rPr lang="en-US" sz="3200" dirty="0" smtClean="0">
                <a:cs typeface="Times New Roman" pitchFamily="18" charset="0"/>
              </a:rPr>
            </a:br>
            <a:r>
              <a:rPr lang="en-US" sz="3200" smtClean="0">
                <a:cs typeface="Times New Roman" pitchFamily="18" charset="0"/>
              </a:rPr>
              <a:t>with Maximum </a:t>
            </a:r>
            <a:r>
              <a:rPr lang="en-US" sz="3200" dirty="0" smtClean="0">
                <a:cs typeface="Times New Roman" pitchFamily="18" charset="0"/>
              </a:rPr>
              <a:t>Coverage</a:t>
            </a:r>
            <a:endParaRPr lang="en-US" sz="3200" dirty="0">
              <a:cs typeface="Times New Roman" pitchFamily="18" charset="0"/>
            </a:endParaRPr>
          </a:p>
        </p:txBody>
      </p:sp>
      <mc:AlternateContent xmlns:mc="http://schemas.openxmlformats.org/markup-compatibility/2006" xmlns:a14="http://schemas.microsoft.com/office/drawing/2010/main">
        <mc:Choice Requires="a14">
          <p:sp>
            <p:nvSpPr>
              <p:cNvPr id="593923" name="Rectangle 3"/>
              <p:cNvSpPr>
                <a:spLocks noGrp="1" noChangeArrowheads="1"/>
              </p:cNvSpPr>
              <p:nvPr>
                <p:ph type="body" idx="1"/>
              </p:nvPr>
            </p:nvSpPr>
            <p:spPr>
              <a:xfrm>
                <a:off x="204532" y="1570333"/>
                <a:ext cx="8714508" cy="4659986"/>
              </a:xfrm>
              <a:ln/>
            </p:spPr>
            <p:txBody>
              <a:bodyPr/>
              <a:lstStyle/>
              <a:p>
                <a:pPr marL="0" indent="0">
                  <a:spcBef>
                    <a:spcPts val="0"/>
                  </a:spcBef>
                  <a:buNone/>
                </a:pPr>
                <a:r>
                  <a:rPr lang="en-US" sz="2400" dirty="0" smtClean="0"/>
                  <a:t>	</a:t>
                </a:r>
                <a:r>
                  <a:rPr lang="en-US" sz="2200" dirty="0" smtClean="0"/>
                  <a:t>Suppose that we have funds for only 4 EMS locations.  How can we find the collection of 4 that minimize coverage insufficiency? </a:t>
                </a:r>
              </a:p>
              <a:p>
                <a:pPr marL="0" indent="0">
                  <a:spcBef>
                    <a:spcPts val="0"/>
                  </a:spcBef>
                  <a:buNone/>
                </a:pPr>
                <a:endParaRPr lang="en-US" sz="2200" dirty="0"/>
              </a:p>
              <a:p>
                <a:pPr marL="0" indent="0">
                  <a:spcBef>
                    <a:spcPts val="0"/>
                  </a:spcBef>
                  <a:buNone/>
                </a:pPr>
                <a:endParaRPr lang="en-US" sz="2200" dirty="0" smtClean="0"/>
              </a:p>
              <a:p>
                <a:pPr marL="0" indent="0">
                  <a:spcBef>
                    <a:spcPts val="0"/>
                  </a:spcBef>
                  <a:buNone/>
                </a:pPr>
                <a:endParaRPr lang="en-US" sz="2200" dirty="0"/>
              </a:p>
              <a:p>
                <a:pPr marL="0" indent="0">
                  <a:spcBef>
                    <a:spcPts val="0"/>
                  </a:spcBef>
                  <a:buNone/>
                </a:pPr>
                <a:endParaRPr lang="en-US" sz="2200" dirty="0" smtClean="0"/>
              </a:p>
              <a:p>
                <a:pPr marL="0" indent="0">
                  <a:spcBef>
                    <a:spcPts val="0"/>
                  </a:spcBef>
                  <a:buNone/>
                </a:pPr>
                <a:endParaRPr lang="en-US" sz="2200" dirty="0"/>
              </a:p>
              <a:p>
                <a:pPr marL="0" indent="0">
                  <a:spcBef>
                    <a:spcPts val="0"/>
                  </a:spcBef>
                  <a:buNone/>
                </a:pPr>
                <a:endParaRPr lang="en-US" sz="2200" dirty="0" smtClean="0"/>
              </a:p>
              <a:p>
                <a:pPr>
                  <a:spcBef>
                    <a:spcPts val="0"/>
                  </a:spcBef>
                </a:pPr>
                <a:r>
                  <a:rPr lang="en-US" sz="2400" dirty="0"/>
                  <a:t>Set Packing, </a:t>
                </a:r>
                <a:r>
                  <a:rPr lang="en-US" sz="2400" dirty="0" smtClean="0"/>
                  <a:t>covering</a:t>
                </a:r>
                <a:r>
                  <a:rPr lang="en-US" sz="2400" dirty="0"/>
                  <a:t>, </a:t>
                </a:r>
                <a:r>
                  <a:rPr lang="en-US" sz="2400" dirty="0" smtClean="0"/>
                  <a:t>and partitioning models can be modified to penalize uncovered items i by introducing new variables into each constraint i. [11.12]</a:t>
                </a:r>
              </a:p>
              <a:p>
                <a:pPr marL="0" indent="0">
                  <a:spcBef>
                    <a:spcPts val="0"/>
                  </a:spcBef>
                  <a:buNone/>
                </a:pPr>
                <a:r>
                  <a:rPr lang="en-US" sz="2400" dirty="0" smtClean="0">
                    <a:cs typeface="Times New Roman" pitchFamily="18" charset="0"/>
                  </a:rPr>
                  <a:t>	</a:t>
                </a:r>
                <a14:m>
                  <m:oMath xmlns:m="http://schemas.openxmlformats.org/officeDocument/2006/math">
                    <m:sSub>
                      <m:sSubPr>
                        <m:ctrlPr>
                          <a:rPr lang="en-US" sz="2400" i="1">
                            <a:latin typeface="Cambria Math"/>
                            <a:cs typeface="Times New Roman" pitchFamily="18" charset="0"/>
                          </a:rPr>
                        </m:ctrlPr>
                      </m:sSubPr>
                      <m:e>
                        <m:r>
                          <a:rPr lang="en-US" sz="2400" b="0" i="1" smtClean="0">
                            <a:latin typeface="Cambria Math"/>
                            <a:cs typeface="Times New Roman" pitchFamily="18" charset="0"/>
                          </a:rPr>
                          <m:t>𝑦</m:t>
                        </m:r>
                      </m:e>
                      <m:sub>
                        <m:r>
                          <a:rPr lang="en-US" sz="2400" b="0" i="1" smtClean="0">
                            <a:latin typeface="Cambria Math"/>
                            <a:cs typeface="Times New Roman" pitchFamily="18" charset="0"/>
                          </a:rPr>
                          <m:t>𝑖</m:t>
                        </m:r>
                      </m:sub>
                    </m:sSub>
                    <m:r>
                      <a:rPr lang="en-US" sz="2400" i="1">
                        <a:latin typeface="Cambria Math"/>
                        <a:ea typeface="Cambria Math"/>
                        <a:cs typeface="Times New Roman" pitchFamily="18" charset="0"/>
                      </a:rPr>
                      <m:t>≡</m:t>
                    </m:r>
                    <m:d>
                      <m:dPr>
                        <m:begChr m:val="{"/>
                        <m:endChr m:val=""/>
                        <m:ctrlPr>
                          <a:rPr lang="en-US" sz="2400" i="1">
                            <a:latin typeface="Cambria Math"/>
                            <a:cs typeface="Times New Roman" pitchFamily="18" charset="0"/>
                          </a:rPr>
                        </m:ctrlPr>
                      </m:dPr>
                      <m:e>
                        <m:m>
                          <m:mPr>
                            <m:mcs>
                              <m:mc>
                                <m:mcPr>
                                  <m:count m:val="1"/>
                                  <m:mcJc m:val="center"/>
                                </m:mcPr>
                              </m:mc>
                            </m:mcs>
                            <m:ctrlPr>
                              <a:rPr lang="en-US" sz="2400" i="1">
                                <a:latin typeface="Cambria Math"/>
                                <a:cs typeface="Times New Roman" pitchFamily="18" charset="0"/>
                              </a:rPr>
                            </m:ctrlPr>
                          </m:mPr>
                          <m:mr>
                            <m:e>
                              <m:r>
                                <m:rPr>
                                  <m:nor/>
                                  <m:brk m:alnAt="7"/>
                                </m:rPr>
                                <a:rPr lang="en-US" sz="2400">
                                  <a:latin typeface="Cambria Math"/>
                                  <a:cs typeface="Times New Roman" pitchFamily="18" charset="0"/>
                                </a:rPr>
                                <m:t>1</m:t>
                              </m:r>
                              <m:r>
                                <m:rPr>
                                  <m:nor/>
                                </m:rPr>
                                <a:rPr lang="en-US" sz="2400">
                                  <a:latin typeface="Cambria Math"/>
                                  <a:cs typeface="Times New Roman" pitchFamily="18" charset="0"/>
                                </a:rPr>
                                <m:t>   </m:t>
                              </m:r>
                              <m:r>
                                <m:rPr>
                                  <m:nor/>
                                </m:rPr>
                                <a:rPr lang="en-US" sz="2400">
                                  <a:latin typeface="Cambria Math"/>
                                  <a:cs typeface="Times New Roman" pitchFamily="18" charset="0"/>
                                </a:rPr>
                                <m:t>if</m:t>
                              </m:r>
                              <m:r>
                                <m:rPr>
                                  <m:nor/>
                                </m:rPr>
                                <a:rPr lang="en-US" sz="2400">
                                  <a:latin typeface="Cambria Math"/>
                                  <a:cs typeface="Times New Roman" pitchFamily="18" charset="0"/>
                                </a:rPr>
                                <m:t> </m:t>
                              </m:r>
                              <m:r>
                                <m:rPr>
                                  <m:nor/>
                                </m:rPr>
                                <a:rPr lang="en-US" sz="2400" b="0" i="0" smtClean="0">
                                  <a:latin typeface="Cambria Math"/>
                                  <a:cs typeface="Times New Roman" pitchFamily="18" charset="0"/>
                                </a:rPr>
                                <m:t>item</m:t>
                              </m:r>
                              <m:r>
                                <m:rPr>
                                  <m:nor/>
                                </m:rPr>
                                <a:rPr lang="en-US" sz="2400" b="0" i="0" smtClean="0">
                                  <a:latin typeface="Cambria Math"/>
                                  <a:cs typeface="Times New Roman" pitchFamily="18" charset="0"/>
                                </a:rPr>
                                <m:t> </m:t>
                              </m:r>
                              <m:r>
                                <m:rPr>
                                  <m:nor/>
                                </m:rPr>
                                <a:rPr lang="en-US" sz="2400" b="0" i="0" smtClean="0">
                                  <a:latin typeface="Cambria Math"/>
                                  <a:cs typeface="Times New Roman" pitchFamily="18" charset="0"/>
                                </a:rPr>
                                <m:t>i</m:t>
                              </m:r>
                              <m:r>
                                <m:rPr>
                                  <m:nor/>
                                </m:rPr>
                                <a:rPr lang="en-US" sz="2400" b="0" i="0" smtClean="0">
                                  <a:latin typeface="Cambria Math"/>
                                  <a:cs typeface="Times New Roman" pitchFamily="18" charset="0"/>
                                </a:rPr>
                                <m:t> </m:t>
                              </m:r>
                              <m:r>
                                <m:rPr>
                                  <m:nor/>
                                </m:rPr>
                                <a:rPr lang="en-US" sz="2400">
                                  <a:latin typeface="Cambria Math"/>
                                  <a:cs typeface="Times New Roman" pitchFamily="18" charset="0"/>
                                </a:rPr>
                                <m:t>is</m:t>
                              </m:r>
                              <m:r>
                                <m:rPr>
                                  <m:nor/>
                                </m:rPr>
                                <a:rPr lang="en-US" sz="2400">
                                  <a:latin typeface="Cambria Math"/>
                                  <a:cs typeface="Times New Roman" pitchFamily="18" charset="0"/>
                                </a:rPr>
                                <m:t> </m:t>
                              </m:r>
                              <m:r>
                                <m:rPr>
                                  <m:nor/>
                                </m:rPr>
                                <a:rPr lang="en-US" sz="2400" b="0" i="0" smtClean="0">
                                  <a:latin typeface="Cambria Math"/>
                                  <a:cs typeface="Times New Roman" pitchFamily="18" charset="0"/>
                                </a:rPr>
                                <m:t>uncovered</m:t>
                              </m:r>
                              <m:r>
                                <m:rPr>
                                  <m:nor/>
                                </m:rPr>
                                <a:rPr lang="en-US" sz="2400" b="0" i="0" smtClean="0">
                                  <a:latin typeface="Cambria Math"/>
                                  <a:cs typeface="Times New Roman" pitchFamily="18" charset="0"/>
                                </a:rPr>
                                <m:t> </m:t>
                              </m:r>
                              <m:r>
                                <m:rPr>
                                  <m:nor/>
                                </m:rPr>
                                <a:rPr lang="en-US" sz="2400" b="0" i="0" smtClean="0">
                                  <a:latin typeface="Cambria Math"/>
                                  <a:cs typeface="Times New Roman" pitchFamily="18" charset="0"/>
                                </a:rPr>
                                <m:t>in</m:t>
                              </m:r>
                              <m:r>
                                <m:rPr>
                                  <m:nor/>
                                </m:rPr>
                                <a:rPr lang="en-US" sz="2400" b="0" i="0" smtClean="0">
                                  <a:latin typeface="Cambria Math"/>
                                  <a:cs typeface="Times New Roman" pitchFamily="18" charset="0"/>
                                </a:rPr>
                                <m:t> </m:t>
                              </m:r>
                              <m:r>
                                <m:rPr>
                                  <m:nor/>
                                </m:rPr>
                                <a:rPr lang="en-US" sz="2400" b="0" i="0" smtClean="0">
                                  <a:latin typeface="Cambria Math"/>
                                  <a:cs typeface="Times New Roman" pitchFamily="18" charset="0"/>
                                </a:rPr>
                                <m:t>the</m:t>
                              </m:r>
                              <m:r>
                                <m:rPr>
                                  <m:nor/>
                                </m:rPr>
                                <a:rPr lang="en-US" sz="2400" b="0" i="0" smtClean="0">
                                  <a:latin typeface="Cambria Math"/>
                                  <a:cs typeface="Times New Roman" pitchFamily="18" charset="0"/>
                                </a:rPr>
                                <m:t> </m:t>
                              </m:r>
                              <m:r>
                                <m:rPr>
                                  <m:nor/>
                                </m:rPr>
                                <a:rPr lang="en-US" sz="2400" b="0" i="0" smtClean="0">
                                  <a:latin typeface="Cambria Math"/>
                                  <a:cs typeface="Times New Roman" pitchFamily="18" charset="0"/>
                                </a:rPr>
                                <m:t>solution</m:t>
                              </m:r>
                            </m:e>
                          </m:mr>
                          <m:mr>
                            <m:e>
                              <m:r>
                                <m:rPr>
                                  <m:nor/>
                                </m:rPr>
                                <a:rPr lang="en-US" sz="2400">
                                  <a:latin typeface="Cambria Math"/>
                                  <a:cs typeface="Times New Roman" pitchFamily="18" charset="0"/>
                                </a:rPr>
                                <m:t>0   </m:t>
                              </m:r>
                              <m:r>
                                <m:rPr>
                                  <m:nor/>
                                </m:rPr>
                                <a:rPr lang="en-US" sz="2400">
                                  <a:latin typeface="Cambria Math"/>
                                  <a:cs typeface="Times New Roman" pitchFamily="18" charset="0"/>
                                </a:rPr>
                                <m:t>otherwise</m:t>
                              </m:r>
                              <m:r>
                                <m:rPr>
                                  <m:nor/>
                                </m:rPr>
                                <a:rPr lang="en-US" sz="2400">
                                  <a:latin typeface="Cambria Math"/>
                                  <a:cs typeface="Times New Roman" pitchFamily="18" charset="0"/>
                                </a:rPr>
                                <m:t>                                                  </m:t>
                              </m:r>
                            </m:e>
                          </m:mr>
                        </m:m>
                      </m:e>
                    </m:d>
                  </m:oMath>
                </a14:m>
                <a:endParaRPr lang="en-US" sz="2400" dirty="0">
                  <a:cs typeface="Times New Roman" pitchFamily="18" charset="0"/>
                </a:endParaRPr>
              </a:p>
            </p:txBody>
          </p:sp>
        </mc:Choice>
        <mc:Fallback xmlns="">
          <p:sp>
            <p:nvSpPr>
              <p:cNvPr id="593923" name="Rectangle 3"/>
              <p:cNvSpPr>
                <a:spLocks noGrp="1" noRot="1" noChangeAspect="1" noMove="1" noResize="1" noEditPoints="1" noAdjustHandles="1" noChangeArrowheads="1" noChangeShapeType="1" noTextEdit="1"/>
              </p:cNvSpPr>
              <p:nvPr>
                <p:ph type="body" idx="1"/>
              </p:nvPr>
            </p:nvSpPr>
            <p:spPr>
              <a:xfrm>
                <a:off x="204532" y="1570333"/>
                <a:ext cx="8714508" cy="4659986"/>
              </a:xfrm>
              <a:blipFill rotWithShape="1">
                <a:blip r:embed="rId3"/>
                <a:stretch>
                  <a:fillRect l="-980" t="-131" r="-70"/>
                </a:stretch>
              </a:blipFill>
              <a:ln/>
            </p:spPr>
            <p:txBody>
              <a:bodyPr/>
              <a:lstStyle/>
              <a:p>
                <a:r>
                  <a:rPr lang="en-US">
                    <a:noFill/>
                  </a:rPr>
                  <a:t> </a:t>
                </a:r>
              </a:p>
            </p:txBody>
          </p:sp>
        </mc:Fallback>
      </mc:AlternateContent>
      <p:graphicFrame>
        <p:nvGraphicFramePr>
          <p:cNvPr id="3" name="Table 2"/>
          <p:cNvGraphicFramePr>
            <a:graphicFrameLocks noGrp="1"/>
          </p:cNvGraphicFramePr>
          <p:nvPr>
            <p:extLst>
              <p:ext uri="{D42A27DB-BD31-4B8C-83A1-F6EECF244321}">
                <p14:modId xmlns:p14="http://schemas.microsoft.com/office/powerpoint/2010/main" val="219905508"/>
              </p:ext>
            </p:extLst>
          </p:nvPr>
        </p:nvGraphicFramePr>
        <p:xfrm>
          <a:off x="1208313" y="2481945"/>
          <a:ext cx="6809018" cy="1892808"/>
        </p:xfrm>
        <a:graphic>
          <a:graphicData uri="http://schemas.openxmlformats.org/drawingml/2006/table">
            <a:tbl>
              <a:tblPr firstRow="1" firstCol="1" bandRow="1">
                <a:tableStyleId>{5C22544A-7EE6-4342-B048-85BDC9FD1C3A}</a:tableStyleId>
              </a:tblPr>
              <a:tblGrid>
                <a:gridCol w="733279"/>
                <a:gridCol w="1047541"/>
                <a:gridCol w="733279"/>
                <a:gridCol w="942787"/>
                <a:gridCol w="733279"/>
                <a:gridCol w="942787"/>
                <a:gridCol w="733279"/>
                <a:gridCol w="942787"/>
              </a:tblGrid>
              <a:tr h="310241">
                <a:tc>
                  <a:txBody>
                    <a:bodyPr/>
                    <a:lstStyle/>
                    <a:p>
                      <a:pPr marL="0" marR="0" algn="ctr">
                        <a:lnSpc>
                          <a:spcPct val="115000"/>
                        </a:lnSpc>
                        <a:spcBef>
                          <a:spcPts val="0"/>
                        </a:spcBef>
                        <a:spcAft>
                          <a:spcPts val="0"/>
                        </a:spcAft>
                      </a:pPr>
                      <a:r>
                        <a:rPr lang="en-US" sz="1800" dirty="0">
                          <a:solidFill>
                            <a:schemeClr val="accent6"/>
                          </a:solidFill>
                          <a:effectLst/>
                        </a:rPr>
                        <a:t>Dist.</a:t>
                      </a:r>
                      <a:endParaRPr lang="en-US" sz="1800" dirty="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a:solidFill>
                            <a:schemeClr val="accent6"/>
                          </a:solidFill>
                          <a:effectLst/>
                        </a:rPr>
                        <a:t>Value</a:t>
                      </a:r>
                      <a:endParaRPr lang="en-US" sz="18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a:solidFill>
                            <a:schemeClr val="accent6"/>
                          </a:solidFill>
                          <a:effectLst/>
                        </a:rPr>
                        <a:t>Dist.</a:t>
                      </a:r>
                      <a:endParaRPr lang="en-US" sz="18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377190" algn="l"/>
                        </a:tabLst>
                      </a:pPr>
                      <a:r>
                        <a:rPr lang="en-US" sz="1800">
                          <a:solidFill>
                            <a:schemeClr val="accent6"/>
                          </a:solidFill>
                          <a:effectLst/>
                        </a:rPr>
                        <a:t>Value</a:t>
                      </a:r>
                      <a:endParaRPr lang="en-US" sz="18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a:solidFill>
                            <a:schemeClr val="accent6"/>
                          </a:solidFill>
                          <a:effectLst/>
                        </a:rPr>
                        <a:t>Dist.</a:t>
                      </a:r>
                      <a:endParaRPr lang="en-US" sz="18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a:solidFill>
                            <a:schemeClr val="accent6"/>
                          </a:solidFill>
                          <a:effectLst/>
                        </a:rPr>
                        <a:t>Value</a:t>
                      </a:r>
                      <a:endParaRPr lang="en-US" sz="18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a:solidFill>
                            <a:schemeClr val="accent6"/>
                          </a:solidFill>
                          <a:effectLst/>
                        </a:rPr>
                        <a:t>Dist.</a:t>
                      </a:r>
                      <a:endParaRPr lang="en-US" sz="18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a:solidFill>
                            <a:schemeClr val="accent6"/>
                          </a:solidFill>
                          <a:effectLst/>
                        </a:rPr>
                        <a:t>Value</a:t>
                      </a:r>
                      <a:endParaRPr lang="en-US" sz="1800">
                        <a:solidFill>
                          <a:schemeClr val="accent6"/>
                        </a:solidFill>
                        <a:effectLst/>
                        <a:latin typeface="Calibri"/>
                        <a:ea typeface="Calibri"/>
                        <a:cs typeface="Times New Roman"/>
                      </a:endParaRPr>
                    </a:p>
                  </a:txBody>
                  <a:tcPr marL="68580" marR="68580" marT="0" marB="0"/>
                </a:tc>
              </a:tr>
              <a:tr h="272580">
                <a:tc>
                  <a:txBody>
                    <a:bodyPr/>
                    <a:lstStyle/>
                    <a:p>
                      <a:pPr marL="0" marR="0" algn="ctr">
                        <a:lnSpc>
                          <a:spcPct val="115000"/>
                        </a:lnSpc>
                        <a:spcBef>
                          <a:spcPts val="0"/>
                        </a:spcBef>
                        <a:spcAft>
                          <a:spcPts val="0"/>
                        </a:spcAft>
                      </a:pPr>
                      <a:r>
                        <a:rPr lang="en-US" sz="1800">
                          <a:solidFill>
                            <a:schemeClr val="accent6"/>
                          </a:solidFill>
                          <a:effectLst/>
                        </a:rPr>
                        <a:t>1</a:t>
                      </a:r>
                      <a:endParaRPr lang="en-US" sz="1800">
                        <a:solidFill>
                          <a:schemeClr val="accent6"/>
                        </a:solidFill>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a:solidFill>
                            <a:schemeClr val="accent6"/>
                          </a:solidFill>
                          <a:effectLst/>
                        </a:rPr>
                        <a:t>5.2</a:t>
                      </a:r>
                      <a:endParaRPr lang="en-US" sz="1800" dirty="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solidFill>
                            <a:schemeClr val="accent6"/>
                          </a:solidFill>
                          <a:effectLst/>
                        </a:rPr>
                        <a:t>6</a:t>
                      </a:r>
                      <a:endParaRPr lang="en-US" sz="1800" dirty="0">
                        <a:solidFill>
                          <a:schemeClr val="accent6"/>
                        </a:solidFill>
                        <a:effectLst/>
                        <a:latin typeface="Calibri"/>
                        <a:ea typeface="Calibri"/>
                        <a:cs typeface="Times New Roman"/>
                      </a:endParaRPr>
                    </a:p>
                  </a:txBody>
                  <a:tcPr marL="68580" marR="68580" marT="0" marB="0">
                    <a:solidFill>
                      <a:schemeClr val="accent1"/>
                    </a:solidFill>
                  </a:tcPr>
                </a:tc>
                <a:tc>
                  <a:txBody>
                    <a:bodyPr/>
                    <a:lstStyle/>
                    <a:p>
                      <a:pPr marL="0" marR="0" algn="r">
                        <a:lnSpc>
                          <a:spcPct val="115000"/>
                        </a:lnSpc>
                        <a:spcBef>
                          <a:spcPts val="0"/>
                        </a:spcBef>
                        <a:spcAft>
                          <a:spcPts val="0"/>
                        </a:spcAft>
                        <a:tabLst>
                          <a:tab pos="377190" algn="l"/>
                        </a:tabLst>
                      </a:pPr>
                      <a:r>
                        <a:rPr lang="en-US" sz="1800">
                          <a:solidFill>
                            <a:schemeClr val="accent6"/>
                          </a:solidFill>
                          <a:effectLst/>
                        </a:rPr>
                        <a:t>5.7</a:t>
                      </a:r>
                      <a:endParaRPr lang="en-US" sz="18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solidFill>
                            <a:schemeClr val="accent6"/>
                          </a:solidFill>
                          <a:effectLst/>
                        </a:rPr>
                        <a:t>11</a:t>
                      </a:r>
                      <a:endParaRPr lang="en-US" sz="1800" dirty="0">
                        <a:solidFill>
                          <a:schemeClr val="accent6"/>
                        </a:solidFill>
                        <a:effectLst/>
                        <a:latin typeface="Calibri"/>
                        <a:ea typeface="Calibri"/>
                        <a:cs typeface="Times New Roman"/>
                      </a:endParaRPr>
                    </a:p>
                  </a:txBody>
                  <a:tcPr marL="68580" marR="68580" marT="0" marB="0">
                    <a:solidFill>
                      <a:schemeClr val="accent1"/>
                    </a:solidFill>
                  </a:tcPr>
                </a:tc>
                <a:tc>
                  <a:txBody>
                    <a:bodyPr/>
                    <a:lstStyle/>
                    <a:p>
                      <a:pPr marL="0" marR="0" algn="r">
                        <a:lnSpc>
                          <a:spcPct val="115000"/>
                        </a:lnSpc>
                        <a:spcBef>
                          <a:spcPts val="0"/>
                        </a:spcBef>
                        <a:spcAft>
                          <a:spcPts val="0"/>
                        </a:spcAft>
                      </a:pPr>
                      <a:r>
                        <a:rPr lang="en-US" sz="1800">
                          <a:solidFill>
                            <a:schemeClr val="accent6"/>
                          </a:solidFill>
                          <a:effectLst/>
                        </a:rPr>
                        <a:t>30.4</a:t>
                      </a:r>
                      <a:endParaRPr lang="en-US" sz="18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solidFill>
                            <a:schemeClr val="accent6"/>
                          </a:solidFill>
                          <a:effectLst/>
                        </a:rPr>
                        <a:t>16</a:t>
                      </a:r>
                      <a:endParaRPr lang="en-US" sz="1800" dirty="0">
                        <a:solidFill>
                          <a:schemeClr val="accent6"/>
                        </a:solidFill>
                        <a:effectLst/>
                        <a:latin typeface="Calibri"/>
                        <a:ea typeface="Calibri"/>
                        <a:cs typeface="Times New Roman"/>
                      </a:endParaRPr>
                    </a:p>
                  </a:txBody>
                  <a:tcPr marL="68580" marR="68580" marT="0" marB="0">
                    <a:solidFill>
                      <a:schemeClr val="accent1"/>
                    </a:solidFill>
                  </a:tcPr>
                </a:tc>
                <a:tc>
                  <a:txBody>
                    <a:bodyPr/>
                    <a:lstStyle/>
                    <a:p>
                      <a:pPr marL="0" marR="0" algn="r">
                        <a:lnSpc>
                          <a:spcPct val="115000"/>
                        </a:lnSpc>
                        <a:spcBef>
                          <a:spcPts val="0"/>
                        </a:spcBef>
                        <a:spcAft>
                          <a:spcPts val="0"/>
                        </a:spcAft>
                      </a:pPr>
                      <a:r>
                        <a:rPr lang="en-US" sz="1800">
                          <a:solidFill>
                            <a:schemeClr val="accent6"/>
                          </a:solidFill>
                          <a:effectLst/>
                        </a:rPr>
                        <a:t>25.6</a:t>
                      </a:r>
                      <a:endParaRPr lang="en-US" sz="1800">
                        <a:solidFill>
                          <a:schemeClr val="accent6"/>
                        </a:solidFill>
                        <a:effectLst/>
                        <a:latin typeface="Calibri"/>
                        <a:ea typeface="Calibri"/>
                        <a:cs typeface="Times New Roman"/>
                      </a:endParaRPr>
                    </a:p>
                  </a:txBody>
                  <a:tcPr marL="68580" marR="68580" marT="0" marB="0"/>
                </a:tc>
              </a:tr>
              <a:tr h="272580">
                <a:tc>
                  <a:txBody>
                    <a:bodyPr/>
                    <a:lstStyle/>
                    <a:p>
                      <a:pPr marL="0" marR="0" algn="ctr">
                        <a:lnSpc>
                          <a:spcPct val="115000"/>
                        </a:lnSpc>
                        <a:spcBef>
                          <a:spcPts val="0"/>
                        </a:spcBef>
                        <a:spcAft>
                          <a:spcPts val="0"/>
                        </a:spcAft>
                      </a:pPr>
                      <a:r>
                        <a:rPr lang="en-US" sz="1800">
                          <a:solidFill>
                            <a:schemeClr val="accent6"/>
                          </a:solidFill>
                          <a:effectLst/>
                        </a:rPr>
                        <a:t>2</a:t>
                      </a:r>
                      <a:endParaRPr lang="en-US" sz="1800">
                        <a:solidFill>
                          <a:schemeClr val="accent6"/>
                        </a:solidFill>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a:solidFill>
                            <a:schemeClr val="accent6"/>
                          </a:solidFill>
                          <a:effectLst/>
                        </a:rPr>
                        <a:t>4.4</a:t>
                      </a:r>
                      <a:endParaRPr lang="en-US" sz="1800" dirty="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solidFill>
                            <a:schemeClr val="accent6"/>
                          </a:solidFill>
                          <a:effectLst/>
                        </a:rPr>
                        <a:t>7</a:t>
                      </a:r>
                      <a:endParaRPr lang="en-US" sz="1800" dirty="0">
                        <a:solidFill>
                          <a:schemeClr val="accent6"/>
                        </a:solidFill>
                        <a:effectLst/>
                        <a:latin typeface="Calibri"/>
                        <a:ea typeface="Calibri"/>
                        <a:cs typeface="Times New Roman"/>
                      </a:endParaRPr>
                    </a:p>
                  </a:txBody>
                  <a:tcPr marL="68580" marR="68580" marT="0" marB="0">
                    <a:solidFill>
                      <a:schemeClr val="accent1"/>
                    </a:solidFill>
                  </a:tcPr>
                </a:tc>
                <a:tc>
                  <a:txBody>
                    <a:bodyPr/>
                    <a:lstStyle/>
                    <a:p>
                      <a:pPr marL="0" marR="0" algn="r">
                        <a:lnSpc>
                          <a:spcPct val="115000"/>
                        </a:lnSpc>
                        <a:spcBef>
                          <a:spcPts val="0"/>
                        </a:spcBef>
                        <a:spcAft>
                          <a:spcPts val="0"/>
                        </a:spcAft>
                        <a:tabLst>
                          <a:tab pos="377190" algn="l"/>
                        </a:tabLst>
                      </a:pPr>
                      <a:r>
                        <a:rPr lang="en-US" sz="1800">
                          <a:solidFill>
                            <a:schemeClr val="accent6"/>
                          </a:solidFill>
                          <a:effectLst/>
                        </a:rPr>
                        <a:t>10.0</a:t>
                      </a:r>
                      <a:endParaRPr lang="en-US" sz="18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solidFill>
                            <a:schemeClr val="accent6"/>
                          </a:solidFill>
                          <a:effectLst/>
                        </a:rPr>
                        <a:t>12</a:t>
                      </a:r>
                      <a:endParaRPr lang="en-US" sz="1800" dirty="0">
                        <a:solidFill>
                          <a:schemeClr val="accent6"/>
                        </a:solidFill>
                        <a:effectLst/>
                        <a:latin typeface="Calibri"/>
                        <a:ea typeface="Calibri"/>
                        <a:cs typeface="Times New Roman"/>
                      </a:endParaRPr>
                    </a:p>
                  </a:txBody>
                  <a:tcPr marL="68580" marR="68580" marT="0" marB="0">
                    <a:solidFill>
                      <a:schemeClr val="accent1"/>
                    </a:solidFill>
                  </a:tcPr>
                </a:tc>
                <a:tc>
                  <a:txBody>
                    <a:bodyPr/>
                    <a:lstStyle/>
                    <a:p>
                      <a:pPr marL="0" marR="0" algn="r">
                        <a:lnSpc>
                          <a:spcPct val="115000"/>
                        </a:lnSpc>
                        <a:spcBef>
                          <a:spcPts val="0"/>
                        </a:spcBef>
                        <a:spcAft>
                          <a:spcPts val="0"/>
                        </a:spcAft>
                      </a:pPr>
                      <a:r>
                        <a:rPr lang="en-US" sz="1800">
                          <a:solidFill>
                            <a:schemeClr val="accent6"/>
                          </a:solidFill>
                          <a:effectLst/>
                        </a:rPr>
                        <a:t>30.9</a:t>
                      </a:r>
                      <a:endParaRPr lang="en-US" sz="18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solidFill>
                            <a:schemeClr val="accent6"/>
                          </a:solidFill>
                          <a:effectLst/>
                        </a:rPr>
                        <a:t>17</a:t>
                      </a:r>
                      <a:endParaRPr lang="en-US" sz="1800" dirty="0">
                        <a:solidFill>
                          <a:schemeClr val="accent6"/>
                        </a:solidFill>
                        <a:effectLst/>
                        <a:latin typeface="Calibri"/>
                        <a:ea typeface="Calibri"/>
                        <a:cs typeface="Times New Roman"/>
                      </a:endParaRPr>
                    </a:p>
                  </a:txBody>
                  <a:tcPr marL="68580" marR="68580" marT="0" marB="0">
                    <a:solidFill>
                      <a:schemeClr val="accent1"/>
                    </a:solidFill>
                  </a:tcPr>
                </a:tc>
                <a:tc>
                  <a:txBody>
                    <a:bodyPr/>
                    <a:lstStyle/>
                    <a:p>
                      <a:pPr marL="0" marR="0" algn="r">
                        <a:lnSpc>
                          <a:spcPct val="115000"/>
                        </a:lnSpc>
                        <a:spcBef>
                          <a:spcPts val="0"/>
                        </a:spcBef>
                        <a:spcAft>
                          <a:spcPts val="0"/>
                        </a:spcAft>
                      </a:pPr>
                      <a:r>
                        <a:rPr lang="en-US" sz="1800">
                          <a:solidFill>
                            <a:schemeClr val="accent6"/>
                          </a:solidFill>
                          <a:effectLst/>
                        </a:rPr>
                        <a:t>11.0</a:t>
                      </a:r>
                      <a:endParaRPr lang="en-US" sz="1800">
                        <a:solidFill>
                          <a:schemeClr val="accent6"/>
                        </a:solidFill>
                        <a:effectLst/>
                        <a:latin typeface="Calibri"/>
                        <a:ea typeface="Calibri"/>
                        <a:cs typeface="Times New Roman"/>
                      </a:endParaRPr>
                    </a:p>
                  </a:txBody>
                  <a:tcPr marL="68580" marR="68580" marT="0" marB="0"/>
                </a:tc>
              </a:tr>
              <a:tr h="272580">
                <a:tc>
                  <a:txBody>
                    <a:bodyPr/>
                    <a:lstStyle/>
                    <a:p>
                      <a:pPr marL="0" marR="0" algn="ctr">
                        <a:lnSpc>
                          <a:spcPct val="115000"/>
                        </a:lnSpc>
                        <a:spcBef>
                          <a:spcPts val="0"/>
                        </a:spcBef>
                        <a:spcAft>
                          <a:spcPts val="0"/>
                        </a:spcAft>
                      </a:pPr>
                      <a:r>
                        <a:rPr lang="en-US" sz="1800">
                          <a:solidFill>
                            <a:schemeClr val="accent6"/>
                          </a:solidFill>
                          <a:effectLst/>
                        </a:rPr>
                        <a:t>3</a:t>
                      </a:r>
                      <a:endParaRPr lang="en-US" sz="1800">
                        <a:solidFill>
                          <a:schemeClr val="accent6"/>
                        </a:solidFill>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a:solidFill>
                            <a:schemeClr val="accent6"/>
                          </a:solidFill>
                          <a:effectLst/>
                        </a:rPr>
                        <a:t>7.1</a:t>
                      </a:r>
                      <a:endParaRPr lang="en-US" sz="1800" dirty="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solidFill>
                            <a:schemeClr val="accent6"/>
                          </a:solidFill>
                          <a:effectLst/>
                        </a:rPr>
                        <a:t>8</a:t>
                      </a:r>
                      <a:endParaRPr lang="en-US" sz="1800" dirty="0">
                        <a:solidFill>
                          <a:schemeClr val="accent6"/>
                        </a:solidFill>
                        <a:effectLst/>
                        <a:latin typeface="Calibri"/>
                        <a:ea typeface="Calibri"/>
                        <a:cs typeface="Times New Roman"/>
                      </a:endParaRPr>
                    </a:p>
                  </a:txBody>
                  <a:tcPr marL="68580" marR="68580" marT="0" marB="0">
                    <a:solidFill>
                      <a:schemeClr val="accent1"/>
                    </a:solidFill>
                  </a:tcPr>
                </a:tc>
                <a:tc>
                  <a:txBody>
                    <a:bodyPr/>
                    <a:lstStyle/>
                    <a:p>
                      <a:pPr marL="0" marR="0" algn="r">
                        <a:lnSpc>
                          <a:spcPct val="115000"/>
                        </a:lnSpc>
                        <a:spcBef>
                          <a:spcPts val="0"/>
                        </a:spcBef>
                        <a:spcAft>
                          <a:spcPts val="0"/>
                        </a:spcAft>
                        <a:tabLst>
                          <a:tab pos="377190" algn="l"/>
                        </a:tabLst>
                      </a:pPr>
                      <a:r>
                        <a:rPr lang="en-US" sz="1800">
                          <a:solidFill>
                            <a:schemeClr val="accent6"/>
                          </a:solidFill>
                          <a:effectLst/>
                        </a:rPr>
                        <a:t>12.2</a:t>
                      </a:r>
                      <a:endParaRPr lang="en-US" sz="18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solidFill>
                            <a:schemeClr val="accent6"/>
                          </a:solidFill>
                          <a:effectLst/>
                        </a:rPr>
                        <a:t>13</a:t>
                      </a:r>
                      <a:endParaRPr lang="en-US" sz="1800" dirty="0">
                        <a:solidFill>
                          <a:schemeClr val="accent6"/>
                        </a:solidFill>
                        <a:effectLst/>
                        <a:latin typeface="Calibri"/>
                        <a:ea typeface="Calibri"/>
                        <a:cs typeface="Times New Roman"/>
                      </a:endParaRPr>
                    </a:p>
                  </a:txBody>
                  <a:tcPr marL="68580" marR="68580" marT="0" marB="0">
                    <a:solidFill>
                      <a:schemeClr val="accent1"/>
                    </a:solidFill>
                  </a:tcPr>
                </a:tc>
                <a:tc>
                  <a:txBody>
                    <a:bodyPr/>
                    <a:lstStyle/>
                    <a:p>
                      <a:pPr marL="0" marR="0" algn="r">
                        <a:lnSpc>
                          <a:spcPct val="115000"/>
                        </a:lnSpc>
                        <a:spcBef>
                          <a:spcPts val="0"/>
                        </a:spcBef>
                        <a:spcAft>
                          <a:spcPts val="0"/>
                        </a:spcAft>
                      </a:pPr>
                      <a:r>
                        <a:rPr lang="en-US" sz="1800">
                          <a:solidFill>
                            <a:schemeClr val="accent6"/>
                          </a:solidFill>
                          <a:effectLst/>
                        </a:rPr>
                        <a:t>12.0</a:t>
                      </a:r>
                      <a:endParaRPr lang="en-US" sz="18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solidFill>
                            <a:schemeClr val="accent6"/>
                          </a:solidFill>
                          <a:effectLst/>
                        </a:rPr>
                        <a:t>18</a:t>
                      </a:r>
                      <a:endParaRPr lang="en-US" sz="1800" dirty="0">
                        <a:solidFill>
                          <a:schemeClr val="accent6"/>
                        </a:solidFill>
                        <a:effectLst/>
                        <a:latin typeface="Calibri"/>
                        <a:ea typeface="Calibri"/>
                        <a:cs typeface="Times New Roman"/>
                      </a:endParaRPr>
                    </a:p>
                  </a:txBody>
                  <a:tcPr marL="68580" marR="68580" marT="0" marB="0">
                    <a:solidFill>
                      <a:schemeClr val="accent1"/>
                    </a:solidFill>
                  </a:tcPr>
                </a:tc>
                <a:tc>
                  <a:txBody>
                    <a:bodyPr/>
                    <a:lstStyle/>
                    <a:p>
                      <a:pPr marL="0" marR="0" algn="r">
                        <a:lnSpc>
                          <a:spcPct val="115000"/>
                        </a:lnSpc>
                        <a:spcBef>
                          <a:spcPts val="0"/>
                        </a:spcBef>
                        <a:spcAft>
                          <a:spcPts val="0"/>
                        </a:spcAft>
                      </a:pPr>
                      <a:r>
                        <a:rPr lang="en-US" sz="1800">
                          <a:solidFill>
                            <a:schemeClr val="accent6"/>
                          </a:solidFill>
                          <a:effectLst/>
                        </a:rPr>
                        <a:t>5.3</a:t>
                      </a:r>
                      <a:endParaRPr lang="en-US" sz="1800">
                        <a:solidFill>
                          <a:schemeClr val="accent6"/>
                        </a:solidFill>
                        <a:effectLst/>
                        <a:latin typeface="Calibri"/>
                        <a:ea typeface="Calibri"/>
                        <a:cs typeface="Times New Roman"/>
                      </a:endParaRPr>
                    </a:p>
                  </a:txBody>
                  <a:tcPr marL="68580" marR="68580" marT="0" marB="0"/>
                </a:tc>
              </a:tr>
              <a:tr h="272580">
                <a:tc>
                  <a:txBody>
                    <a:bodyPr/>
                    <a:lstStyle/>
                    <a:p>
                      <a:pPr marL="0" marR="0" algn="ctr">
                        <a:lnSpc>
                          <a:spcPct val="115000"/>
                        </a:lnSpc>
                        <a:spcBef>
                          <a:spcPts val="0"/>
                        </a:spcBef>
                        <a:spcAft>
                          <a:spcPts val="0"/>
                        </a:spcAft>
                      </a:pPr>
                      <a:r>
                        <a:rPr lang="en-US" sz="1800">
                          <a:solidFill>
                            <a:schemeClr val="accent6"/>
                          </a:solidFill>
                          <a:effectLst/>
                        </a:rPr>
                        <a:t>4</a:t>
                      </a:r>
                      <a:endParaRPr lang="en-US" sz="1800">
                        <a:solidFill>
                          <a:schemeClr val="accent6"/>
                        </a:solidFill>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a:solidFill>
                            <a:schemeClr val="accent6"/>
                          </a:solidFill>
                          <a:effectLst/>
                        </a:rPr>
                        <a:t>9.0</a:t>
                      </a:r>
                      <a:endParaRPr lang="en-US" sz="1800" dirty="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solidFill>
                            <a:schemeClr val="accent6"/>
                          </a:solidFill>
                          <a:effectLst/>
                        </a:rPr>
                        <a:t>9</a:t>
                      </a:r>
                      <a:endParaRPr lang="en-US" sz="1800" dirty="0">
                        <a:solidFill>
                          <a:schemeClr val="accent6"/>
                        </a:solidFill>
                        <a:effectLst/>
                        <a:latin typeface="Calibri"/>
                        <a:ea typeface="Calibri"/>
                        <a:cs typeface="Times New Roman"/>
                      </a:endParaRPr>
                    </a:p>
                  </a:txBody>
                  <a:tcPr marL="68580" marR="68580" marT="0" marB="0">
                    <a:solidFill>
                      <a:schemeClr val="accent1"/>
                    </a:solidFill>
                  </a:tcPr>
                </a:tc>
                <a:tc>
                  <a:txBody>
                    <a:bodyPr/>
                    <a:lstStyle/>
                    <a:p>
                      <a:pPr marL="0" marR="0" algn="r">
                        <a:lnSpc>
                          <a:spcPct val="115000"/>
                        </a:lnSpc>
                        <a:spcBef>
                          <a:spcPts val="0"/>
                        </a:spcBef>
                        <a:spcAft>
                          <a:spcPts val="0"/>
                        </a:spcAft>
                        <a:tabLst>
                          <a:tab pos="377190" algn="l"/>
                        </a:tabLst>
                      </a:pPr>
                      <a:r>
                        <a:rPr lang="en-US" sz="1800">
                          <a:solidFill>
                            <a:schemeClr val="accent6"/>
                          </a:solidFill>
                          <a:effectLst/>
                        </a:rPr>
                        <a:t>7.6</a:t>
                      </a:r>
                      <a:endParaRPr lang="en-US" sz="18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solidFill>
                            <a:schemeClr val="accent6"/>
                          </a:solidFill>
                          <a:effectLst/>
                        </a:rPr>
                        <a:t>14</a:t>
                      </a:r>
                      <a:endParaRPr lang="en-US" sz="1800" dirty="0">
                        <a:solidFill>
                          <a:schemeClr val="accent6"/>
                        </a:solidFill>
                        <a:effectLst/>
                        <a:latin typeface="Calibri"/>
                        <a:ea typeface="Calibri"/>
                        <a:cs typeface="Times New Roman"/>
                      </a:endParaRPr>
                    </a:p>
                  </a:txBody>
                  <a:tcPr marL="68580" marR="68580" marT="0" marB="0">
                    <a:solidFill>
                      <a:schemeClr val="accent1"/>
                    </a:solidFill>
                  </a:tcPr>
                </a:tc>
                <a:tc>
                  <a:txBody>
                    <a:bodyPr/>
                    <a:lstStyle/>
                    <a:p>
                      <a:pPr marL="0" marR="0" algn="r">
                        <a:lnSpc>
                          <a:spcPct val="115000"/>
                        </a:lnSpc>
                        <a:spcBef>
                          <a:spcPts val="0"/>
                        </a:spcBef>
                        <a:spcAft>
                          <a:spcPts val="0"/>
                        </a:spcAft>
                      </a:pPr>
                      <a:r>
                        <a:rPr lang="en-US" sz="1800">
                          <a:solidFill>
                            <a:schemeClr val="accent6"/>
                          </a:solidFill>
                          <a:effectLst/>
                        </a:rPr>
                        <a:t>9.3</a:t>
                      </a:r>
                      <a:endParaRPr lang="en-US" sz="18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solidFill>
                            <a:schemeClr val="accent6"/>
                          </a:solidFill>
                          <a:effectLst/>
                        </a:rPr>
                        <a:t>19</a:t>
                      </a:r>
                      <a:endParaRPr lang="en-US" sz="1800" dirty="0">
                        <a:solidFill>
                          <a:schemeClr val="accent6"/>
                        </a:solidFill>
                        <a:effectLst/>
                        <a:latin typeface="Calibri"/>
                        <a:ea typeface="Calibri"/>
                        <a:cs typeface="Times New Roman"/>
                      </a:endParaRPr>
                    </a:p>
                  </a:txBody>
                  <a:tcPr marL="68580" marR="68580" marT="0" marB="0">
                    <a:solidFill>
                      <a:schemeClr val="accent1"/>
                    </a:solidFill>
                  </a:tcPr>
                </a:tc>
                <a:tc>
                  <a:txBody>
                    <a:bodyPr/>
                    <a:lstStyle/>
                    <a:p>
                      <a:pPr marL="0" marR="0" algn="r">
                        <a:lnSpc>
                          <a:spcPct val="115000"/>
                        </a:lnSpc>
                        <a:spcBef>
                          <a:spcPts val="0"/>
                        </a:spcBef>
                        <a:spcAft>
                          <a:spcPts val="0"/>
                        </a:spcAft>
                      </a:pPr>
                      <a:r>
                        <a:rPr lang="en-US" sz="1800">
                          <a:solidFill>
                            <a:schemeClr val="accent6"/>
                          </a:solidFill>
                          <a:effectLst/>
                        </a:rPr>
                        <a:t>7.9</a:t>
                      </a:r>
                      <a:endParaRPr lang="en-US" sz="1800">
                        <a:solidFill>
                          <a:schemeClr val="accent6"/>
                        </a:solidFill>
                        <a:effectLst/>
                        <a:latin typeface="Calibri"/>
                        <a:ea typeface="Calibri"/>
                        <a:cs typeface="Times New Roman"/>
                      </a:endParaRPr>
                    </a:p>
                  </a:txBody>
                  <a:tcPr marL="68580" marR="68580" marT="0" marB="0"/>
                </a:tc>
              </a:tr>
              <a:tr h="272580">
                <a:tc>
                  <a:txBody>
                    <a:bodyPr/>
                    <a:lstStyle/>
                    <a:p>
                      <a:pPr marL="0" marR="0" algn="ctr">
                        <a:lnSpc>
                          <a:spcPct val="115000"/>
                        </a:lnSpc>
                        <a:spcBef>
                          <a:spcPts val="0"/>
                        </a:spcBef>
                        <a:spcAft>
                          <a:spcPts val="0"/>
                        </a:spcAft>
                      </a:pPr>
                      <a:r>
                        <a:rPr lang="en-US" sz="1800">
                          <a:solidFill>
                            <a:schemeClr val="accent6"/>
                          </a:solidFill>
                          <a:effectLst/>
                        </a:rPr>
                        <a:t>5</a:t>
                      </a:r>
                      <a:endParaRPr lang="en-US" sz="1800">
                        <a:solidFill>
                          <a:schemeClr val="accent6"/>
                        </a:solidFill>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a:solidFill>
                            <a:schemeClr val="accent6"/>
                          </a:solidFill>
                          <a:effectLst/>
                        </a:rPr>
                        <a:t>6.1</a:t>
                      </a:r>
                      <a:endParaRPr lang="en-US" sz="1800" dirty="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solidFill>
                            <a:schemeClr val="accent6"/>
                          </a:solidFill>
                          <a:effectLst/>
                        </a:rPr>
                        <a:t>10</a:t>
                      </a:r>
                      <a:endParaRPr lang="en-US" sz="1800" dirty="0">
                        <a:solidFill>
                          <a:schemeClr val="accent6"/>
                        </a:solidFill>
                        <a:effectLst/>
                        <a:latin typeface="Calibri"/>
                        <a:ea typeface="Calibri"/>
                        <a:cs typeface="Times New Roman"/>
                      </a:endParaRPr>
                    </a:p>
                  </a:txBody>
                  <a:tcPr marL="68580" marR="68580" marT="0" marB="0">
                    <a:solidFill>
                      <a:schemeClr val="accent1"/>
                    </a:solidFill>
                  </a:tcPr>
                </a:tc>
                <a:tc>
                  <a:txBody>
                    <a:bodyPr/>
                    <a:lstStyle/>
                    <a:p>
                      <a:pPr marL="0" marR="0" algn="r">
                        <a:lnSpc>
                          <a:spcPct val="115000"/>
                        </a:lnSpc>
                        <a:spcBef>
                          <a:spcPts val="0"/>
                        </a:spcBef>
                        <a:spcAft>
                          <a:spcPts val="0"/>
                        </a:spcAft>
                        <a:tabLst>
                          <a:tab pos="377190" algn="l"/>
                        </a:tabLst>
                      </a:pPr>
                      <a:r>
                        <a:rPr lang="en-US" sz="1800">
                          <a:solidFill>
                            <a:schemeClr val="accent6"/>
                          </a:solidFill>
                          <a:effectLst/>
                        </a:rPr>
                        <a:t>20.3</a:t>
                      </a:r>
                      <a:endParaRPr lang="en-US" sz="18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solidFill>
                            <a:schemeClr val="accent6"/>
                          </a:solidFill>
                          <a:effectLst/>
                        </a:rPr>
                        <a:t>15</a:t>
                      </a:r>
                      <a:endParaRPr lang="en-US" sz="1800" dirty="0">
                        <a:solidFill>
                          <a:schemeClr val="accent6"/>
                        </a:solidFill>
                        <a:effectLst/>
                        <a:latin typeface="Calibri"/>
                        <a:ea typeface="Calibri"/>
                        <a:cs typeface="Times New Roman"/>
                      </a:endParaRPr>
                    </a:p>
                  </a:txBody>
                  <a:tcPr marL="68580" marR="68580" marT="0" marB="0">
                    <a:solidFill>
                      <a:schemeClr val="accent1"/>
                    </a:solidFill>
                  </a:tcPr>
                </a:tc>
                <a:tc>
                  <a:txBody>
                    <a:bodyPr/>
                    <a:lstStyle/>
                    <a:p>
                      <a:pPr marL="0" marR="0" algn="r">
                        <a:lnSpc>
                          <a:spcPct val="115000"/>
                        </a:lnSpc>
                        <a:spcBef>
                          <a:spcPts val="0"/>
                        </a:spcBef>
                        <a:spcAft>
                          <a:spcPts val="0"/>
                        </a:spcAft>
                      </a:pPr>
                      <a:r>
                        <a:rPr lang="en-US" sz="1800">
                          <a:solidFill>
                            <a:schemeClr val="accent6"/>
                          </a:solidFill>
                          <a:effectLst/>
                        </a:rPr>
                        <a:t>15.5</a:t>
                      </a:r>
                      <a:endParaRPr lang="en-US" sz="180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solidFill>
                            <a:schemeClr val="accent6"/>
                          </a:solidFill>
                          <a:effectLst/>
                        </a:rPr>
                        <a:t>20</a:t>
                      </a:r>
                      <a:endParaRPr lang="en-US" sz="1800" dirty="0">
                        <a:solidFill>
                          <a:schemeClr val="accent6"/>
                        </a:solidFill>
                        <a:effectLst/>
                        <a:latin typeface="Calibri"/>
                        <a:ea typeface="Calibri"/>
                        <a:cs typeface="Times New Roman"/>
                      </a:endParaRPr>
                    </a:p>
                  </a:txBody>
                  <a:tcPr marL="68580" marR="68580" marT="0" marB="0">
                    <a:solidFill>
                      <a:schemeClr val="accent1"/>
                    </a:solidFill>
                  </a:tcPr>
                </a:tc>
                <a:tc>
                  <a:txBody>
                    <a:bodyPr/>
                    <a:lstStyle/>
                    <a:p>
                      <a:pPr marL="0" marR="0" algn="r">
                        <a:lnSpc>
                          <a:spcPct val="115000"/>
                        </a:lnSpc>
                        <a:spcBef>
                          <a:spcPts val="0"/>
                        </a:spcBef>
                        <a:spcAft>
                          <a:spcPts val="0"/>
                        </a:spcAft>
                      </a:pPr>
                      <a:r>
                        <a:rPr lang="en-US" sz="1800" dirty="0">
                          <a:solidFill>
                            <a:schemeClr val="accent6"/>
                          </a:solidFill>
                          <a:effectLst/>
                        </a:rPr>
                        <a:t>9.9</a:t>
                      </a:r>
                      <a:endParaRPr lang="en-US" sz="1800" dirty="0">
                        <a:solidFill>
                          <a:schemeClr val="accent6"/>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18224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2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392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a:xfrm>
            <a:off x="1219200" y="274638"/>
            <a:ext cx="7467600" cy="1011237"/>
          </a:xfrm>
        </p:spPr>
        <p:txBody>
          <a:bodyPr/>
          <a:lstStyle/>
          <a:p>
            <a:r>
              <a:rPr lang="en-US" sz="3600" dirty="0" smtClean="0">
                <a:cs typeface="Times New Roman" pitchFamily="18" charset="0"/>
              </a:rPr>
              <a:t>Maximum Coverage EMS Model</a:t>
            </a:r>
            <a:endParaRPr lang="en-US" sz="3600" dirty="0">
              <a:cs typeface="Times New Roman" pitchFamily="18" charset="0"/>
            </a:endParaRPr>
          </a:p>
        </p:txBody>
      </p:sp>
      <p:sp>
        <p:nvSpPr>
          <p:cNvPr id="593923" name="Rectangle 3"/>
          <p:cNvSpPr>
            <a:spLocks noGrp="1" noChangeArrowheads="1"/>
          </p:cNvSpPr>
          <p:nvPr>
            <p:ph type="body" idx="1"/>
          </p:nvPr>
        </p:nvSpPr>
        <p:spPr>
          <a:xfrm>
            <a:off x="126609" y="1577774"/>
            <a:ext cx="8972715" cy="4714538"/>
          </a:xfrm>
          <a:ln/>
        </p:spPr>
        <p:txBody>
          <a:bodyPr/>
          <a:lstStyle/>
          <a:p>
            <a:pPr marL="225425" indent="-225425">
              <a:lnSpc>
                <a:spcPct val="95000"/>
              </a:lnSpc>
              <a:spcBef>
                <a:spcPts val="0"/>
              </a:spcBef>
              <a:buNone/>
              <a:tabLst>
                <a:tab pos="7835900" algn="l"/>
              </a:tabLst>
            </a:pPr>
            <a:r>
              <a:rPr lang="en-US" sz="2000" i="1" dirty="0"/>
              <a:t>Min </a:t>
            </a:r>
            <a:r>
              <a:rPr lang="en-US" sz="1900" i="1" dirty="0" smtClean="0"/>
              <a:t>5.2y</a:t>
            </a:r>
            <a:r>
              <a:rPr lang="en-US" sz="1900" i="1" baseline="-25000" dirty="0" smtClean="0"/>
              <a:t>1</a:t>
            </a:r>
            <a:r>
              <a:rPr lang="en-US" sz="1900" i="1" dirty="0" smtClean="0"/>
              <a:t>+4.4y</a:t>
            </a:r>
            <a:r>
              <a:rPr lang="en-US" sz="1900" i="1" baseline="-25000" dirty="0" smtClean="0"/>
              <a:t>2 </a:t>
            </a:r>
            <a:r>
              <a:rPr lang="en-US" sz="1900" i="1" dirty="0" smtClean="0"/>
              <a:t>+7.1y</a:t>
            </a:r>
            <a:r>
              <a:rPr lang="en-US" sz="1900" i="1" baseline="-25000" dirty="0" smtClean="0"/>
              <a:t>3</a:t>
            </a:r>
            <a:r>
              <a:rPr lang="en-US" sz="1900" i="1" dirty="0" smtClean="0"/>
              <a:t>+9.0y</a:t>
            </a:r>
            <a:r>
              <a:rPr lang="en-US" sz="1900" i="1" baseline="-25000" dirty="0" smtClean="0"/>
              <a:t>4</a:t>
            </a:r>
            <a:r>
              <a:rPr lang="en-US" sz="1900" i="1" dirty="0" smtClean="0"/>
              <a:t> +6.1y</a:t>
            </a:r>
            <a:r>
              <a:rPr lang="en-US" sz="1900" i="1" baseline="-25000" dirty="0" smtClean="0"/>
              <a:t>5</a:t>
            </a:r>
            <a:r>
              <a:rPr lang="en-US" sz="1900" i="1" dirty="0" smtClean="0"/>
              <a:t>+5.7 y</a:t>
            </a:r>
            <a:r>
              <a:rPr lang="en-US" sz="1900" i="1" baseline="-25000" dirty="0" smtClean="0"/>
              <a:t>6 </a:t>
            </a:r>
            <a:r>
              <a:rPr lang="en-US" sz="1900" i="1" dirty="0" smtClean="0"/>
              <a:t>+10.0y</a:t>
            </a:r>
            <a:r>
              <a:rPr lang="en-US" sz="1900" i="1" baseline="-25000" dirty="0" smtClean="0"/>
              <a:t>7</a:t>
            </a:r>
            <a:r>
              <a:rPr lang="en-US" sz="1900" i="1" dirty="0" smtClean="0"/>
              <a:t>+12.2y</a:t>
            </a:r>
            <a:r>
              <a:rPr lang="en-US" sz="1900" i="1" baseline="-25000" dirty="0" smtClean="0"/>
              <a:t>8</a:t>
            </a:r>
            <a:r>
              <a:rPr lang="en-US" sz="1900" i="1" dirty="0" smtClean="0"/>
              <a:t>+7.6y</a:t>
            </a:r>
            <a:r>
              <a:rPr lang="en-US" sz="1900" i="1" baseline="-25000" dirty="0" smtClean="0"/>
              <a:t>9</a:t>
            </a:r>
            <a:r>
              <a:rPr lang="en-US" sz="1900" i="1" dirty="0" smtClean="0"/>
              <a:t> +20.3y</a:t>
            </a:r>
            <a:r>
              <a:rPr lang="en-US" sz="1900" i="1" baseline="-25000" dirty="0" smtClean="0"/>
              <a:t>10 </a:t>
            </a:r>
            <a:r>
              <a:rPr lang="en-US" sz="1900" i="1" dirty="0" smtClean="0"/>
              <a:t>+30.4y</a:t>
            </a:r>
            <a:r>
              <a:rPr lang="en-US" sz="1900" i="1" baseline="-25000" dirty="0" smtClean="0"/>
              <a:t>11</a:t>
            </a:r>
            <a:r>
              <a:rPr lang="en-US" sz="1900" i="1" dirty="0" smtClean="0"/>
              <a:t>+30.9y</a:t>
            </a:r>
            <a:r>
              <a:rPr lang="en-US" sz="1900" i="1" baseline="-25000" dirty="0" smtClean="0"/>
              <a:t>12</a:t>
            </a:r>
            <a:r>
              <a:rPr lang="en-US" sz="1900" i="1" dirty="0" smtClean="0"/>
              <a:t>+12y</a:t>
            </a:r>
            <a:r>
              <a:rPr lang="en-US" sz="1900" i="1" baseline="-25000" dirty="0" smtClean="0"/>
              <a:t>13</a:t>
            </a:r>
            <a:r>
              <a:rPr lang="en-US" sz="1900" i="1" dirty="0" smtClean="0"/>
              <a:t>+9.3y</a:t>
            </a:r>
            <a:r>
              <a:rPr lang="en-US" sz="1900" i="1" baseline="-25000" dirty="0" smtClean="0"/>
              <a:t>14 </a:t>
            </a:r>
            <a:r>
              <a:rPr lang="en-US" sz="1900" i="1" dirty="0"/>
              <a:t>+</a:t>
            </a:r>
            <a:r>
              <a:rPr lang="en-US" sz="1900" i="1" dirty="0" smtClean="0"/>
              <a:t>15.5y</a:t>
            </a:r>
            <a:r>
              <a:rPr lang="en-US" sz="1900" i="1" baseline="-25000" dirty="0" smtClean="0"/>
              <a:t>15 </a:t>
            </a:r>
            <a:r>
              <a:rPr lang="en-US" sz="1900" i="1" dirty="0" smtClean="0"/>
              <a:t>+25.6y</a:t>
            </a:r>
            <a:r>
              <a:rPr lang="en-US" sz="1900" i="1" baseline="-25000" dirty="0" smtClean="0"/>
              <a:t>16</a:t>
            </a:r>
            <a:r>
              <a:rPr lang="en-US" sz="1900" i="1" dirty="0" smtClean="0"/>
              <a:t>+11y</a:t>
            </a:r>
            <a:r>
              <a:rPr lang="en-US" sz="1900" i="1" baseline="-25000" dirty="0" smtClean="0"/>
              <a:t>17</a:t>
            </a:r>
            <a:r>
              <a:rPr lang="en-US" sz="1900" i="1" dirty="0" smtClean="0"/>
              <a:t>+5.3y</a:t>
            </a:r>
            <a:r>
              <a:rPr lang="en-US" sz="1900" i="1" baseline="-25000" dirty="0" smtClean="0"/>
              <a:t>18 </a:t>
            </a:r>
            <a:r>
              <a:rPr lang="en-US" sz="1900" i="1" dirty="0" smtClean="0"/>
              <a:t>+7.9y</a:t>
            </a:r>
            <a:r>
              <a:rPr lang="en-US" sz="1900" i="1" baseline="-25000" dirty="0" smtClean="0"/>
              <a:t>19 </a:t>
            </a:r>
            <a:r>
              <a:rPr lang="en-US" sz="1900" i="1" dirty="0" smtClean="0"/>
              <a:t>+9.9y</a:t>
            </a:r>
            <a:r>
              <a:rPr lang="en-US" sz="1900" i="1" baseline="-25000" dirty="0" smtClean="0"/>
              <a:t>20</a:t>
            </a:r>
            <a:r>
              <a:rPr lang="en-US" sz="1900" i="1" dirty="0" smtClean="0"/>
              <a:t> </a:t>
            </a:r>
          </a:p>
          <a:p>
            <a:pPr marL="346075" indent="-346075">
              <a:lnSpc>
                <a:spcPct val="95000"/>
              </a:lnSpc>
              <a:spcBef>
                <a:spcPts val="0"/>
              </a:spcBef>
              <a:buNone/>
              <a:tabLst>
                <a:tab pos="7835900" algn="l"/>
              </a:tabLst>
            </a:pPr>
            <a:r>
              <a:rPr lang="en-US" sz="2400" i="1" dirty="0" err="1" smtClean="0"/>
              <a:t>s.t.</a:t>
            </a:r>
            <a:r>
              <a:rPr lang="en-US" sz="2400" i="1" dirty="0" smtClean="0"/>
              <a:t> </a:t>
            </a:r>
            <a:r>
              <a:rPr lang="en-US" sz="2400" i="1" dirty="0"/>
              <a:t>	</a:t>
            </a:r>
          </a:p>
          <a:p>
            <a:pPr marL="0" indent="0">
              <a:spcBef>
                <a:spcPts val="0"/>
              </a:spcBef>
              <a:buNone/>
              <a:tabLst>
                <a:tab pos="463550" algn="l"/>
              </a:tabLst>
            </a:pPr>
            <a:endParaRPr lang="en-US" sz="2400" i="1" dirty="0" smtClean="0"/>
          </a:p>
          <a:p>
            <a:pPr marL="0" indent="0">
              <a:spcBef>
                <a:spcPts val="0"/>
              </a:spcBef>
              <a:buNone/>
              <a:tabLst>
                <a:tab pos="463550" algn="l"/>
              </a:tabLst>
            </a:pPr>
            <a:endParaRPr lang="en-US" sz="2400" i="1" dirty="0"/>
          </a:p>
          <a:p>
            <a:pPr marL="0" indent="0">
              <a:spcBef>
                <a:spcPts val="0"/>
              </a:spcBef>
              <a:buNone/>
              <a:tabLst>
                <a:tab pos="463550" algn="l"/>
              </a:tabLst>
            </a:pPr>
            <a:endParaRPr lang="en-US" sz="2400" i="1" dirty="0"/>
          </a:p>
          <a:p>
            <a:pPr marL="0" indent="0">
              <a:spcBef>
                <a:spcPts val="0"/>
              </a:spcBef>
              <a:buNone/>
              <a:tabLst>
                <a:tab pos="463550" algn="l"/>
              </a:tabLst>
            </a:pPr>
            <a:endParaRPr lang="en-US" sz="2400" i="1" dirty="0" smtClean="0"/>
          </a:p>
          <a:p>
            <a:pPr marL="0" indent="0">
              <a:spcBef>
                <a:spcPts val="0"/>
              </a:spcBef>
              <a:buNone/>
              <a:tabLst>
                <a:tab pos="463550" algn="l"/>
              </a:tabLst>
            </a:pPr>
            <a:r>
              <a:rPr lang="en-US" sz="2400" i="1" dirty="0"/>
              <a:t>	</a:t>
            </a:r>
          </a:p>
          <a:p>
            <a:pPr marL="346075" indent="-346075">
              <a:lnSpc>
                <a:spcPct val="95000"/>
              </a:lnSpc>
              <a:spcBef>
                <a:spcPts val="0"/>
              </a:spcBef>
              <a:buNone/>
            </a:pPr>
            <a:endParaRPr lang="en-US" sz="2400" dirty="0" smtClean="0">
              <a:cs typeface="Times New Roman" pitchFamily="18" charset="0"/>
            </a:endParaRPr>
          </a:p>
        </p:txBody>
      </p:sp>
      <p:sp>
        <p:nvSpPr>
          <p:cNvPr id="5" name="TextBox 4"/>
          <p:cNvSpPr txBox="1"/>
          <p:nvPr/>
        </p:nvSpPr>
        <p:spPr>
          <a:xfrm>
            <a:off x="7754334" y="2311119"/>
            <a:ext cx="1116598" cy="461665"/>
          </a:xfrm>
          <a:prstGeom prst="rect">
            <a:avLst/>
          </a:prstGeom>
          <a:noFill/>
        </p:spPr>
        <p:txBody>
          <a:bodyPr wrap="square" rtlCol="0">
            <a:spAutoFit/>
          </a:bodyPr>
          <a:lstStyle/>
          <a:p>
            <a:r>
              <a:rPr lang="en-US" sz="2400" dirty="0" smtClean="0">
                <a:solidFill>
                  <a:schemeClr val="accent2"/>
                </a:solidFill>
              </a:rPr>
              <a:t>(11.9)</a:t>
            </a:r>
            <a:endParaRPr lang="en-US" sz="2400" dirty="0">
              <a:solidFill>
                <a:schemeClr val="accent2"/>
              </a:solidFill>
            </a:endParaRPr>
          </a:p>
        </p:txBody>
      </p:sp>
      <p:sp>
        <p:nvSpPr>
          <p:cNvPr id="2" name="TextBox 1"/>
          <p:cNvSpPr txBox="1"/>
          <p:nvPr/>
        </p:nvSpPr>
        <p:spPr>
          <a:xfrm>
            <a:off x="898242" y="2390396"/>
            <a:ext cx="1978427" cy="3477875"/>
          </a:xfrm>
          <a:prstGeom prst="rect">
            <a:avLst/>
          </a:prstGeom>
          <a:noFill/>
        </p:spPr>
        <p:txBody>
          <a:bodyPr wrap="none" rtlCol="0">
            <a:spAutoFit/>
          </a:bodyPr>
          <a:lstStyle/>
          <a:p>
            <a:pPr marL="0" indent="0" algn="l">
              <a:buFontTx/>
              <a:buNone/>
              <a:tabLst>
                <a:tab pos="463550" algn="l"/>
                <a:tab pos="1377950" algn="l"/>
              </a:tabLst>
            </a:pPr>
            <a:r>
              <a:rPr lang="en-US" sz="2000" i="1" dirty="0" smtClean="0">
                <a:solidFill>
                  <a:schemeClr val="accent6"/>
                </a:solidFill>
              </a:rPr>
              <a:t>x</a:t>
            </a:r>
            <a:r>
              <a:rPr lang="en-US" sz="2000" i="1" baseline="-25000" dirty="0" smtClean="0">
                <a:solidFill>
                  <a:schemeClr val="accent6"/>
                </a:solidFill>
              </a:rPr>
              <a:t>2 </a:t>
            </a:r>
            <a:r>
              <a:rPr lang="en-US" sz="2000" i="1" dirty="0">
                <a:solidFill>
                  <a:schemeClr val="accent6"/>
                </a:solidFill>
              </a:rPr>
              <a:t>+ </a:t>
            </a:r>
            <a:r>
              <a:rPr lang="en-US" sz="2000" i="1" dirty="0" smtClean="0">
                <a:solidFill>
                  <a:schemeClr val="accent6"/>
                </a:solidFill>
              </a:rPr>
              <a:t>y</a:t>
            </a:r>
            <a:r>
              <a:rPr lang="en-US" sz="2000" i="1" baseline="-25000" dirty="0" smtClean="0">
                <a:solidFill>
                  <a:schemeClr val="accent6"/>
                </a:solidFill>
              </a:rPr>
              <a:t>1 	</a:t>
            </a:r>
            <a:r>
              <a:rPr lang="en-US" sz="2000" i="1" dirty="0" smtClean="0">
                <a:solidFill>
                  <a:schemeClr val="accent6"/>
                </a:solidFill>
                <a:sym typeface="Symbol"/>
              </a:rPr>
              <a:t></a:t>
            </a:r>
            <a:r>
              <a:rPr lang="en-US" sz="2000" i="1" dirty="0" smtClean="0">
                <a:solidFill>
                  <a:schemeClr val="accent6"/>
                </a:solidFill>
              </a:rPr>
              <a:t> 1</a:t>
            </a:r>
            <a:r>
              <a:rPr lang="en-US" sz="2000" i="1" baseline="-25000" dirty="0" smtClean="0">
                <a:solidFill>
                  <a:schemeClr val="accent6"/>
                </a:solidFill>
              </a:rPr>
              <a:t> </a:t>
            </a:r>
            <a:endParaRPr lang="en-US" sz="2000" i="1" dirty="0" smtClean="0">
              <a:solidFill>
                <a:schemeClr val="accent6"/>
              </a:solidFill>
            </a:endParaRPr>
          </a:p>
          <a:p>
            <a:pPr marL="0" indent="0" algn="l">
              <a:spcBef>
                <a:spcPts val="0"/>
              </a:spcBef>
              <a:buNone/>
              <a:tabLst>
                <a:tab pos="463550" algn="l"/>
                <a:tab pos="1377950" algn="l"/>
              </a:tabLst>
            </a:pPr>
            <a:r>
              <a:rPr lang="en-US" sz="2000" i="1" dirty="0" smtClean="0">
                <a:solidFill>
                  <a:schemeClr val="accent6"/>
                </a:solidFill>
              </a:rPr>
              <a:t>x</a:t>
            </a:r>
            <a:r>
              <a:rPr lang="en-US" sz="2000" i="1" baseline="-25000" dirty="0" smtClean="0">
                <a:solidFill>
                  <a:schemeClr val="accent6"/>
                </a:solidFill>
              </a:rPr>
              <a:t>1 </a:t>
            </a:r>
            <a:r>
              <a:rPr lang="en-US" sz="2000" i="1" dirty="0" smtClean="0">
                <a:solidFill>
                  <a:schemeClr val="accent6"/>
                </a:solidFill>
              </a:rPr>
              <a:t>+ x</a:t>
            </a:r>
            <a:r>
              <a:rPr lang="en-US" sz="2000" i="1" baseline="-25000" dirty="0" smtClean="0">
                <a:solidFill>
                  <a:schemeClr val="accent6"/>
                </a:solidFill>
              </a:rPr>
              <a:t>2</a:t>
            </a:r>
            <a:r>
              <a:rPr lang="en-US" sz="2000" i="1" dirty="0">
                <a:solidFill>
                  <a:schemeClr val="accent6"/>
                </a:solidFill>
              </a:rPr>
              <a:t> + </a:t>
            </a:r>
            <a:r>
              <a:rPr lang="en-US" sz="2000" i="1" dirty="0" smtClean="0">
                <a:solidFill>
                  <a:schemeClr val="accent6"/>
                </a:solidFill>
              </a:rPr>
              <a:t>y</a:t>
            </a:r>
            <a:r>
              <a:rPr lang="en-US" sz="2000" i="1" baseline="-25000" dirty="0" smtClean="0">
                <a:solidFill>
                  <a:schemeClr val="accent6"/>
                </a:solidFill>
              </a:rPr>
              <a:t>2 </a:t>
            </a:r>
            <a:r>
              <a:rPr lang="en-US" sz="2000" i="1" dirty="0" smtClean="0">
                <a:solidFill>
                  <a:schemeClr val="accent6"/>
                </a:solidFill>
              </a:rPr>
              <a:t> 	</a:t>
            </a:r>
            <a:r>
              <a:rPr lang="en-US" sz="2000" i="1" dirty="0" smtClean="0">
                <a:solidFill>
                  <a:schemeClr val="accent6"/>
                </a:solidFill>
                <a:sym typeface="Symbol"/>
              </a:rPr>
              <a:t></a:t>
            </a:r>
            <a:r>
              <a:rPr lang="en-US" sz="2000" i="1" dirty="0" smtClean="0">
                <a:solidFill>
                  <a:schemeClr val="accent6"/>
                </a:solidFill>
              </a:rPr>
              <a:t> 1</a:t>
            </a:r>
          </a:p>
          <a:p>
            <a:pPr algn="l">
              <a:spcBef>
                <a:spcPts val="0"/>
              </a:spcBef>
              <a:tabLst>
                <a:tab pos="463550" algn="l"/>
                <a:tab pos="1377950" algn="l"/>
              </a:tabLst>
            </a:pPr>
            <a:r>
              <a:rPr lang="en-US" sz="2000" i="1" dirty="0" smtClean="0">
                <a:solidFill>
                  <a:schemeClr val="accent6"/>
                </a:solidFill>
              </a:rPr>
              <a:t>x</a:t>
            </a:r>
            <a:r>
              <a:rPr lang="en-US" sz="2000" i="1" baseline="-25000" dirty="0" smtClean="0">
                <a:solidFill>
                  <a:schemeClr val="accent6"/>
                </a:solidFill>
              </a:rPr>
              <a:t>1 </a:t>
            </a:r>
            <a:r>
              <a:rPr lang="en-US" sz="2000" i="1" dirty="0">
                <a:solidFill>
                  <a:schemeClr val="accent6"/>
                </a:solidFill>
              </a:rPr>
              <a:t>+ </a:t>
            </a:r>
            <a:r>
              <a:rPr lang="en-US" sz="2000" i="1" dirty="0" smtClean="0">
                <a:solidFill>
                  <a:schemeClr val="accent6"/>
                </a:solidFill>
              </a:rPr>
              <a:t>x</a:t>
            </a:r>
            <a:r>
              <a:rPr lang="en-US" sz="2000" i="1" baseline="-25000" dirty="0" smtClean="0">
                <a:solidFill>
                  <a:schemeClr val="accent6"/>
                </a:solidFill>
              </a:rPr>
              <a:t>3 </a:t>
            </a:r>
            <a:r>
              <a:rPr lang="en-US" sz="2000" i="1" dirty="0">
                <a:solidFill>
                  <a:schemeClr val="accent6"/>
                </a:solidFill>
              </a:rPr>
              <a:t>+ </a:t>
            </a:r>
            <a:r>
              <a:rPr lang="en-US" sz="2000" i="1" dirty="0" smtClean="0">
                <a:solidFill>
                  <a:schemeClr val="accent6"/>
                </a:solidFill>
              </a:rPr>
              <a:t>y</a:t>
            </a:r>
            <a:r>
              <a:rPr lang="en-US" sz="2000" i="1" baseline="-25000" dirty="0" smtClean="0">
                <a:solidFill>
                  <a:schemeClr val="accent6"/>
                </a:solidFill>
              </a:rPr>
              <a:t>3</a:t>
            </a:r>
            <a:r>
              <a:rPr lang="en-US" sz="2000" i="1" dirty="0" smtClean="0">
                <a:solidFill>
                  <a:schemeClr val="accent6"/>
                </a:solidFill>
              </a:rPr>
              <a:t> </a:t>
            </a:r>
            <a:r>
              <a:rPr lang="en-US" sz="2000" i="1" dirty="0">
                <a:solidFill>
                  <a:schemeClr val="accent6"/>
                </a:solidFill>
              </a:rPr>
              <a:t>	</a:t>
            </a:r>
            <a:r>
              <a:rPr lang="en-US" sz="2000" i="1" dirty="0">
                <a:solidFill>
                  <a:schemeClr val="accent6"/>
                </a:solidFill>
                <a:sym typeface="Symbol"/>
              </a:rPr>
              <a:t></a:t>
            </a:r>
            <a:r>
              <a:rPr lang="en-US" sz="2000" i="1" dirty="0">
                <a:solidFill>
                  <a:schemeClr val="accent6"/>
                </a:solidFill>
              </a:rPr>
              <a:t> 1</a:t>
            </a:r>
          </a:p>
          <a:p>
            <a:pPr algn="l">
              <a:spcBef>
                <a:spcPts val="0"/>
              </a:spcBef>
              <a:tabLst>
                <a:tab pos="463550" algn="l"/>
                <a:tab pos="1377950" algn="l"/>
              </a:tabLst>
            </a:pPr>
            <a:r>
              <a:rPr lang="en-US" sz="2000" i="1" dirty="0" smtClean="0">
                <a:solidFill>
                  <a:schemeClr val="accent6"/>
                </a:solidFill>
              </a:rPr>
              <a:t>x</a:t>
            </a:r>
            <a:r>
              <a:rPr lang="en-US" sz="2000" i="1" baseline="-25000" dirty="0" smtClean="0">
                <a:solidFill>
                  <a:schemeClr val="accent6"/>
                </a:solidFill>
              </a:rPr>
              <a:t>3 </a:t>
            </a:r>
            <a:r>
              <a:rPr lang="en-US" sz="2000" i="1" dirty="0">
                <a:solidFill>
                  <a:schemeClr val="accent6"/>
                </a:solidFill>
              </a:rPr>
              <a:t>+ </a:t>
            </a:r>
            <a:r>
              <a:rPr lang="en-US" sz="2000" i="1" dirty="0" smtClean="0">
                <a:solidFill>
                  <a:schemeClr val="accent6"/>
                </a:solidFill>
              </a:rPr>
              <a:t>y</a:t>
            </a:r>
            <a:r>
              <a:rPr lang="en-US" sz="2000" i="1" baseline="-25000" dirty="0" smtClean="0">
                <a:solidFill>
                  <a:schemeClr val="accent6"/>
                </a:solidFill>
              </a:rPr>
              <a:t>4</a:t>
            </a:r>
            <a:r>
              <a:rPr lang="en-US" sz="2000" i="1" dirty="0" smtClean="0">
                <a:solidFill>
                  <a:schemeClr val="accent6"/>
                </a:solidFill>
              </a:rPr>
              <a:t> 	</a:t>
            </a:r>
            <a:r>
              <a:rPr lang="en-US" sz="2000" i="1" dirty="0" smtClean="0">
                <a:solidFill>
                  <a:schemeClr val="accent6"/>
                </a:solidFill>
                <a:sym typeface="Symbol"/>
              </a:rPr>
              <a:t></a:t>
            </a:r>
            <a:r>
              <a:rPr lang="en-US" sz="2000" i="1" dirty="0" smtClean="0">
                <a:solidFill>
                  <a:schemeClr val="accent6"/>
                </a:solidFill>
              </a:rPr>
              <a:t> </a:t>
            </a:r>
            <a:r>
              <a:rPr lang="en-US" sz="2000" i="1" dirty="0">
                <a:solidFill>
                  <a:schemeClr val="accent6"/>
                </a:solidFill>
              </a:rPr>
              <a:t>1</a:t>
            </a:r>
          </a:p>
          <a:p>
            <a:pPr algn="l">
              <a:spcBef>
                <a:spcPts val="0"/>
              </a:spcBef>
              <a:tabLst>
                <a:tab pos="463550" algn="l"/>
                <a:tab pos="1377950" algn="l"/>
              </a:tabLst>
            </a:pPr>
            <a:r>
              <a:rPr lang="en-US" sz="2000" i="1" dirty="0" smtClean="0">
                <a:solidFill>
                  <a:schemeClr val="accent6"/>
                </a:solidFill>
              </a:rPr>
              <a:t>x</a:t>
            </a:r>
            <a:r>
              <a:rPr lang="en-US" sz="2000" i="1" baseline="-25000" dirty="0" smtClean="0">
                <a:solidFill>
                  <a:schemeClr val="accent6"/>
                </a:solidFill>
              </a:rPr>
              <a:t>3 </a:t>
            </a:r>
            <a:r>
              <a:rPr lang="en-US" sz="2000" i="1" dirty="0">
                <a:solidFill>
                  <a:schemeClr val="accent6"/>
                </a:solidFill>
              </a:rPr>
              <a:t>+ </a:t>
            </a:r>
            <a:r>
              <a:rPr lang="en-US" sz="2000" i="1" dirty="0" smtClean="0">
                <a:solidFill>
                  <a:schemeClr val="accent6"/>
                </a:solidFill>
              </a:rPr>
              <a:t>y</a:t>
            </a:r>
            <a:r>
              <a:rPr lang="en-US" sz="2000" i="1" baseline="-25000" dirty="0" smtClean="0">
                <a:solidFill>
                  <a:schemeClr val="accent6"/>
                </a:solidFill>
              </a:rPr>
              <a:t>5</a:t>
            </a:r>
            <a:r>
              <a:rPr lang="en-US" sz="2000" i="1" dirty="0" smtClean="0">
                <a:solidFill>
                  <a:schemeClr val="accent6"/>
                </a:solidFill>
              </a:rPr>
              <a:t> 	</a:t>
            </a:r>
            <a:r>
              <a:rPr lang="en-US" sz="2000" i="1" dirty="0" smtClean="0">
                <a:solidFill>
                  <a:schemeClr val="accent6"/>
                </a:solidFill>
                <a:sym typeface="Symbol"/>
              </a:rPr>
              <a:t></a:t>
            </a:r>
            <a:r>
              <a:rPr lang="en-US" sz="2000" i="1" dirty="0" smtClean="0">
                <a:solidFill>
                  <a:schemeClr val="accent6"/>
                </a:solidFill>
              </a:rPr>
              <a:t> </a:t>
            </a:r>
            <a:r>
              <a:rPr lang="en-US" sz="2000" i="1" dirty="0">
                <a:solidFill>
                  <a:schemeClr val="accent6"/>
                </a:solidFill>
              </a:rPr>
              <a:t>1</a:t>
            </a:r>
          </a:p>
          <a:p>
            <a:pPr algn="l">
              <a:spcBef>
                <a:spcPts val="0"/>
              </a:spcBef>
              <a:tabLst>
                <a:tab pos="463550" algn="l"/>
                <a:tab pos="1377950" algn="l"/>
              </a:tabLst>
            </a:pPr>
            <a:r>
              <a:rPr lang="en-US" sz="2000" i="1" dirty="0" smtClean="0">
                <a:solidFill>
                  <a:schemeClr val="accent6"/>
                </a:solidFill>
              </a:rPr>
              <a:t>x</a:t>
            </a:r>
            <a:r>
              <a:rPr lang="en-US" sz="2000" i="1" baseline="-25000" dirty="0" smtClean="0">
                <a:solidFill>
                  <a:schemeClr val="accent6"/>
                </a:solidFill>
              </a:rPr>
              <a:t>2 </a:t>
            </a:r>
            <a:r>
              <a:rPr lang="en-US" sz="2000" i="1" dirty="0">
                <a:solidFill>
                  <a:schemeClr val="accent6"/>
                </a:solidFill>
              </a:rPr>
              <a:t>+ </a:t>
            </a:r>
            <a:r>
              <a:rPr lang="en-US" sz="2000" i="1" dirty="0" smtClean="0">
                <a:solidFill>
                  <a:schemeClr val="accent6"/>
                </a:solidFill>
              </a:rPr>
              <a:t>y</a:t>
            </a:r>
            <a:r>
              <a:rPr lang="en-US" sz="2000" i="1" baseline="-25000" dirty="0" smtClean="0">
                <a:solidFill>
                  <a:schemeClr val="accent6"/>
                </a:solidFill>
              </a:rPr>
              <a:t>6 </a:t>
            </a:r>
            <a:r>
              <a:rPr lang="en-US" sz="2000" i="1" dirty="0">
                <a:solidFill>
                  <a:schemeClr val="accent6"/>
                </a:solidFill>
              </a:rPr>
              <a:t>	</a:t>
            </a:r>
            <a:r>
              <a:rPr lang="en-US" sz="2000" i="1" dirty="0" smtClean="0">
                <a:solidFill>
                  <a:schemeClr val="accent6"/>
                </a:solidFill>
                <a:sym typeface="Symbol"/>
              </a:rPr>
              <a:t></a:t>
            </a:r>
            <a:r>
              <a:rPr lang="en-US" sz="2000" i="1" dirty="0" smtClean="0">
                <a:solidFill>
                  <a:schemeClr val="accent6"/>
                </a:solidFill>
              </a:rPr>
              <a:t> </a:t>
            </a:r>
            <a:r>
              <a:rPr lang="en-US" sz="2000" i="1" dirty="0">
                <a:solidFill>
                  <a:schemeClr val="accent6"/>
                </a:solidFill>
              </a:rPr>
              <a:t>1</a:t>
            </a:r>
          </a:p>
          <a:p>
            <a:pPr marL="0" indent="0" algn="l">
              <a:spcBef>
                <a:spcPts val="0"/>
              </a:spcBef>
              <a:buNone/>
              <a:tabLst>
                <a:tab pos="463550" algn="l"/>
                <a:tab pos="1377950" algn="l"/>
              </a:tabLst>
            </a:pPr>
            <a:r>
              <a:rPr lang="en-US" sz="2000" i="1" dirty="0" smtClean="0">
                <a:solidFill>
                  <a:schemeClr val="accent6"/>
                </a:solidFill>
              </a:rPr>
              <a:t>x</a:t>
            </a:r>
            <a:r>
              <a:rPr lang="en-US" sz="2000" i="1" baseline="-25000" dirty="0" smtClean="0">
                <a:solidFill>
                  <a:schemeClr val="accent6"/>
                </a:solidFill>
              </a:rPr>
              <a:t>2 </a:t>
            </a:r>
            <a:r>
              <a:rPr lang="en-US" sz="2000" i="1" dirty="0">
                <a:solidFill>
                  <a:schemeClr val="accent6"/>
                </a:solidFill>
              </a:rPr>
              <a:t>+ </a:t>
            </a:r>
            <a:r>
              <a:rPr lang="en-US" sz="2000" i="1" dirty="0" smtClean="0">
                <a:solidFill>
                  <a:schemeClr val="accent6"/>
                </a:solidFill>
              </a:rPr>
              <a:t>x</a:t>
            </a:r>
            <a:r>
              <a:rPr lang="en-US" sz="2000" i="1" baseline="-25000" dirty="0" smtClean="0">
                <a:solidFill>
                  <a:schemeClr val="accent6"/>
                </a:solidFill>
              </a:rPr>
              <a:t>4 </a:t>
            </a:r>
            <a:r>
              <a:rPr lang="en-US" sz="2000" i="1" dirty="0">
                <a:solidFill>
                  <a:schemeClr val="accent6"/>
                </a:solidFill>
              </a:rPr>
              <a:t>+ </a:t>
            </a:r>
            <a:r>
              <a:rPr lang="en-US" sz="2000" i="1" dirty="0" smtClean="0">
                <a:solidFill>
                  <a:schemeClr val="accent6"/>
                </a:solidFill>
              </a:rPr>
              <a:t>y</a:t>
            </a:r>
            <a:r>
              <a:rPr lang="en-US" sz="2000" i="1" baseline="-25000" dirty="0" smtClean="0">
                <a:solidFill>
                  <a:schemeClr val="accent6"/>
                </a:solidFill>
              </a:rPr>
              <a:t>7</a:t>
            </a:r>
            <a:r>
              <a:rPr lang="en-US" sz="2000" i="1" dirty="0" smtClean="0">
                <a:solidFill>
                  <a:schemeClr val="accent6"/>
                </a:solidFill>
              </a:rPr>
              <a:t> </a:t>
            </a:r>
            <a:r>
              <a:rPr lang="en-US" sz="2000" i="1" dirty="0">
                <a:solidFill>
                  <a:schemeClr val="accent6"/>
                </a:solidFill>
              </a:rPr>
              <a:t>	</a:t>
            </a:r>
            <a:r>
              <a:rPr lang="en-US" sz="2000" i="1" dirty="0">
                <a:solidFill>
                  <a:schemeClr val="accent6"/>
                </a:solidFill>
                <a:sym typeface="Symbol"/>
              </a:rPr>
              <a:t></a:t>
            </a:r>
            <a:r>
              <a:rPr lang="en-US" sz="2000" i="1" dirty="0">
                <a:solidFill>
                  <a:schemeClr val="accent6"/>
                </a:solidFill>
              </a:rPr>
              <a:t> </a:t>
            </a:r>
            <a:r>
              <a:rPr lang="en-US" sz="2000" i="1" dirty="0" smtClean="0">
                <a:solidFill>
                  <a:schemeClr val="accent6"/>
                </a:solidFill>
              </a:rPr>
              <a:t>1</a:t>
            </a:r>
          </a:p>
          <a:p>
            <a:pPr marL="0" indent="0" algn="l">
              <a:spcBef>
                <a:spcPts val="0"/>
              </a:spcBef>
              <a:buNone/>
              <a:tabLst>
                <a:tab pos="463550" algn="l"/>
                <a:tab pos="1377950" algn="l"/>
              </a:tabLst>
            </a:pPr>
            <a:r>
              <a:rPr lang="en-US" sz="2000" i="1" dirty="0" smtClean="0">
                <a:solidFill>
                  <a:schemeClr val="accent6"/>
                </a:solidFill>
              </a:rPr>
              <a:t>x</a:t>
            </a:r>
            <a:r>
              <a:rPr lang="en-US" sz="2000" i="1" baseline="-25000" dirty="0" smtClean="0">
                <a:solidFill>
                  <a:schemeClr val="accent6"/>
                </a:solidFill>
              </a:rPr>
              <a:t>3 </a:t>
            </a:r>
            <a:r>
              <a:rPr lang="en-US" sz="2000" i="1" dirty="0">
                <a:solidFill>
                  <a:schemeClr val="accent6"/>
                </a:solidFill>
              </a:rPr>
              <a:t>+ </a:t>
            </a:r>
            <a:r>
              <a:rPr lang="en-US" sz="2000" i="1" dirty="0" smtClean="0">
                <a:solidFill>
                  <a:schemeClr val="accent6"/>
                </a:solidFill>
              </a:rPr>
              <a:t>x</a:t>
            </a:r>
            <a:r>
              <a:rPr lang="en-US" sz="2000" i="1" baseline="-25000" dirty="0" smtClean="0">
                <a:solidFill>
                  <a:schemeClr val="accent6"/>
                </a:solidFill>
              </a:rPr>
              <a:t>4</a:t>
            </a:r>
            <a:r>
              <a:rPr lang="en-US" sz="2000" i="1" dirty="0">
                <a:solidFill>
                  <a:schemeClr val="accent6"/>
                </a:solidFill>
              </a:rPr>
              <a:t> + </a:t>
            </a:r>
            <a:r>
              <a:rPr lang="en-US" sz="2000" i="1" dirty="0" smtClean="0">
                <a:solidFill>
                  <a:schemeClr val="accent6"/>
                </a:solidFill>
              </a:rPr>
              <a:t>y</a:t>
            </a:r>
            <a:r>
              <a:rPr lang="en-US" sz="2000" i="1" baseline="-25000" dirty="0" smtClean="0">
                <a:solidFill>
                  <a:schemeClr val="accent6"/>
                </a:solidFill>
              </a:rPr>
              <a:t>8 </a:t>
            </a:r>
            <a:r>
              <a:rPr lang="en-US" sz="2000" i="1" dirty="0" smtClean="0">
                <a:solidFill>
                  <a:schemeClr val="accent6"/>
                </a:solidFill>
              </a:rPr>
              <a:t> </a:t>
            </a:r>
            <a:r>
              <a:rPr lang="en-US" sz="2000" i="1" dirty="0">
                <a:solidFill>
                  <a:schemeClr val="accent6"/>
                </a:solidFill>
              </a:rPr>
              <a:t>	</a:t>
            </a:r>
            <a:r>
              <a:rPr lang="en-US" sz="2000" i="1" dirty="0">
                <a:solidFill>
                  <a:schemeClr val="accent6"/>
                </a:solidFill>
                <a:sym typeface="Symbol"/>
              </a:rPr>
              <a:t></a:t>
            </a:r>
            <a:r>
              <a:rPr lang="en-US" sz="2000" i="1" dirty="0">
                <a:solidFill>
                  <a:schemeClr val="accent6"/>
                </a:solidFill>
              </a:rPr>
              <a:t> </a:t>
            </a:r>
            <a:r>
              <a:rPr lang="en-US" sz="2000" i="1" dirty="0" smtClean="0">
                <a:solidFill>
                  <a:schemeClr val="accent6"/>
                </a:solidFill>
              </a:rPr>
              <a:t>1</a:t>
            </a:r>
          </a:p>
          <a:p>
            <a:pPr marL="0" indent="0" algn="l">
              <a:spcBef>
                <a:spcPts val="0"/>
              </a:spcBef>
              <a:buNone/>
              <a:tabLst>
                <a:tab pos="463550" algn="l"/>
                <a:tab pos="1377950" algn="l"/>
              </a:tabLst>
            </a:pPr>
            <a:r>
              <a:rPr lang="en-US" sz="2000" i="1" dirty="0" smtClean="0">
                <a:solidFill>
                  <a:schemeClr val="accent6"/>
                </a:solidFill>
              </a:rPr>
              <a:t>x</a:t>
            </a:r>
            <a:r>
              <a:rPr lang="en-US" sz="2000" i="1" baseline="-25000" dirty="0" smtClean="0">
                <a:solidFill>
                  <a:schemeClr val="accent6"/>
                </a:solidFill>
              </a:rPr>
              <a:t>8 </a:t>
            </a:r>
            <a:r>
              <a:rPr lang="en-US" sz="2000" i="1" dirty="0">
                <a:solidFill>
                  <a:schemeClr val="accent6"/>
                </a:solidFill>
              </a:rPr>
              <a:t>+ </a:t>
            </a:r>
            <a:r>
              <a:rPr lang="en-US" sz="2000" i="1" dirty="0" smtClean="0">
                <a:solidFill>
                  <a:schemeClr val="accent6"/>
                </a:solidFill>
              </a:rPr>
              <a:t>y</a:t>
            </a:r>
            <a:r>
              <a:rPr lang="en-US" sz="2000" i="1" baseline="-25000" dirty="0" smtClean="0">
                <a:solidFill>
                  <a:schemeClr val="accent6"/>
                </a:solidFill>
              </a:rPr>
              <a:t>9 </a:t>
            </a:r>
            <a:r>
              <a:rPr lang="en-US" sz="2000" i="1" dirty="0">
                <a:solidFill>
                  <a:schemeClr val="accent6"/>
                </a:solidFill>
              </a:rPr>
              <a:t>	</a:t>
            </a:r>
            <a:r>
              <a:rPr lang="en-US" sz="2000" i="1" dirty="0" smtClean="0">
                <a:solidFill>
                  <a:schemeClr val="accent6"/>
                </a:solidFill>
                <a:sym typeface="Symbol"/>
              </a:rPr>
              <a:t></a:t>
            </a:r>
            <a:r>
              <a:rPr lang="en-US" sz="2000" i="1" dirty="0" smtClean="0">
                <a:solidFill>
                  <a:schemeClr val="accent6"/>
                </a:solidFill>
              </a:rPr>
              <a:t> 1</a:t>
            </a:r>
          </a:p>
          <a:p>
            <a:pPr algn="l">
              <a:tabLst>
                <a:tab pos="463550" algn="l"/>
                <a:tab pos="1377950" algn="l"/>
              </a:tabLst>
            </a:pPr>
            <a:r>
              <a:rPr lang="en-US" sz="2000" i="1" dirty="0">
                <a:solidFill>
                  <a:schemeClr val="accent6"/>
                </a:solidFill>
              </a:rPr>
              <a:t>x</a:t>
            </a:r>
            <a:r>
              <a:rPr lang="en-US" sz="2000" i="1" baseline="-25000" dirty="0">
                <a:solidFill>
                  <a:schemeClr val="accent6"/>
                </a:solidFill>
              </a:rPr>
              <a:t>4 </a:t>
            </a:r>
            <a:r>
              <a:rPr lang="en-US" sz="2000" i="1" dirty="0">
                <a:solidFill>
                  <a:schemeClr val="accent6"/>
                </a:solidFill>
              </a:rPr>
              <a:t>+ x</a:t>
            </a:r>
            <a:r>
              <a:rPr lang="en-US" sz="2000" i="1" baseline="-25000" dirty="0">
                <a:solidFill>
                  <a:schemeClr val="accent6"/>
                </a:solidFill>
              </a:rPr>
              <a:t>6 </a:t>
            </a:r>
            <a:r>
              <a:rPr lang="en-US" sz="2000" i="1" dirty="0">
                <a:solidFill>
                  <a:schemeClr val="accent6"/>
                </a:solidFill>
              </a:rPr>
              <a:t>+ </a:t>
            </a:r>
            <a:r>
              <a:rPr lang="en-US" sz="2000" i="1" dirty="0" smtClean="0">
                <a:solidFill>
                  <a:schemeClr val="accent6"/>
                </a:solidFill>
              </a:rPr>
              <a:t>y</a:t>
            </a:r>
            <a:r>
              <a:rPr lang="en-US" sz="2000" i="1" baseline="-25000" dirty="0" smtClean="0">
                <a:solidFill>
                  <a:schemeClr val="accent6"/>
                </a:solidFill>
              </a:rPr>
              <a:t>10 </a:t>
            </a:r>
            <a:r>
              <a:rPr lang="en-US" sz="2000" i="1" dirty="0">
                <a:solidFill>
                  <a:schemeClr val="accent6"/>
                </a:solidFill>
              </a:rPr>
              <a:t>	</a:t>
            </a:r>
            <a:r>
              <a:rPr lang="en-US" sz="2000" i="1" dirty="0">
                <a:solidFill>
                  <a:schemeClr val="accent6"/>
                </a:solidFill>
                <a:sym typeface="Symbol"/>
              </a:rPr>
              <a:t></a:t>
            </a:r>
            <a:r>
              <a:rPr lang="en-US" sz="2000" i="1" dirty="0">
                <a:solidFill>
                  <a:schemeClr val="accent6"/>
                </a:solidFill>
              </a:rPr>
              <a:t> 1</a:t>
            </a:r>
          </a:p>
          <a:p>
            <a:pPr marL="0" indent="0" algn="l">
              <a:buFontTx/>
              <a:buNone/>
              <a:tabLst>
                <a:tab pos="463550" algn="l"/>
                <a:tab pos="1377950" algn="l"/>
              </a:tabLst>
            </a:pPr>
            <a:r>
              <a:rPr lang="en-US" sz="2000" i="1" dirty="0">
                <a:solidFill>
                  <a:schemeClr val="accent6"/>
                </a:solidFill>
              </a:rPr>
              <a:t>x</a:t>
            </a:r>
            <a:r>
              <a:rPr lang="en-US" sz="2000" i="1" baseline="-25000" dirty="0">
                <a:solidFill>
                  <a:schemeClr val="accent6"/>
                </a:solidFill>
              </a:rPr>
              <a:t>4 </a:t>
            </a:r>
            <a:r>
              <a:rPr lang="en-US" sz="2000" i="1" dirty="0">
                <a:solidFill>
                  <a:schemeClr val="accent6"/>
                </a:solidFill>
              </a:rPr>
              <a:t>+ x</a:t>
            </a:r>
            <a:r>
              <a:rPr lang="en-US" sz="2000" i="1" baseline="-25000" dirty="0">
                <a:solidFill>
                  <a:schemeClr val="accent6"/>
                </a:solidFill>
              </a:rPr>
              <a:t>5 </a:t>
            </a:r>
            <a:r>
              <a:rPr lang="en-US" sz="2000" i="1" dirty="0">
                <a:solidFill>
                  <a:schemeClr val="accent6"/>
                </a:solidFill>
              </a:rPr>
              <a:t>+ </a:t>
            </a:r>
            <a:r>
              <a:rPr lang="en-US" sz="2000" i="1" dirty="0" smtClean="0">
                <a:solidFill>
                  <a:schemeClr val="accent6"/>
                </a:solidFill>
              </a:rPr>
              <a:t>y</a:t>
            </a:r>
            <a:r>
              <a:rPr lang="en-US" sz="2000" i="1" baseline="-25000" dirty="0" smtClean="0">
                <a:solidFill>
                  <a:schemeClr val="accent6"/>
                </a:solidFill>
              </a:rPr>
              <a:t>11 </a:t>
            </a:r>
            <a:r>
              <a:rPr lang="en-US" sz="2000" i="1" baseline="-25000" dirty="0">
                <a:solidFill>
                  <a:schemeClr val="accent6"/>
                </a:solidFill>
              </a:rPr>
              <a:t>	</a:t>
            </a:r>
            <a:r>
              <a:rPr lang="en-US" sz="2000" i="1" dirty="0">
                <a:solidFill>
                  <a:schemeClr val="accent6"/>
                </a:solidFill>
                <a:sym typeface="Symbol"/>
              </a:rPr>
              <a:t></a:t>
            </a:r>
            <a:r>
              <a:rPr lang="en-US" sz="2000" i="1" dirty="0">
                <a:solidFill>
                  <a:schemeClr val="accent6"/>
                </a:solidFill>
              </a:rPr>
              <a:t> 1</a:t>
            </a:r>
            <a:endParaRPr lang="en-US" sz="2000" i="1" dirty="0" smtClean="0">
              <a:solidFill>
                <a:schemeClr val="accent6"/>
              </a:solidFill>
            </a:endParaRPr>
          </a:p>
        </p:txBody>
      </p:sp>
      <p:sp>
        <p:nvSpPr>
          <p:cNvPr id="3" name="TextBox 2"/>
          <p:cNvSpPr txBox="1"/>
          <p:nvPr/>
        </p:nvSpPr>
        <p:spPr>
          <a:xfrm>
            <a:off x="5002342" y="5668216"/>
            <a:ext cx="2629245" cy="400110"/>
          </a:xfrm>
          <a:prstGeom prst="rect">
            <a:avLst/>
          </a:prstGeom>
          <a:noFill/>
        </p:spPr>
        <p:txBody>
          <a:bodyPr wrap="none" rtlCol="0">
            <a:spAutoFit/>
          </a:bodyPr>
          <a:lstStyle/>
          <a:p>
            <a:r>
              <a:rPr lang="en-US" sz="2000" i="1" dirty="0" smtClean="0">
                <a:solidFill>
                  <a:schemeClr val="accent6"/>
                </a:solidFill>
              </a:rPr>
              <a:t>x</a:t>
            </a:r>
            <a:r>
              <a:rPr lang="en-US" sz="2000" i="1" baseline="-25000" dirty="0" smtClean="0">
                <a:solidFill>
                  <a:schemeClr val="accent6"/>
                </a:solidFill>
              </a:rPr>
              <a:t>i </a:t>
            </a:r>
            <a:r>
              <a:rPr lang="en-US" sz="2000" i="1" dirty="0">
                <a:solidFill>
                  <a:schemeClr val="accent6"/>
                </a:solidFill>
              </a:rPr>
              <a:t>= 0 or 1 </a:t>
            </a:r>
            <a:r>
              <a:rPr lang="en-US" sz="2000" i="1" dirty="0">
                <a:solidFill>
                  <a:schemeClr val="accent6"/>
                </a:solidFill>
                <a:sym typeface="Symbol"/>
              </a:rPr>
              <a:t> j=1</a:t>
            </a:r>
            <a:r>
              <a:rPr lang="en-US" sz="2000" i="1" dirty="0" smtClean="0">
                <a:solidFill>
                  <a:schemeClr val="accent6"/>
                </a:solidFill>
                <a:sym typeface="Symbol"/>
              </a:rPr>
              <a:t>,…,10</a:t>
            </a:r>
            <a:endParaRPr lang="en-US" sz="2000" i="1" dirty="0">
              <a:solidFill>
                <a:schemeClr val="accent6"/>
              </a:solidFill>
              <a:sym typeface="Symbol"/>
            </a:endParaRPr>
          </a:p>
        </p:txBody>
      </p:sp>
      <mc:AlternateContent xmlns:mc="http://schemas.openxmlformats.org/markup-compatibility/2006" xmlns:a14="http://schemas.microsoft.com/office/drawing/2010/main">
        <mc:Choice Requires="a14">
          <p:sp>
            <p:nvSpPr>
              <p:cNvPr id="7" name="TextBox 6"/>
              <p:cNvSpPr txBox="1"/>
              <p:nvPr/>
            </p:nvSpPr>
            <p:spPr>
              <a:xfrm>
                <a:off x="3102514" y="2390396"/>
                <a:ext cx="2499723" cy="3762440"/>
              </a:xfrm>
              <a:prstGeom prst="rect">
                <a:avLst/>
              </a:prstGeom>
              <a:noFill/>
            </p:spPr>
            <p:txBody>
              <a:bodyPr wrap="none" rtlCol="0">
                <a:spAutoFit/>
              </a:bodyPr>
              <a:lstStyle/>
              <a:p>
                <a:pPr marL="0" indent="0" algn="l">
                  <a:spcBef>
                    <a:spcPts val="0"/>
                  </a:spcBef>
                  <a:buNone/>
                  <a:tabLst>
                    <a:tab pos="463550" algn="l"/>
                    <a:tab pos="1941513" algn="l"/>
                  </a:tabLst>
                </a:pPr>
                <a:r>
                  <a:rPr lang="en-US" sz="2000" i="1" dirty="0" smtClean="0">
                    <a:solidFill>
                      <a:schemeClr val="accent6"/>
                    </a:solidFill>
                  </a:rPr>
                  <a:t>x</a:t>
                </a:r>
                <a:r>
                  <a:rPr lang="en-US" sz="2000" i="1" baseline="-25000" dirty="0" smtClean="0">
                    <a:solidFill>
                      <a:schemeClr val="accent6"/>
                    </a:solidFill>
                  </a:rPr>
                  <a:t>4 </a:t>
                </a:r>
                <a:r>
                  <a:rPr lang="en-US" sz="2000" i="1" dirty="0" smtClean="0">
                    <a:solidFill>
                      <a:schemeClr val="accent6"/>
                    </a:solidFill>
                  </a:rPr>
                  <a:t>+ x</a:t>
                </a:r>
                <a:r>
                  <a:rPr lang="en-US" sz="2000" i="1" baseline="-25000" dirty="0" smtClean="0">
                    <a:solidFill>
                      <a:schemeClr val="accent6"/>
                    </a:solidFill>
                  </a:rPr>
                  <a:t>5 </a:t>
                </a:r>
                <a:r>
                  <a:rPr lang="en-US" sz="2000" i="1" dirty="0">
                    <a:solidFill>
                      <a:schemeClr val="accent6"/>
                    </a:solidFill>
                  </a:rPr>
                  <a:t>+ </a:t>
                </a:r>
                <a:r>
                  <a:rPr lang="en-US" sz="2000" i="1" dirty="0" smtClean="0">
                    <a:solidFill>
                      <a:schemeClr val="accent6"/>
                    </a:solidFill>
                  </a:rPr>
                  <a:t>x</a:t>
                </a:r>
                <a:r>
                  <a:rPr lang="en-US" sz="2000" i="1" baseline="-25000" dirty="0" smtClean="0">
                    <a:solidFill>
                      <a:schemeClr val="accent6"/>
                    </a:solidFill>
                  </a:rPr>
                  <a:t>6</a:t>
                </a:r>
                <a:r>
                  <a:rPr lang="en-US" sz="2000" i="1" dirty="0" smtClean="0">
                    <a:solidFill>
                      <a:schemeClr val="accent6"/>
                    </a:solidFill>
                  </a:rPr>
                  <a:t> </a:t>
                </a:r>
                <a:r>
                  <a:rPr lang="en-US" sz="2000" i="1" dirty="0">
                    <a:solidFill>
                      <a:schemeClr val="accent6"/>
                    </a:solidFill>
                  </a:rPr>
                  <a:t>+ </a:t>
                </a:r>
                <a:r>
                  <a:rPr lang="en-US" sz="2000" i="1" dirty="0" smtClean="0">
                    <a:solidFill>
                      <a:schemeClr val="accent6"/>
                    </a:solidFill>
                  </a:rPr>
                  <a:t>y</a:t>
                </a:r>
                <a:r>
                  <a:rPr lang="en-US" sz="2000" i="1" baseline="-25000" dirty="0" smtClean="0">
                    <a:solidFill>
                      <a:schemeClr val="accent6"/>
                    </a:solidFill>
                  </a:rPr>
                  <a:t>12 </a:t>
                </a:r>
                <a:r>
                  <a:rPr lang="en-US" sz="2000" i="1" dirty="0" smtClean="0">
                    <a:solidFill>
                      <a:schemeClr val="accent6"/>
                    </a:solidFill>
                  </a:rPr>
                  <a:t>	</a:t>
                </a:r>
                <a:r>
                  <a:rPr lang="en-US" sz="2000" i="1" dirty="0" smtClean="0">
                    <a:solidFill>
                      <a:schemeClr val="accent6"/>
                    </a:solidFill>
                    <a:sym typeface="Symbol"/>
                  </a:rPr>
                  <a:t></a:t>
                </a:r>
                <a:r>
                  <a:rPr lang="en-US" sz="2000" i="1" dirty="0" smtClean="0">
                    <a:solidFill>
                      <a:schemeClr val="accent6"/>
                    </a:solidFill>
                  </a:rPr>
                  <a:t> 1</a:t>
                </a:r>
              </a:p>
              <a:p>
                <a:pPr algn="l">
                  <a:spcBef>
                    <a:spcPts val="0"/>
                  </a:spcBef>
                  <a:tabLst>
                    <a:tab pos="463550" algn="l"/>
                    <a:tab pos="1941513" algn="l"/>
                  </a:tabLst>
                </a:pPr>
                <a:r>
                  <a:rPr lang="en-US" sz="2000" i="1" dirty="0" smtClean="0">
                    <a:solidFill>
                      <a:schemeClr val="accent6"/>
                    </a:solidFill>
                  </a:rPr>
                  <a:t>x</a:t>
                </a:r>
                <a:r>
                  <a:rPr lang="en-US" sz="2000" i="1" baseline="-25000" dirty="0" smtClean="0">
                    <a:solidFill>
                      <a:schemeClr val="accent6"/>
                    </a:solidFill>
                  </a:rPr>
                  <a:t>4 </a:t>
                </a:r>
                <a:r>
                  <a:rPr lang="en-US" sz="2000" i="1" dirty="0">
                    <a:solidFill>
                      <a:schemeClr val="accent6"/>
                    </a:solidFill>
                  </a:rPr>
                  <a:t>+ </a:t>
                </a:r>
                <a:r>
                  <a:rPr lang="en-US" sz="2000" i="1" dirty="0" smtClean="0">
                    <a:solidFill>
                      <a:schemeClr val="accent6"/>
                    </a:solidFill>
                  </a:rPr>
                  <a:t>x</a:t>
                </a:r>
                <a:r>
                  <a:rPr lang="en-US" sz="2000" i="1" baseline="-25000" dirty="0" smtClean="0">
                    <a:solidFill>
                      <a:schemeClr val="accent6"/>
                    </a:solidFill>
                  </a:rPr>
                  <a:t>5 </a:t>
                </a:r>
                <a:r>
                  <a:rPr lang="en-US" sz="2000" i="1" dirty="0">
                    <a:solidFill>
                      <a:schemeClr val="accent6"/>
                    </a:solidFill>
                  </a:rPr>
                  <a:t>+ </a:t>
                </a:r>
                <a:r>
                  <a:rPr lang="en-US" sz="2000" i="1" dirty="0" smtClean="0">
                    <a:solidFill>
                      <a:schemeClr val="accent6"/>
                    </a:solidFill>
                  </a:rPr>
                  <a:t>x</a:t>
                </a:r>
                <a:r>
                  <a:rPr lang="en-US" sz="2000" i="1" baseline="-25000" dirty="0" smtClean="0">
                    <a:solidFill>
                      <a:schemeClr val="accent6"/>
                    </a:solidFill>
                  </a:rPr>
                  <a:t>7</a:t>
                </a:r>
                <a:r>
                  <a:rPr lang="en-US" sz="2000" i="1" dirty="0" smtClean="0">
                    <a:solidFill>
                      <a:schemeClr val="accent6"/>
                    </a:solidFill>
                  </a:rPr>
                  <a:t> </a:t>
                </a:r>
                <a:r>
                  <a:rPr lang="en-US" sz="2000" i="1" dirty="0">
                    <a:solidFill>
                      <a:schemeClr val="accent6"/>
                    </a:solidFill>
                  </a:rPr>
                  <a:t>+ </a:t>
                </a:r>
                <a:r>
                  <a:rPr lang="en-US" sz="2000" i="1" dirty="0" smtClean="0">
                    <a:solidFill>
                      <a:schemeClr val="accent6"/>
                    </a:solidFill>
                  </a:rPr>
                  <a:t>y</a:t>
                </a:r>
                <a:r>
                  <a:rPr lang="en-US" sz="2000" i="1" baseline="-25000" dirty="0" smtClean="0">
                    <a:solidFill>
                      <a:schemeClr val="accent6"/>
                    </a:solidFill>
                  </a:rPr>
                  <a:t>13 </a:t>
                </a:r>
                <a:r>
                  <a:rPr lang="en-US" sz="2000" i="1" dirty="0">
                    <a:solidFill>
                      <a:schemeClr val="accent6"/>
                    </a:solidFill>
                  </a:rPr>
                  <a:t>	</a:t>
                </a:r>
                <a:r>
                  <a:rPr lang="en-US" sz="2000" i="1" dirty="0">
                    <a:solidFill>
                      <a:schemeClr val="accent6"/>
                    </a:solidFill>
                    <a:sym typeface="Symbol"/>
                  </a:rPr>
                  <a:t></a:t>
                </a:r>
                <a:r>
                  <a:rPr lang="en-US" sz="2000" i="1" dirty="0">
                    <a:solidFill>
                      <a:schemeClr val="accent6"/>
                    </a:solidFill>
                  </a:rPr>
                  <a:t> 1</a:t>
                </a:r>
              </a:p>
              <a:p>
                <a:pPr marL="0" indent="0" algn="l">
                  <a:spcBef>
                    <a:spcPts val="0"/>
                  </a:spcBef>
                  <a:buNone/>
                  <a:tabLst>
                    <a:tab pos="463550" algn="l"/>
                    <a:tab pos="1941513" algn="l"/>
                  </a:tabLst>
                </a:pPr>
                <a:r>
                  <a:rPr lang="en-US" sz="2000" i="1" dirty="0" smtClean="0">
                    <a:solidFill>
                      <a:schemeClr val="accent6"/>
                    </a:solidFill>
                  </a:rPr>
                  <a:t>x</a:t>
                </a:r>
                <a:r>
                  <a:rPr lang="en-US" sz="2000" i="1" baseline="-25000" dirty="0" smtClean="0">
                    <a:solidFill>
                      <a:schemeClr val="accent6"/>
                    </a:solidFill>
                  </a:rPr>
                  <a:t>8 </a:t>
                </a:r>
                <a:r>
                  <a:rPr lang="en-US" sz="2000" i="1" dirty="0">
                    <a:solidFill>
                      <a:schemeClr val="accent6"/>
                    </a:solidFill>
                  </a:rPr>
                  <a:t>+ </a:t>
                </a:r>
                <a:r>
                  <a:rPr lang="en-US" sz="2000" i="1" dirty="0" smtClean="0">
                    <a:solidFill>
                      <a:schemeClr val="accent6"/>
                    </a:solidFill>
                  </a:rPr>
                  <a:t>x</a:t>
                </a:r>
                <a:r>
                  <a:rPr lang="en-US" sz="2000" i="1" baseline="-25000" dirty="0" smtClean="0">
                    <a:solidFill>
                      <a:schemeClr val="accent6"/>
                    </a:solidFill>
                  </a:rPr>
                  <a:t>9 </a:t>
                </a:r>
                <a:r>
                  <a:rPr lang="en-US" sz="2000" i="1" dirty="0">
                    <a:solidFill>
                      <a:schemeClr val="accent6"/>
                    </a:solidFill>
                  </a:rPr>
                  <a:t>+ </a:t>
                </a:r>
                <a:r>
                  <a:rPr lang="en-US" sz="2000" i="1" dirty="0" smtClean="0">
                    <a:solidFill>
                      <a:schemeClr val="accent6"/>
                    </a:solidFill>
                  </a:rPr>
                  <a:t>y</a:t>
                </a:r>
                <a:r>
                  <a:rPr lang="en-US" sz="2000" i="1" baseline="-25000" dirty="0" smtClean="0">
                    <a:solidFill>
                      <a:schemeClr val="accent6"/>
                    </a:solidFill>
                  </a:rPr>
                  <a:t>14 </a:t>
                </a:r>
                <a:r>
                  <a:rPr lang="en-US" sz="2000" i="1" dirty="0">
                    <a:solidFill>
                      <a:schemeClr val="accent6"/>
                    </a:solidFill>
                  </a:rPr>
                  <a:t>	</a:t>
                </a:r>
                <a:r>
                  <a:rPr lang="en-US" sz="2000" i="1" dirty="0">
                    <a:solidFill>
                      <a:schemeClr val="accent6"/>
                    </a:solidFill>
                    <a:sym typeface="Symbol"/>
                  </a:rPr>
                  <a:t></a:t>
                </a:r>
                <a:r>
                  <a:rPr lang="en-US" sz="2000" i="1" dirty="0">
                    <a:solidFill>
                      <a:schemeClr val="accent6"/>
                    </a:solidFill>
                  </a:rPr>
                  <a:t> </a:t>
                </a:r>
                <a:r>
                  <a:rPr lang="en-US" sz="2000" i="1" dirty="0" smtClean="0">
                    <a:solidFill>
                      <a:schemeClr val="accent6"/>
                    </a:solidFill>
                  </a:rPr>
                  <a:t>1</a:t>
                </a:r>
              </a:p>
              <a:p>
                <a:pPr marL="0" indent="0" algn="l">
                  <a:spcBef>
                    <a:spcPts val="0"/>
                  </a:spcBef>
                  <a:buNone/>
                  <a:tabLst>
                    <a:tab pos="463550" algn="l"/>
                    <a:tab pos="1941513" algn="l"/>
                  </a:tabLst>
                </a:pPr>
                <a:r>
                  <a:rPr lang="en-US" sz="2000" i="1" dirty="0" smtClean="0">
                    <a:solidFill>
                      <a:schemeClr val="accent6"/>
                    </a:solidFill>
                  </a:rPr>
                  <a:t>x</a:t>
                </a:r>
                <a:r>
                  <a:rPr lang="en-US" sz="2000" i="1" baseline="-25000" dirty="0" smtClean="0">
                    <a:solidFill>
                      <a:schemeClr val="accent6"/>
                    </a:solidFill>
                  </a:rPr>
                  <a:t>6 </a:t>
                </a:r>
                <a:r>
                  <a:rPr lang="en-US" sz="2000" i="1" dirty="0">
                    <a:solidFill>
                      <a:schemeClr val="accent6"/>
                    </a:solidFill>
                  </a:rPr>
                  <a:t>+ </a:t>
                </a:r>
                <a:r>
                  <a:rPr lang="en-US" sz="2000" i="1" dirty="0" smtClean="0">
                    <a:solidFill>
                      <a:schemeClr val="accent6"/>
                    </a:solidFill>
                  </a:rPr>
                  <a:t>x</a:t>
                </a:r>
                <a:r>
                  <a:rPr lang="en-US" sz="2000" i="1" baseline="-25000" dirty="0" smtClean="0">
                    <a:solidFill>
                      <a:schemeClr val="accent6"/>
                    </a:solidFill>
                  </a:rPr>
                  <a:t>9 </a:t>
                </a:r>
                <a:r>
                  <a:rPr lang="en-US" sz="2000" i="1" dirty="0">
                    <a:solidFill>
                      <a:schemeClr val="accent6"/>
                    </a:solidFill>
                  </a:rPr>
                  <a:t>+ </a:t>
                </a:r>
                <a:r>
                  <a:rPr lang="en-US" sz="2000" i="1" dirty="0" smtClean="0">
                    <a:solidFill>
                      <a:schemeClr val="accent6"/>
                    </a:solidFill>
                  </a:rPr>
                  <a:t>y</a:t>
                </a:r>
                <a:r>
                  <a:rPr lang="en-US" sz="2000" i="1" baseline="-25000" dirty="0" smtClean="0">
                    <a:solidFill>
                      <a:schemeClr val="accent6"/>
                    </a:solidFill>
                  </a:rPr>
                  <a:t>15 </a:t>
                </a:r>
                <a:r>
                  <a:rPr lang="en-US" sz="2000" i="1" dirty="0">
                    <a:solidFill>
                      <a:schemeClr val="accent6"/>
                    </a:solidFill>
                  </a:rPr>
                  <a:t>	</a:t>
                </a:r>
                <a:r>
                  <a:rPr lang="en-US" sz="2000" i="1" dirty="0">
                    <a:solidFill>
                      <a:schemeClr val="accent6"/>
                    </a:solidFill>
                    <a:sym typeface="Symbol"/>
                  </a:rPr>
                  <a:t></a:t>
                </a:r>
                <a:r>
                  <a:rPr lang="en-US" sz="2000" i="1" dirty="0">
                    <a:solidFill>
                      <a:schemeClr val="accent6"/>
                    </a:solidFill>
                  </a:rPr>
                  <a:t> </a:t>
                </a:r>
                <a:r>
                  <a:rPr lang="en-US" sz="2000" i="1" dirty="0" smtClean="0">
                    <a:solidFill>
                      <a:schemeClr val="accent6"/>
                    </a:solidFill>
                  </a:rPr>
                  <a:t>1</a:t>
                </a:r>
              </a:p>
              <a:p>
                <a:pPr algn="l">
                  <a:spcBef>
                    <a:spcPts val="0"/>
                  </a:spcBef>
                  <a:tabLst>
                    <a:tab pos="463550" algn="l"/>
                    <a:tab pos="1941513" algn="l"/>
                  </a:tabLst>
                </a:pPr>
                <a:r>
                  <a:rPr lang="en-US" sz="2000" i="1" dirty="0" smtClean="0">
                    <a:solidFill>
                      <a:schemeClr val="accent6"/>
                    </a:solidFill>
                  </a:rPr>
                  <a:t>x</a:t>
                </a:r>
                <a:r>
                  <a:rPr lang="en-US" sz="2000" i="1" baseline="-25000" dirty="0" smtClean="0">
                    <a:solidFill>
                      <a:schemeClr val="accent6"/>
                    </a:solidFill>
                  </a:rPr>
                  <a:t>5 </a:t>
                </a:r>
                <a:r>
                  <a:rPr lang="en-US" sz="2000" i="1" dirty="0">
                    <a:solidFill>
                      <a:schemeClr val="accent6"/>
                    </a:solidFill>
                  </a:rPr>
                  <a:t>+ </a:t>
                </a:r>
                <a:r>
                  <a:rPr lang="en-US" sz="2000" i="1" dirty="0" smtClean="0">
                    <a:solidFill>
                      <a:schemeClr val="accent6"/>
                    </a:solidFill>
                  </a:rPr>
                  <a:t>x</a:t>
                </a:r>
                <a:r>
                  <a:rPr lang="en-US" sz="2000" i="1" baseline="-25000" dirty="0" smtClean="0">
                    <a:solidFill>
                      <a:schemeClr val="accent6"/>
                    </a:solidFill>
                  </a:rPr>
                  <a:t>6 </a:t>
                </a:r>
                <a:r>
                  <a:rPr lang="en-US" sz="2000" i="1" dirty="0">
                    <a:solidFill>
                      <a:schemeClr val="accent6"/>
                    </a:solidFill>
                  </a:rPr>
                  <a:t>+ </a:t>
                </a:r>
                <a:r>
                  <a:rPr lang="en-US" sz="2000" i="1" dirty="0" smtClean="0">
                    <a:solidFill>
                      <a:schemeClr val="accent6"/>
                    </a:solidFill>
                  </a:rPr>
                  <a:t>y</a:t>
                </a:r>
                <a:r>
                  <a:rPr lang="en-US" sz="2000" i="1" baseline="-25000" dirty="0" smtClean="0">
                    <a:solidFill>
                      <a:schemeClr val="accent6"/>
                    </a:solidFill>
                  </a:rPr>
                  <a:t>16 </a:t>
                </a:r>
                <a:r>
                  <a:rPr lang="en-US" sz="2000" i="1" dirty="0">
                    <a:solidFill>
                      <a:schemeClr val="accent6"/>
                    </a:solidFill>
                  </a:rPr>
                  <a:t>	</a:t>
                </a:r>
                <a:r>
                  <a:rPr lang="en-US" sz="2000" i="1" dirty="0">
                    <a:solidFill>
                      <a:schemeClr val="accent6"/>
                    </a:solidFill>
                    <a:sym typeface="Symbol"/>
                  </a:rPr>
                  <a:t></a:t>
                </a:r>
                <a:r>
                  <a:rPr lang="en-US" sz="2000" i="1" dirty="0">
                    <a:solidFill>
                      <a:schemeClr val="accent6"/>
                    </a:solidFill>
                  </a:rPr>
                  <a:t> 1</a:t>
                </a:r>
              </a:p>
              <a:p>
                <a:pPr marL="0" indent="0" algn="l">
                  <a:spcBef>
                    <a:spcPts val="0"/>
                  </a:spcBef>
                  <a:buNone/>
                  <a:tabLst>
                    <a:tab pos="463550" algn="l"/>
                    <a:tab pos="1941513" algn="l"/>
                  </a:tabLst>
                </a:pPr>
                <a:r>
                  <a:rPr lang="en-US" sz="2000" i="1" dirty="0" smtClean="0">
                    <a:solidFill>
                      <a:schemeClr val="accent6"/>
                    </a:solidFill>
                  </a:rPr>
                  <a:t>x</a:t>
                </a:r>
                <a:r>
                  <a:rPr lang="en-US" sz="2000" i="1" baseline="-25000" dirty="0" smtClean="0">
                    <a:solidFill>
                      <a:schemeClr val="accent6"/>
                    </a:solidFill>
                  </a:rPr>
                  <a:t>5 </a:t>
                </a:r>
                <a:r>
                  <a:rPr lang="en-US" sz="2000" i="1" dirty="0">
                    <a:solidFill>
                      <a:schemeClr val="accent6"/>
                    </a:solidFill>
                  </a:rPr>
                  <a:t>+ </a:t>
                </a:r>
                <a:r>
                  <a:rPr lang="en-US" sz="2000" i="1" dirty="0" smtClean="0">
                    <a:solidFill>
                      <a:schemeClr val="accent6"/>
                    </a:solidFill>
                  </a:rPr>
                  <a:t>x</a:t>
                </a:r>
                <a:r>
                  <a:rPr lang="en-US" sz="2000" i="1" baseline="-25000" dirty="0" smtClean="0">
                    <a:solidFill>
                      <a:schemeClr val="accent6"/>
                    </a:solidFill>
                  </a:rPr>
                  <a:t>7 </a:t>
                </a:r>
                <a:r>
                  <a:rPr lang="en-US" sz="2000" i="1" dirty="0">
                    <a:solidFill>
                      <a:schemeClr val="accent6"/>
                    </a:solidFill>
                  </a:rPr>
                  <a:t>+ </a:t>
                </a:r>
                <a:r>
                  <a:rPr lang="en-US" sz="2000" i="1" dirty="0" smtClean="0">
                    <a:solidFill>
                      <a:schemeClr val="accent6"/>
                    </a:solidFill>
                  </a:rPr>
                  <a:t>x</a:t>
                </a:r>
                <a:r>
                  <a:rPr lang="en-US" sz="2000" i="1" baseline="-25000" dirty="0" smtClean="0">
                    <a:solidFill>
                      <a:schemeClr val="accent6"/>
                    </a:solidFill>
                  </a:rPr>
                  <a:t>10</a:t>
                </a:r>
                <a:r>
                  <a:rPr lang="en-US" sz="2000" i="1" dirty="0" smtClean="0">
                    <a:solidFill>
                      <a:schemeClr val="accent6"/>
                    </a:solidFill>
                  </a:rPr>
                  <a:t> </a:t>
                </a:r>
                <a:r>
                  <a:rPr lang="en-US" sz="2000" i="1" dirty="0">
                    <a:solidFill>
                      <a:schemeClr val="accent6"/>
                    </a:solidFill>
                  </a:rPr>
                  <a:t>+ </a:t>
                </a:r>
                <a:r>
                  <a:rPr lang="en-US" sz="2000" i="1" dirty="0" smtClean="0">
                    <a:solidFill>
                      <a:schemeClr val="accent6"/>
                    </a:solidFill>
                  </a:rPr>
                  <a:t>y</a:t>
                </a:r>
                <a:r>
                  <a:rPr lang="en-US" sz="2000" i="1" baseline="-25000" dirty="0" smtClean="0">
                    <a:solidFill>
                      <a:schemeClr val="accent6"/>
                    </a:solidFill>
                  </a:rPr>
                  <a:t>17 </a:t>
                </a:r>
                <a:r>
                  <a:rPr lang="en-US" sz="2000" i="1" dirty="0" smtClean="0">
                    <a:solidFill>
                      <a:schemeClr val="accent6"/>
                    </a:solidFill>
                    <a:sym typeface="Symbol"/>
                  </a:rPr>
                  <a:t></a:t>
                </a:r>
                <a:r>
                  <a:rPr lang="en-US" sz="2000" i="1" dirty="0" smtClean="0">
                    <a:solidFill>
                      <a:schemeClr val="accent6"/>
                    </a:solidFill>
                  </a:rPr>
                  <a:t> </a:t>
                </a:r>
                <a:r>
                  <a:rPr lang="en-US" sz="2000" i="1" dirty="0">
                    <a:solidFill>
                      <a:schemeClr val="accent6"/>
                    </a:solidFill>
                  </a:rPr>
                  <a:t>1</a:t>
                </a:r>
                <a:endParaRPr lang="en-US" sz="2000" i="1" dirty="0" smtClean="0">
                  <a:solidFill>
                    <a:schemeClr val="accent6"/>
                  </a:solidFill>
                </a:endParaRPr>
              </a:p>
              <a:p>
                <a:pPr algn="l">
                  <a:spcBef>
                    <a:spcPts val="0"/>
                  </a:spcBef>
                  <a:tabLst>
                    <a:tab pos="463550" algn="l"/>
                    <a:tab pos="1941513" algn="l"/>
                  </a:tabLst>
                </a:pPr>
                <a:r>
                  <a:rPr lang="en-US" sz="2000" i="1" dirty="0" smtClean="0">
                    <a:solidFill>
                      <a:schemeClr val="accent6"/>
                    </a:solidFill>
                  </a:rPr>
                  <a:t>x</a:t>
                </a:r>
                <a:r>
                  <a:rPr lang="en-US" sz="2000" i="1" baseline="-25000" dirty="0" smtClean="0">
                    <a:solidFill>
                      <a:schemeClr val="accent6"/>
                    </a:solidFill>
                  </a:rPr>
                  <a:t>8 </a:t>
                </a:r>
                <a:r>
                  <a:rPr lang="en-US" sz="2000" i="1" dirty="0">
                    <a:solidFill>
                      <a:schemeClr val="accent6"/>
                    </a:solidFill>
                  </a:rPr>
                  <a:t>+ </a:t>
                </a:r>
                <a:r>
                  <a:rPr lang="en-US" sz="2000" i="1" dirty="0" smtClean="0">
                    <a:solidFill>
                      <a:schemeClr val="accent6"/>
                    </a:solidFill>
                  </a:rPr>
                  <a:t>x</a:t>
                </a:r>
                <a:r>
                  <a:rPr lang="en-US" sz="2000" i="1" baseline="-25000" dirty="0" smtClean="0">
                    <a:solidFill>
                      <a:schemeClr val="accent6"/>
                    </a:solidFill>
                  </a:rPr>
                  <a:t>9 </a:t>
                </a:r>
                <a:r>
                  <a:rPr lang="en-US" sz="2000" i="1" dirty="0">
                    <a:solidFill>
                      <a:schemeClr val="accent6"/>
                    </a:solidFill>
                  </a:rPr>
                  <a:t>+ </a:t>
                </a:r>
                <a:r>
                  <a:rPr lang="en-US" sz="2000" i="1" dirty="0" smtClean="0">
                    <a:solidFill>
                      <a:schemeClr val="accent6"/>
                    </a:solidFill>
                  </a:rPr>
                  <a:t>y</a:t>
                </a:r>
                <a:r>
                  <a:rPr lang="en-US" sz="2000" i="1" baseline="-25000" dirty="0" smtClean="0">
                    <a:solidFill>
                      <a:schemeClr val="accent6"/>
                    </a:solidFill>
                  </a:rPr>
                  <a:t>18</a:t>
                </a:r>
                <a:r>
                  <a:rPr lang="en-US" sz="2000" i="1" dirty="0" smtClean="0">
                    <a:solidFill>
                      <a:schemeClr val="accent6"/>
                    </a:solidFill>
                  </a:rPr>
                  <a:t> </a:t>
                </a:r>
                <a:r>
                  <a:rPr lang="en-US" sz="2000" i="1" dirty="0">
                    <a:solidFill>
                      <a:schemeClr val="accent6"/>
                    </a:solidFill>
                  </a:rPr>
                  <a:t>	</a:t>
                </a:r>
                <a:r>
                  <a:rPr lang="en-US" sz="2000" i="1" dirty="0">
                    <a:solidFill>
                      <a:schemeClr val="accent6"/>
                    </a:solidFill>
                    <a:sym typeface="Symbol"/>
                  </a:rPr>
                  <a:t></a:t>
                </a:r>
                <a:r>
                  <a:rPr lang="en-US" sz="2000" i="1" dirty="0">
                    <a:solidFill>
                      <a:schemeClr val="accent6"/>
                    </a:solidFill>
                  </a:rPr>
                  <a:t> 1</a:t>
                </a:r>
              </a:p>
              <a:p>
                <a:pPr algn="l">
                  <a:spcBef>
                    <a:spcPts val="0"/>
                  </a:spcBef>
                  <a:tabLst>
                    <a:tab pos="463550" algn="l"/>
                    <a:tab pos="1941513" algn="l"/>
                  </a:tabLst>
                </a:pPr>
                <a:r>
                  <a:rPr lang="en-US" sz="2000" i="1" dirty="0" smtClean="0">
                    <a:solidFill>
                      <a:schemeClr val="accent6"/>
                    </a:solidFill>
                  </a:rPr>
                  <a:t>x</a:t>
                </a:r>
                <a:r>
                  <a:rPr lang="en-US" sz="2000" i="1" baseline="-25000" dirty="0" smtClean="0">
                    <a:solidFill>
                      <a:schemeClr val="accent6"/>
                    </a:solidFill>
                  </a:rPr>
                  <a:t>9 </a:t>
                </a:r>
                <a:r>
                  <a:rPr lang="en-US" sz="2000" i="1" dirty="0">
                    <a:solidFill>
                      <a:schemeClr val="accent6"/>
                    </a:solidFill>
                  </a:rPr>
                  <a:t>+ </a:t>
                </a:r>
                <a:r>
                  <a:rPr lang="en-US" sz="2000" i="1" dirty="0" smtClean="0">
                    <a:solidFill>
                      <a:schemeClr val="accent6"/>
                    </a:solidFill>
                  </a:rPr>
                  <a:t>x</a:t>
                </a:r>
                <a:r>
                  <a:rPr lang="en-US" sz="2000" i="1" baseline="-25000" dirty="0" smtClean="0">
                    <a:solidFill>
                      <a:schemeClr val="accent6"/>
                    </a:solidFill>
                  </a:rPr>
                  <a:t>10</a:t>
                </a:r>
                <a:r>
                  <a:rPr lang="en-US" sz="2000" i="1" dirty="0">
                    <a:solidFill>
                      <a:schemeClr val="accent6"/>
                    </a:solidFill>
                  </a:rPr>
                  <a:t> + </a:t>
                </a:r>
                <a:r>
                  <a:rPr lang="en-US" sz="2000" i="1" dirty="0" smtClean="0">
                    <a:solidFill>
                      <a:schemeClr val="accent6"/>
                    </a:solidFill>
                  </a:rPr>
                  <a:t>y</a:t>
                </a:r>
                <a:r>
                  <a:rPr lang="en-US" sz="2000" i="1" baseline="-25000" dirty="0" smtClean="0">
                    <a:solidFill>
                      <a:schemeClr val="accent6"/>
                    </a:solidFill>
                  </a:rPr>
                  <a:t>19 </a:t>
                </a:r>
                <a:r>
                  <a:rPr lang="en-US" sz="2000" i="1" dirty="0" smtClean="0">
                    <a:solidFill>
                      <a:schemeClr val="accent6"/>
                    </a:solidFill>
                  </a:rPr>
                  <a:t> </a:t>
                </a:r>
                <a:r>
                  <a:rPr lang="en-US" sz="2000" i="1" dirty="0">
                    <a:solidFill>
                      <a:schemeClr val="accent6"/>
                    </a:solidFill>
                  </a:rPr>
                  <a:t>	</a:t>
                </a:r>
                <a:r>
                  <a:rPr lang="en-US" sz="2000" i="1" dirty="0">
                    <a:solidFill>
                      <a:schemeClr val="accent6"/>
                    </a:solidFill>
                    <a:sym typeface="Symbol"/>
                  </a:rPr>
                  <a:t></a:t>
                </a:r>
                <a:r>
                  <a:rPr lang="en-US" sz="2000" i="1" dirty="0">
                    <a:solidFill>
                      <a:schemeClr val="accent6"/>
                    </a:solidFill>
                  </a:rPr>
                  <a:t> 1</a:t>
                </a:r>
              </a:p>
              <a:p>
                <a:pPr marL="0" indent="0" algn="l">
                  <a:spcBef>
                    <a:spcPts val="0"/>
                  </a:spcBef>
                  <a:buNone/>
                  <a:tabLst>
                    <a:tab pos="463550" algn="l"/>
                    <a:tab pos="1941513" algn="l"/>
                  </a:tabLst>
                </a:pPr>
                <a:r>
                  <a:rPr lang="en-US" sz="2000" i="1" dirty="0" smtClean="0">
                    <a:solidFill>
                      <a:schemeClr val="accent6"/>
                    </a:solidFill>
                  </a:rPr>
                  <a:t>x</a:t>
                </a:r>
                <a:r>
                  <a:rPr lang="en-US" sz="2000" i="1" baseline="-25000" dirty="0" smtClean="0">
                    <a:solidFill>
                      <a:schemeClr val="accent6"/>
                    </a:solidFill>
                  </a:rPr>
                  <a:t>10 </a:t>
                </a:r>
                <a:r>
                  <a:rPr lang="en-US" sz="2000" i="1" dirty="0" smtClean="0">
                    <a:solidFill>
                      <a:schemeClr val="accent6"/>
                    </a:solidFill>
                  </a:rPr>
                  <a:t>+ y</a:t>
                </a:r>
                <a:r>
                  <a:rPr lang="en-US" sz="2000" i="1" baseline="-25000" dirty="0" smtClean="0">
                    <a:solidFill>
                      <a:schemeClr val="accent6"/>
                    </a:solidFill>
                  </a:rPr>
                  <a:t>20 </a:t>
                </a:r>
                <a:r>
                  <a:rPr lang="en-US" sz="2000" i="1" dirty="0" smtClean="0">
                    <a:solidFill>
                      <a:schemeClr val="accent6"/>
                    </a:solidFill>
                  </a:rPr>
                  <a:t>	</a:t>
                </a:r>
                <a:r>
                  <a:rPr lang="en-US" sz="2000" i="1" dirty="0" smtClean="0">
                    <a:solidFill>
                      <a:schemeClr val="accent6"/>
                    </a:solidFill>
                    <a:sym typeface="Symbol"/>
                  </a:rPr>
                  <a:t></a:t>
                </a:r>
                <a:r>
                  <a:rPr lang="en-US" sz="2000" i="1" dirty="0" smtClean="0">
                    <a:solidFill>
                      <a:schemeClr val="accent6"/>
                    </a:solidFill>
                  </a:rPr>
                  <a:t> 1</a:t>
                </a:r>
              </a:p>
              <a:p>
                <a:pPr algn="l">
                  <a:spcBef>
                    <a:spcPts val="0"/>
                  </a:spcBef>
                  <a:tabLst>
                    <a:tab pos="463550" algn="l"/>
                    <a:tab pos="1600200" algn="l"/>
                  </a:tabLst>
                </a:pPr>
                <a14:m>
                  <m:oMathPara xmlns:m="http://schemas.openxmlformats.org/officeDocument/2006/math">
                    <m:oMathParaPr>
                      <m:jc m:val="left"/>
                    </m:oMathParaPr>
                    <m:oMath xmlns:m="http://schemas.openxmlformats.org/officeDocument/2006/math">
                      <m:nary>
                        <m:naryPr>
                          <m:chr m:val="∑"/>
                          <m:ctrlPr>
                            <a:rPr lang="en-US" sz="2000" i="1" smtClean="0">
                              <a:solidFill>
                                <a:schemeClr val="accent6"/>
                              </a:solidFill>
                              <a:latin typeface="Cambria Math"/>
                            </a:rPr>
                          </m:ctrlPr>
                        </m:naryPr>
                        <m:sub>
                          <m:r>
                            <m:rPr>
                              <m:brk m:alnAt="23"/>
                            </m:rPr>
                            <a:rPr lang="en-US" sz="2000" i="1">
                              <a:solidFill>
                                <a:schemeClr val="accent6"/>
                              </a:solidFill>
                              <a:latin typeface="Cambria Math"/>
                            </a:rPr>
                            <m:t>𝑗</m:t>
                          </m:r>
                          <m:r>
                            <a:rPr lang="en-US" sz="2000" i="1">
                              <a:solidFill>
                                <a:schemeClr val="accent6"/>
                              </a:solidFill>
                              <a:latin typeface="Cambria Math"/>
                            </a:rPr>
                            <m:t>=1</m:t>
                          </m:r>
                        </m:sub>
                        <m:sup>
                          <m:r>
                            <a:rPr lang="en-US" sz="2000" i="1">
                              <a:solidFill>
                                <a:schemeClr val="accent6"/>
                              </a:solidFill>
                              <a:latin typeface="Cambria Math"/>
                            </a:rPr>
                            <m:t>10</m:t>
                          </m:r>
                        </m:sup>
                        <m:e>
                          <m:sSub>
                            <m:sSubPr>
                              <m:ctrlPr>
                                <a:rPr lang="en-US" sz="2000" i="1">
                                  <a:solidFill>
                                    <a:schemeClr val="accent6"/>
                                  </a:solidFill>
                                  <a:latin typeface="Cambria Math"/>
                                </a:rPr>
                              </m:ctrlPr>
                            </m:sSubPr>
                            <m:e>
                              <m:r>
                                <a:rPr lang="en-US" sz="2000" i="1">
                                  <a:solidFill>
                                    <a:schemeClr val="accent6"/>
                                  </a:solidFill>
                                  <a:latin typeface="Cambria Math"/>
                                </a:rPr>
                                <m:t>𝑥</m:t>
                              </m:r>
                            </m:e>
                            <m:sub>
                              <m:r>
                                <a:rPr lang="en-US" sz="2000" i="1">
                                  <a:solidFill>
                                    <a:schemeClr val="accent6"/>
                                  </a:solidFill>
                                  <a:latin typeface="Cambria Math"/>
                                </a:rPr>
                                <m:t>𝑗</m:t>
                              </m:r>
                            </m:sub>
                          </m:sSub>
                          <m:r>
                            <a:rPr lang="en-US" sz="2000" i="1">
                              <a:solidFill>
                                <a:schemeClr val="accent6"/>
                              </a:solidFill>
                              <a:latin typeface="Cambria Math"/>
                              <a:ea typeface="Cambria Math"/>
                            </a:rPr>
                            <m:t>≤4</m:t>
                          </m:r>
                        </m:e>
                      </m:nary>
                    </m:oMath>
                  </m:oMathPara>
                </a14:m>
                <a:endParaRPr lang="en-US" sz="2000" dirty="0">
                  <a:solidFill>
                    <a:schemeClr val="accent6"/>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102514" y="2390396"/>
                <a:ext cx="2499723" cy="3762440"/>
              </a:xfrm>
              <a:prstGeom prst="rect">
                <a:avLst/>
              </a:prstGeom>
              <a:blipFill rotWithShape="1">
                <a:blip r:embed="rId3"/>
                <a:stretch>
                  <a:fillRect l="-2683" t="-810" r="-1463"/>
                </a:stretch>
              </a:blipFill>
            </p:spPr>
            <p:txBody>
              <a:bodyPr/>
              <a:lstStyle/>
              <a:p>
                <a:r>
                  <a:rPr lang="en-US">
                    <a:noFill/>
                  </a:rPr>
                  <a:t> </a:t>
                </a:r>
              </a:p>
            </p:txBody>
          </p:sp>
        </mc:Fallback>
      </mc:AlternateContent>
      <p:sp>
        <p:nvSpPr>
          <p:cNvPr id="8" name="TextBox 7"/>
          <p:cNvSpPr txBox="1"/>
          <p:nvPr/>
        </p:nvSpPr>
        <p:spPr>
          <a:xfrm>
            <a:off x="5880295" y="2975755"/>
            <a:ext cx="3123028" cy="1107996"/>
          </a:xfrm>
          <a:prstGeom prst="rect">
            <a:avLst/>
          </a:prstGeom>
          <a:noFill/>
        </p:spPr>
        <p:txBody>
          <a:bodyPr wrap="square" rtlCol="0">
            <a:spAutoFit/>
          </a:bodyPr>
          <a:lstStyle/>
          <a:p>
            <a:pPr algn="l"/>
            <a:r>
              <a:rPr lang="en-US" sz="2200" dirty="0" smtClean="0">
                <a:solidFill>
                  <a:srgbClr val="C00000"/>
                </a:solidFill>
              </a:rPr>
              <a:t>x</a:t>
            </a:r>
            <a:r>
              <a:rPr lang="en-US" sz="2200" baseline="-25000" dirty="0" smtClean="0">
                <a:solidFill>
                  <a:srgbClr val="C00000"/>
                </a:solidFill>
              </a:rPr>
              <a:t>3</a:t>
            </a:r>
            <a:r>
              <a:rPr lang="en-US" sz="2200" dirty="0" smtClean="0">
                <a:solidFill>
                  <a:srgbClr val="C00000"/>
                </a:solidFill>
              </a:rPr>
              <a:t>*=x</a:t>
            </a:r>
            <a:r>
              <a:rPr lang="en-US" sz="2200" baseline="-25000" dirty="0" smtClean="0">
                <a:solidFill>
                  <a:srgbClr val="C00000"/>
                </a:solidFill>
              </a:rPr>
              <a:t>4</a:t>
            </a:r>
            <a:r>
              <a:rPr lang="en-US" sz="2200" dirty="0" smtClean="0">
                <a:solidFill>
                  <a:srgbClr val="C00000"/>
                </a:solidFill>
              </a:rPr>
              <a:t>*=x</a:t>
            </a:r>
            <a:r>
              <a:rPr lang="en-US" sz="2200" baseline="-25000" dirty="0" smtClean="0">
                <a:solidFill>
                  <a:srgbClr val="C00000"/>
                </a:solidFill>
              </a:rPr>
              <a:t>5</a:t>
            </a:r>
            <a:r>
              <a:rPr lang="en-US" sz="2200" dirty="0" smtClean="0">
                <a:solidFill>
                  <a:srgbClr val="C00000"/>
                </a:solidFill>
              </a:rPr>
              <a:t>*=x</a:t>
            </a:r>
            <a:r>
              <a:rPr lang="en-US" sz="2200" baseline="-25000" dirty="0" smtClean="0">
                <a:solidFill>
                  <a:srgbClr val="C00000"/>
                </a:solidFill>
              </a:rPr>
              <a:t>9</a:t>
            </a:r>
            <a:r>
              <a:rPr lang="en-US" sz="2200" dirty="0" smtClean="0">
                <a:solidFill>
                  <a:srgbClr val="C00000"/>
                </a:solidFill>
              </a:rPr>
              <a:t>*= 1, </a:t>
            </a:r>
          </a:p>
          <a:p>
            <a:pPr algn="l"/>
            <a:r>
              <a:rPr lang="en-US" sz="2200" dirty="0" smtClean="0">
                <a:solidFill>
                  <a:srgbClr val="C00000"/>
                </a:solidFill>
              </a:rPr>
              <a:t>y</a:t>
            </a:r>
            <a:r>
              <a:rPr lang="en-US" sz="2200" baseline="-25000" dirty="0" smtClean="0">
                <a:solidFill>
                  <a:srgbClr val="C00000"/>
                </a:solidFill>
              </a:rPr>
              <a:t>1</a:t>
            </a:r>
            <a:r>
              <a:rPr lang="en-US" sz="2200" dirty="0" smtClean="0">
                <a:solidFill>
                  <a:srgbClr val="C00000"/>
                </a:solidFill>
              </a:rPr>
              <a:t>*=y</a:t>
            </a:r>
            <a:r>
              <a:rPr lang="en-US" sz="2200" baseline="-25000" dirty="0" smtClean="0">
                <a:solidFill>
                  <a:srgbClr val="C00000"/>
                </a:solidFill>
              </a:rPr>
              <a:t>2</a:t>
            </a:r>
            <a:r>
              <a:rPr lang="en-US" sz="2200" dirty="0" smtClean="0">
                <a:solidFill>
                  <a:srgbClr val="C00000"/>
                </a:solidFill>
              </a:rPr>
              <a:t>*=y</a:t>
            </a:r>
            <a:r>
              <a:rPr lang="en-US" sz="2200" baseline="-25000" dirty="0" smtClean="0">
                <a:solidFill>
                  <a:srgbClr val="C00000"/>
                </a:solidFill>
              </a:rPr>
              <a:t>6</a:t>
            </a:r>
            <a:r>
              <a:rPr lang="en-US" sz="2200" dirty="0" smtClean="0">
                <a:solidFill>
                  <a:srgbClr val="C00000"/>
                </a:solidFill>
              </a:rPr>
              <a:t>*=y</a:t>
            </a:r>
            <a:r>
              <a:rPr lang="en-US" sz="2200" baseline="-25000" dirty="0" smtClean="0">
                <a:solidFill>
                  <a:srgbClr val="C00000"/>
                </a:solidFill>
              </a:rPr>
              <a:t>9</a:t>
            </a:r>
            <a:r>
              <a:rPr lang="en-US" sz="2200" dirty="0" smtClean="0">
                <a:solidFill>
                  <a:srgbClr val="C00000"/>
                </a:solidFill>
              </a:rPr>
              <a:t>*=y</a:t>
            </a:r>
            <a:r>
              <a:rPr lang="en-US" sz="2200" baseline="-25000" dirty="0" smtClean="0">
                <a:solidFill>
                  <a:srgbClr val="C00000"/>
                </a:solidFill>
              </a:rPr>
              <a:t>20</a:t>
            </a:r>
            <a:r>
              <a:rPr lang="en-US" sz="2200" dirty="0" smtClean="0">
                <a:solidFill>
                  <a:srgbClr val="C00000"/>
                </a:solidFill>
              </a:rPr>
              <a:t>*= 1</a:t>
            </a:r>
          </a:p>
          <a:p>
            <a:pPr algn="l"/>
            <a:r>
              <a:rPr lang="en-US" sz="2200" dirty="0" smtClean="0">
                <a:solidFill>
                  <a:srgbClr val="C00000"/>
                </a:solidFill>
              </a:rPr>
              <a:t>Value = 32.8</a:t>
            </a:r>
          </a:p>
        </p:txBody>
      </p:sp>
    </p:spTree>
    <p:extLst>
      <p:ext uri="{BB962C8B-B14F-4D97-AF65-F5344CB8AC3E}">
        <p14:creationId xmlns:p14="http://schemas.microsoft.com/office/powerpoint/2010/main" val="402422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a:xfrm>
            <a:off x="1219200" y="274638"/>
            <a:ext cx="7467600" cy="1011237"/>
          </a:xfrm>
        </p:spPr>
        <p:txBody>
          <a:bodyPr/>
          <a:lstStyle/>
          <a:p>
            <a:r>
              <a:rPr lang="en-US" sz="4000" dirty="0" smtClean="0">
                <a:cs typeface="Times New Roman" pitchFamily="18" charset="0"/>
              </a:rPr>
              <a:t>Column Generation Models</a:t>
            </a:r>
            <a:endParaRPr lang="en-US" sz="4000" dirty="0">
              <a:cs typeface="Times New Roman" pitchFamily="18" charset="0"/>
            </a:endParaRPr>
          </a:p>
        </p:txBody>
      </p:sp>
      <p:sp>
        <p:nvSpPr>
          <p:cNvPr id="593923" name="Rectangle 3"/>
          <p:cNvSpPr>
            <a:spLocks noGrp="1" noChangeArrowheads="1"/>
          </p:cNvSpPr>
          <p:nvPr>
            <p:ph type="body" idx="1"/>
          </p:nvPr>
        </p:nvSpPr>
        <p:spPr>
          <a:xfrm>
            <a:off x="204532" y="1570333"/>
            <a:ext cx="8714508" cy="4659986"/>
          </a:xfrm>
          <a:ln/>
        </p:spPr>
        <p:txBody>
          <a:bodyPr/>
          <a:lstStyle/>
          <a:p>
            <a:r>
              <a:rPr lang="en-US" sz="2600" dirty="0" smtClean="0">
                <a:solidFill>
                  <a:srgbClr val="0070C0"/>
                </a:solidFill>
                <a:cs typeface="Times New Roman" pitchFamily="18" charset="0"/>
              </a:rPr>
              <a:t>Column generation </a:t>
            </a:r>
            <a:r>
              <a:rPr lang="en-US" sz="2600" dirty="0" smtClean="0">
                <a:cs typeface="Times New Roman" pitchFamily="18" charset="0"/>
              </a:rPr>
              <a:t>approaches deal with complex combinatorial problems by first enumerating a sequence of columns representing viable solutions to parts of the problem, and then solving a set of partitioning (or covering or packing) model to select an optimal collection of these alternatives fulfilling all problem requirements. [11.13]</a:t>
            </a:r>
          </a:p>
        </p:txBody>
      </p:sp>
    </p:spTree>
    <p:extLst>
      <p:ext uri="{BB962C8B-B14F-4D97-AF65-F5344CB8AC3E}">
        <p14:creationId xmlns:p14="http://schemas.microsoft.com/office/powerpoint/2010/main" val="2603844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a:xfrm>
            <a:off x="1219200" y="274638"/>
            <a:ext cx="7467600" cy="1011237"/>
          </a:xfrm>
        </p:spPr>
        <p:txBody>
          <a:bodyPr/>
          <a:lstStyle/>
          <a:p>
            <a:r>
              <a:rPr lang="en-US" sz="3600" dirty="0" smtClean="0">
                <a:cs typeface="Times New Roman" pitchFamily="18" charset="0"/>
              </a:rPr>
              <a:t>Example 11.4 </a:t>
            </a:r>
            <a:br>
              <a:rPr lang="en-US" sz="3600" dirty="0" smtClean="0">
                <a:cs typeface="Times New Roman" pitchFamily="18" charset="0"/>
              </a:rPr>
            </a:br>
            <a:r>
              <a:rPr lang="en-US" sz="3600" dirty="0" smtClean="0">
                <a:cs typeface="Times New Roman" pitchFamily="18" charset="0"/>
              </a:rPr>
              <a:t>AA Crew Scheduling</a:t>
            </a:r>
            <a:endParaRPr lang="en-US" sz="3600" dirty="0">
              <a:cs typeface="Times New Roman" pitchFamily="18" charset="0"/>
            </a:endParaRPr>
          </a:p>
        </p:txBody>
      </p:sp>
      <p:sp>
        <p:nvSpPr>
          <p:cNvPr id="593923" name="Rectangle 3"/>
          <p:cNvSpPr>
            <a:spLocks noGrp="1" noChangeArrowheads="1"/>
          </p:cNvSpPr>
          <p:nvPr>
            <p:ph type="body" idx="1"/>
          </p:nvPr>
        </p:nvSpPr>
        <p:spPr>
          <a:xfrm>
            <a:off x="154744" y="1471859"/>
            <a:ext cx="8792307" cy="4774196"/>
          </a:xfrm>
          <a:ln/>
        </p:spPr>
        <p:txBody>
          <a:bodyPr/>
          <a:lstStyle/>
          <a:p>
            <a:pPr marL="0" indent="0">
              <a:spcBef>
                <a:spcPts val="0"/>
              </a:spcBef>
              <a:buNone/>
            </a:pPr>
            <a:r>
              <a:rPr lang="en-US" sz="2400" dirty="0" smtClean="0"/>
              <a:t>	</a:t>
            </a:r>
            <a:r>
              <a:rPr lang="en-US" sz="2200" dirty="0"/>
              <a:t>A classic application of column generation arises in the enormously complex problem of scheduling crews for airlines.  For example, American Airlines reports spending over $1.3 billion per year on salaries, benefits, and travel expenses of air crews.  Careful scheduling or crew </a:t>
            </a:r>
            <a:r>
              <a:rPr lang="en-US" sz="2200" dirty="0" smtClean="0"/>
              <a:t>pairing </a:t>
            </a:r>
            <a:r>
              <a:rPr lang="en-US" sz="2200" dirty="0"/>
              <a:t>can produce enormous savings.</a:t>
            </a:r>
          </a:p>
          <a:p>
            <a:pPr marL="0" indent="0">
              <a:spcBef>
                <a:spcPts val="0"/>
              </a:spcBef>
              <a:buNone/>
            </a:pPr>
            <a:r>
              <a:rPr lang="en-US" sz="2200" dirty="0" smtClean="0"/>
              <a:t>	Figure </a:t>
            </a:r>
            <a:r>
              <a:rPr lang="en-US" sz="2200" dirty="0"/>
              <a:t>11.2 illustrates a (tiny) sequence of flights to be crewed in our fictitious case.  Each pairing is a sequence of flights to be covered by a single crew over a 2- to 3-day period.  It must begin and end in the base city where the crew resides.</a:t>
            </a:r>
          </a:p>
          <a:p>
            <a:pPr marL="0" indent="0">
              <a:spcBef>
                <a:spcPts val="0"/>
              </a:spcBef>
              <a:buNone/>
            </a:pPr>
            <a:r>
              <a:rPr lang="en-US" sz="2200" dirty="0" smtClean="0"/>
              <a:t>	In </a:t>
            </a:r>
            <a:r>
              <a:rPr lang="en-US" sz="2200" dirty="0"/>
              <a:t>real applications, intricate government and union rules regulate exactly which sequences of flights constitute a reasonable pairing.  Complex software is employed to generate a list such as that of Table 11.3.  Here we simply allow all closed sequences of 3 or 4 flights in Figure 11.2.</a:t>
            </a:r>
          </a:p>
          <a:p>
            <a:pPr marL="0" indent="0">
              <a:spcBef>
                <a:spcPts val="0"/>
              </a:spcBef>
              <a:buNone/>
            </a:pPr>
            <a:r>
              <a:rPr lang="en-US" sz="2200" dirty="0" smtClean="0"/>
              <a:t>Pairing</a:t>
            </a:r>
            <a:endParaRPr lang="en-US" sz="2400" dirty="0">
              <a:cs typeface="Times New Roman" pitchFamily="18" charset="0"/>
            </a:endParaRPr>
          </a:p>
        </p:txBody>
      </p:sp>
    </p:spTree>
    <p:extLst>
      <p:ext uri="{BB962C8B-B14F-4D97-AF65-F5344CB8AC3E}">
        <p14:creationId xmlns:p14="http://schemas.microsoft.com/office/powerpoint/2010/main" val="126632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39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39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a:xfrm>
            <a:off x="1219200" y="274638"/>
            <a:ext cx="7467600" cy="1011237"/>
          </a:xfrm>
        </p:spPr>
        <p:txBody>
          <a:bodyPr/>
          <a:lstStyle/>
          <a:p>
            <a:r>
              <a:rPr lang="en-US" sz="3600" dirty="0" smtClean="0">
                <a:cs typeface="Times New Roman" pitchFamily="18" charset="0"/>
              </a:rPr>
              <a:t>Example 11.4 </a:t>
            </a:r>
            <a:br>
              <a:rPr lang="en-US" sz="3600" dirty="0" smtClean="0">
                <a:cs typeface="Times New Roman" pitchFamily="18" charset="0"/>
              </a:rPr>
            </a:br>
            <a:r>
              <a:rPr lang="en-US" sz="3600" dirty="0" smtClean="0">
                <a:cs typeface="Times New Roman" pitchFamily="18" charset="0"/>
              </a:rPr>
              <a:t>AA Crew Scheduling</a:t>
            </a:r>
            <a:endParaRPr lang="en-US" sz="3600" dirty="0">
              <a:cs typeface="Times New Roman" pitchFamily="18" charset="0"/>
            </a:endParaRPr>
          </a:p>
        </p:txBody>
      </p:sp>
      <p:grpSp>
        <p:nvGrpSpPr>
          <p:cNvPr id="45" name="Group 44"/>
          <p:cNvGrpSpPr/>
          <p:nvPr/>
        </p:nvGrpSpPr>
        <p:grpSpPr>
          <a:xfrm>
            <a:off x="-14651" y="1521095"/>
            <a:ext cx="5796473" cy="3348112"/>
            <a:chOff x="-14651" y="1521095"/>
            <a:chExt cx="5796473" cy="3348112"/>
          </a:xfrm>
        </p:grpSpPr>
        <p:grpSp>
          <p:nvGrpSpPr>
            <p:cNvPr id="6" name="Group 5"/>
            <p:cNvGrpSpPr/>
            <p:nvPr/>
          </p:nvGrpSpPr>
          <p:grpSpPr>
            <a:xfrm>
              <a:off x="759656" y="1702190"/>
              <a:ext cx="5022166" cy="2982351"/>
              <a:chOff x="759656" y="1702190"/>
              <a:chExt cx="5022166" cy="2982351"/>
            </a:xfrm>
          </p:grpSpPr>
          <p:sp>
            <p:nvSpPr>
              <p:cNvPr id="3" name="Rectangle 2"/>
              <p:cNvSpPr/>
              <p:nvPr/>
            </p:nvSpPr>
            <p:spPr bwMode="auto">
              <a:xfrm>
                <a:off x="759656" y="1702190"/>
                <a:ext cx="5022166" cy="2982351"/>
              </a:xfrm>
              <a:prstGeom prst="rect">
                <a:avLst/>
              </a:prstGeom>
              <a:no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5" name="Straight Connector 4"/>
              <p:cNvCxnSpPr/>
              <p:nvPr/>
            </p:nvCxnSpPr>
            <p:spPr bwMode="auto">
              <a:xfrm>
                <a:off x="759656" y="2700997"/>
                <a:ext cx="5022166" cy="0"/>
              </a:xfrm>
              <a:prstGeom prst="line">
                <a:avLst/>
              </a:prstGeom>
              <a:noFill/>
              <a:ln w="9525" cap="flat" cmpd="sng" algn="ctr">
                <a:solidFill>
                  <a:schemeClr val="accent6"/>
                </a:solidFill>
                <a:prstDash val="solid"/>
                <a:round/>
                <a:headEnd type="none" w="med" len="med"/>
                <a:tailEnd type="none" w="med" len="med"/>
              </a:ln>
              <a:effectLst/>
            </p:spPr>
          </p:cxnSp>
          <p:cxnSp>
            <p:nvCxnSpPr>
              <p:cNvPr id="8" name="Straight Connector 7"/>
              <p:cNvCxnSpPr/>
              <p:nvPr/>
            </p:nvCxnSpPr>
            <p:spPr bwMode="auto">
              <a:xfrm>
                <a:off x="759656" y="3753730"/>
                <a:ext cx="5022166" cy="0"/>
              </a:xfrm>
              <a:prstGeom prst="line">
                <a:avLst/>
              </a:prstGeom>
              <a:noFill/>
              <a:ln w="9525" cap="flat" cmpd="sng" algn="ctr">
                <a:solidFill>
                  <a:schemeClr val="accent6"/>
                </a:solidFill>
                <a:prstDash val="solid"/>
                <a:round/>
                <a:headEnd type="none" w="med" len="med"/>
                <a:tailEnd type="none" w="med" len="med"/>
              </a:ln>
              <a:effectLst/>
            </p:spPr>
          </p:cxnSp>
        </p:grpSp>
        <p:cxnSp>
          <p:nvCxnSpPr>
            <p:cNvPr id="9" name="Straight Arrow Connector 8"/>
            <p:cNvCxnSpPr/>
            <p:nvPr/>
          </p:nvCxnSpPr>
          <p:spPr bwMode="auto">
            <a:xfrm>
              <a:off x="942535" y="1702190"/>
              <a:ext cx="590843" cy="998807"/>
            </a:xfrm>
            <a:prstGeom prst="straightConnector1">
              <a:avLst/>
            </a:prstGeom>
            <a:noFill/>
            <a:ln w="9525" cap="flat" cmpd="sng" algn="ctr">
              <a:solidFill>
                <a:schemeClr val="accent6"/>
              </a:solidFill>
              <a:prstDash val="solid"/>
              <a:round/>
              <a:headEnd type="none" w="med" len="med"/>
              <a:tailEnd type="arrow"/>
            </a:ln>
            <a:effectLst/>
          </p:spPr>
        </p:cxnSp>
        <p:sp>
          <p:nvSpPr>
            <p:cNvPr id="10" name="TextBox 9"/>
            <p:cNvSpPr txBox="1"/>
            <p:nvPr/>
          </p:nvSpPr>
          <p:spPr>
            <a:xfrm>
              <a:off x="0" y="1521095"/>
              <a:ext cx="595036" cy="369332"/>
            </a:xfrm>
            <a:prstGeom prst="rect">
              <a:avLst/>
            </a:prstGeom>
            <a:noFill/>
          </p:spPr>
          <p:txBody>
            <a:bodyPr wrap="none" rtlCol="0">
              <a:spAutoFit/>
            </a:bodyPr>
            <a:lstStyle/>
            <a:p>
              <a:r>
                <a:rPr lang="en-US" dirty="0" smtClean="0">
                  <a:solidFill>
                    <a:schemeClr val="accent6"/>
                  </a:solidFill>
                </a:rPr>
                <a:t>MIA</a:t>
              </a:r>
              <a:endParaRPr lang="en-US" dirty="0">
                <a:solidFill>
                  <a:schemeClr val="accent6"/>
                </a:solidFill>
              </a:endParaRPr>
            </a:p>
          </p:txBody>
        </p:sp>
        <p:sp>
          <p:nvSpPr>
            <p:cNvPr id="13" name="TextBox 12"/>
            <p:cNvSpPr txBox="1"/>
            <p:nvPr/>
          </p:nvSpPr>
          <p:spPr>
            <a:xfrm>
              <a:off x="36645" y="2516331"/>
              <a:ext cx="582211" cy="369332"/>
            </a:xfrm>
            <a:prstGeom prst="rect">
              <a:avLst/>
            </a:prstGeom>
            <a:noFill/>
          </p:spPr>
          <p:txBody>
            <a:bodyPr wrap="none" rtlCol="0">
              <a:spAutoFit/>
            </a:bodyPr>
            <a:lstStyle/>
            <a:p>
              <a:r>
                <a:rPr lang="en-US" dirty="0" smtClean="0">
                  <a:solidFill>
                    <a:schemeClr val="accent6"/>
                  </a:solidFill>
                </a:rPr>
                <a:t>CHI</a:t>
              </a:r>
              <a:endParaRPr lang="en-US" dirty="0">
                <a:solidFill>
                  <a:schemeClr val="accent6"/>
                </a:solidFill>
              </a:endParaRPr>
            </a:p>
          </p:txBody>
        </p:sp>
        <p:sp>
          <p:nvSpPr>
            <p:cNvPr id="14" name="TextBox 13"/>
            <p:cNvSpPr txBox="1"/>
            <p:nvPr/>
          </p:nvSpPr>
          <p:spPr>
            <a:xfrm>
              <a:off x="-14651" y="3569064"/>
              <a:ext cx="684803" cy="369332"/>
            </a:xfrm>
            <a:prstGeom prst="rect">
              <a:avLst/>
            </a:prstGeom>
            <a:noFill/>
          </p:spPr>
          <p:txBody>
            <a:bodyPr wrap="none" rtlCol="0">
              <a:spAutoFit/>
            </a:bodyPr>
            <a:lstStyle/>
            <a:p>
              <a:r>
                <a:rPr lang="en-US" dirty="0" smtClean="0">
                  <a:solidFill>
                    <a:schemeClr val="accent6"/>
                  </a:solidFill>
                </a:rPr>
                <a:t>CHR</a:t>
              </a:r>
              <a:endParaRPr lang="en-US" dirty="0">
                <a:solidFill>
                  <a:schemeClr val="accent6"/>
                </a:solidFill>
              </a:endParaRPr>
            </a:p>
          </p:txBody>
        </p:sp>
        <p:sp>
          <p:nvSpPr>
            <p:cNvPr id="15" name="TextBox 14"/>
            <p:cNvSpPr txBox="1"/>
            <p:nvPr/>
          </p:nvSpPr>
          <p:spPr>
            <a:xfrm>
              <a:off x="23821" y="4499875"/>
              <a:ext cx="710451" cy="369332"/>
            </a:xfrm>
            <a:prstGeom prst="rect">
              <a:avLst/>
            </a:prstGeom>
            <a:noFill/>
          </p:spPr>
          <p:txBody>
            <a:bodyPr wrap="none" rtlCol="0">
              <a:spAutoFit/>
            </a:bodyPr>
            <a:lstStyle/>
            <a:p>
              <a:r>
                <a:rPr lang="en-US" dirty="0" smtClean="0">
                  <a:solidFill>
                    <a:schemeClr val="accent6"/>
                  </a:solidFill>
                </a:rPr>
                <a:t>DFW</a:t>
              </a:r>
              <a:endParaRPr lang="en-US" dirty="0">
                <a:solidFill>
                  <a:schemeClr val="accent6"/>
                </a:solidFill>
              </a:endParaRPr>
            </a:p>
          </p:txBody>
        </p:sp>
        <p:sp>
          <p:nvSpPr>
            <p:cNvPr id="11" name="TextBox 10"/>
            <p:cNvSpPr txBox="1"/>
            <p:nvPr/>
          </p:nvSpPr>
          <p:spPr>
            <a:xfrm>
              <a:off x="1144100" y="1909742"/>
              <a:ext cx="569388" cy="369332"/>
            </a:xfrm>
            <a:prstGeom prst="rect">
              <a:avLst/>
            </a:prstGeom>
            <a:noFill/>
          </p:spPr>
          <p:txBody>
            <a:bodyPr wrap="none" rtlCol="0">
              <a:spAutoFit/>
            </a:bodyPr>
            <a:lstStyle/>
            <a:p>
              <a:r>
                <a:rPr lang="en-US" dirty="0" smtClean="0">
                  <a:solidFill>
                    <a:schemeClr val="accent6"/>
                  </a:solidFill>
                </a:rPr>
                <a:t>101</a:t>
              </a:r>
              <a:endParaRPr lang="en-US" dirty="0">
                <a:solidFill>
                  <a:schemeClr val="accent6"/>
                </a:solidFill>
              </a:endParaRPr>
            </a:p>
          </p:txBody>
        </p:sp>
        <p:cxnSp>
          <p:nvCxnSpPr>
            <p:cNvPr id="17" name="Straight Arrow Connector 16"/>
            <p:cNvCxnSpPr/>
            <p:nvPr/>
          </p:nvCxnSpPr>
          <p:spPr bwMode="auto">
            <a:xfrm flipV="1">
              <a:off x="942535" y="2700997"/>
              <a:ext cx="295421" cy="1983544"/>
            </a:xfrm>
            <a:prstGeom prst="straightConnector1">
              <a:avLst/>
            </a:prstGeom>
            <a:noFill/>
            <a:ln w="9525" cap="flat" cmpd="sng" algn="ctr">
              <a:solidFill>
                <a:schemeClr val="accent6"/>
              </a:solidFill>
              <a:prstDash val="solid"/>
              <a:round/>
              <a:headEnd type="none" w="med" len="med"/>
              <a:tailEnd type="arrow"/>
            </a:ln>
            <a:effectLst/>
          </p:spPr>
        </p:cxnSp>
        <p:sp>
          <p:nvSpPr>
            <p:cNvPr id="20" name="TextBox 19"/>
            <p:cNvSpPr txBox="1"/>
            <p:nvPr/>
          </p:nvSpPr>
          <p:spPr>
            <a:xfrm>
              <a:off x="1073408" y="3177061"/>
              <a:ext cx="569387" cy="369332"/>
            </a:xfrm>
            <a:prstGeom prst="rect">
              <a:avLst/>
            </a:prstGeom>
            <a:noFill/>
          </p:spPr>
          <p:txBody>
            <a:bodyPr wrap="none" rtlCol="0">
              <a:spAutoFit/>
            </a:bodyPr>
            <a:lstStyle/>
            <a:p>
              <a:r>
                <a:rPr lang="en-US" dirty="0" smtClean="0">
                  <a:solidFill>
                    <a:schemeClr val="accent6"/>
                  </a:solidFill>
                </a:rPr>
                <a:t>402</a:t>
              </a:r>
              <a:endParaRPr lang="en-US" dirty="0">
                <a:solidFill>
                  <a:schemeClr val="accent6"/>
                </a:solidFill>
              </a:endParaRPr>
            </a:p>
          </p:txBody>
        </p:sp>
        <p:cxnSp>
          <p:nvCxnSpPr>
            <p:cNvPr id="21" name="Straight Arrow Connector 20"/>
            <p:cNvCxnSpPr/>
            <p:nvPr/>
          </p:nvCxnSpPr>
          <p:spPr bwMode="auto">
            <a:xfrm>
              <a:off x="1713488" y="2700997"/>
              <a:ext cx="607681" cy="1983544"/>
            </a:xfrm>
            <a:prstGeom prst="straightConnector1">
              <a:avLst/>
            </a:prstGeom>
            <a:noFill/>
            <a:ln w="9525" cap="flat" cmpd="sng" algn="ctr">
              <a:solidFill>
                <a:schemeClr val="accent6"/>
              </a:solidFill>
              <a:prstDash val="solid"/>
              <a:round/>
              <a:headEnd type="none" w="med" len="med"/>
              <a:tailEnd type="arrow"/>
            </a:ln>
            <a:effectLst/>
          </p:spPr>
        </p:cxnSp>
        <p:sp>
          <p:nvSpPr>
            <p:cNvPr id="25" name="TextBox 24"/>
            <p:cNvSpPr txBox="1"/>
            <p:nvPr/>
          </p:nvSpPr>
          <p:spPr>
            <a:xfrm>
              <a:off x="1642795" y="4115465"/>
              <a:ext cx="569387" cy="369332"/>
            </a:xfrm>
            <a:prstGeom prst="rect">
              <a:avLst/>
            </a:prstGeom>
            <a:noFill/>
          </p:spPr>
          <p:txBody>
            <a:bodyPr wrap="none" rtlCol="0">
              <a:spAutoFit/>
            </a:bodyPr>
            <a:lstStyle/>
            <a:p>
              <a:r>
                <a:rPr lang="en-US" dirty="0" smtClean="0">
                  <a:solidFill>
                    <a:schemeClr val="accent6"/>
                  </a:solidFill>
                </a:rPr>
                <a:t>203</a:t>
              </a:r>
              <a:endParaRPr lang="en-US" dirty="0">
                <a:solidFill>
                  <a:schemeClr val="accent6"/>
                </a:solidFill>
              </a:endParaRPr>
            </a:p>
          </p:txBody>
        </p:sp>
        <p:cxnSp>
          <p:nvCxnSpPr>
            <p:cNvPr id="26" name="Straight Arrow Connector 25"/>
            <p:cNvCxnSpPr/>
            <p:nvPr/>
          </p:nvCxnSpPr>
          <p:spPr bwMode="auto">
            <a:xfrm>
              <a:off x="2017328" y="2700997"/>
              <a:ext cx="347253" cy="1052733"/>
            </a:xfrm>
            <a:prstGeom prst="straightConnector1">
              <a:avLst/>
            </a:prstGeom>
            <a:noFill/>
            <a:ln w="9525" cap="flat" cmpd="sng" algn="ctr">
              <a:solidFill>
                <a:schemeClr val="accent6"/>
              </a:solidFill>
              <a:prstDash val="solid"/>
              <a:round/>
              <a:headEnd type="none" w="med" len="med"/>
              <a:tailEnd type="arrow"/>
            </a:ln>
            <a:effectLst/>
          </p:spPr>
        </p:cxnSp>
        <p:sp>
          <p:nvSpPr>
            <p:cNvPr id="28" name="TextBox 27"/>
            <p:cNvSpPr txBox="1"/>
            <p:nvPr/>
          </p:nvSpPr>
          <p:spPr>
            <a:xfrm>
              <a:off x="2079888" y="3177061"/>
              <a:ext cx="569387" cy="369332"/>
            </a:xfrm>
            <a:prstGeom prst="rect">
              <a:avLst/>
            </a:prstGeom>
            <a:noFill/>
          </p:spPr>
          <p:txBody>
            <a:bodyPr wrap="none" rtlCol="0">
              <a:spAutoFit/>
            </a:bodyPr>
            <a:lstStyle/>
            <a:p>
              <a:r>
                <a:rPr lang="en-US" dirty="0" smtClean="0">
                  <a:solidFill>
                    <a:schemeClr val="accent6"/>
                  </a:solidFill>
                </a:rPr>
                <a:t>204</a:t>
              </a:r>
              <a:endParaRPr lang="en-US" dirty="0">
                <a:solidFill>
                  <a:schemeClr val="accent6"/>
                </a:solidFill>
              </a:endParaRPr>
            </a:p>
          </p:txBody>
        </p:sp>
        <p:cxnSp>
          <p:nvCxnSpPr>
            <p:cNvPr id="29" name="Straight Arrow Connector 28"/>
            <p:cNvCxnSpPr/>
            <p:nvPr/>
          </p:nvCxnSpPr>
          <p:spPr bwMode="auto">
            <a:xfrm>
              <a:off x="2663342" y="3753730"/>
              <a:ext cx="458587" cy="930811"/>
            </a:xfrm>
            <a:prstGeom prst="straightConnector1">
              <a:avLst/>
            </a:prstGeom>
            <a:noFill/>
            <a:ln w="9525" cap="flat" cmpd="sng" algn="ctr">
              <a:solidFill>
                <a:schemeClr val="accent6"/>
              </a:solidFill>
              <a:prstDash val="solid"/>
              <a:round/>
              <a:headEnd type="none" w="med" len="med"/>
              <a:tailEnd type="arrow"/>
            </a:ln>
            <a:effectLst/>
          </p:spPr>
        </p:cxnSp>
        <p:sp>
          <p:nvSpPr>
            <p:cNvPr id="31" name="TextBox 30"/>
            <p:cNvSpPr txBox="1"/>
            <p:nvPr/>
          </p:nvSpPr>
          <p:spPr>
            <a:xfrm>
              <a:off x="2837235" y="4137232"/>
              <a:ext cx="569387" cy="369332"/>
            </a:xfrm>
            <a:prstGeom prst="rect">
              <a:avLst/>
            </a:prstGeom>
            <a:noFill/>
          </p:spPr>
          <p:txBody>
            <a:bodyPr wrap="none" rtlCol="0">
              <a:spAutoFit/>
            </a:bodyPr>
            <a:lstStyle/>
            <a:p>
              <a:r>
                <a:rPr lang="en-US" dirty="0" smtClean="0">
                  <a:solidFill>
                    <a:schemeClr val="accent6"/>
                  </a:solidFill>
                </a:rPr>
                <a:t>305</a:t>
              </a:r>
              <a:endParaRPr lang="en-US" dirty="0">
                <a:solidFill>
                  <a:schemeClr val="accent6"/>
                </a:solidFill>
              </a:endParaRPr>
            </a:p>
          </p:txBody>
        </p:sp>
        <p:cxnSp>
          <p:nvCxnSpPr>
            <p:cNvPr id="32" name="Straight Arrow Connector 31"/>
            <p:cNvCxnSpPr/>
            <p:nvPr/>
          </p:nvCxnSpPr>
          <p:spPr bwMode="auto">
            <a:xfrm flipV="1">
              <a:off x="2663342" y="3753730"/>
              <a:ext cx="295421" cy="930811"/>
            </a:xfrm>
            <a:prstGeom prst="straightConnector1">
              <a:avLst/>
            </a:prstGeom>
            <a:noFill/>
            <a:ln w="9525" cap="flat" cmpd="sng" algn="ctr">
              <a:solidFill>
                <a:schemeClr val="accent6"/>
              </a:solidFill>
              <a:prstDash val="solid"/>
              <a:round/>
              <a:headEnd type="none" w="med" len="med"/>
              <a:tailEnd type="arrow"/>
            </a:ln>
            <a:effectLst/>
          </p:spPr>
        </p:cxnSp>
        <p:sp>
          <p:nvSpPr>
            <p:cNvPr id="36" name="TextBox 35"/>
            <p:cNvSpPr txBox="1"/>
            <p:nvPr/>
          </p:nvSpPr>
          <p:spPr>
            <a:xfrm>
              <a:off x="2306055" y="4204057"/>
              <a:ext cx="569387" cy="369332"/>
            </a:xfrm>
            <a:prstGeom prst="rect">
              <a:avLst/>
            </a:prstGeom>
            <a:noFill/>
          </p:spPr>
          <p:txBody>
            <a:bodyPr wrap="none" rtlCol="0">
              <a:spAutoFit/>
            </a:bodyPr>
            <a:lstStyle/>
            <a:p>
              <a:r>
                <a:rPr lang="en-US" dirty="0" smtClean="0">
                  <a:solidFill>
                    <a:schemeClr val="accent6"/>
                  </a:solidFill>
                </a:rPr>
                <a:t>406</a:t>
              </a:r>
              <a:endParaRPr lang="en-US" dirty="0">
                <a:solidFill>
                  <a:schemeClr val="accent6"/>
                </a:solidFill>
              </a:endParaRPr>
            </a:p>
          </p:txBody>
        </p:sp>
        <p:cxnSp>
          <p:nvCxnSpPr>
            <p:cNvPr id="37" name="Straight Arrow Connector 36"/>
            <p:cNvCxnSpPr/>
            <p:nvPr/>
          </p:nvCxnSpPr>
          <p:spPr bwMode="auto">
            <a:xfrm flipV="1">
              <a:off x="3329750" y="1705761"/>
              <a:ext cx="434728" cy="2982351"/>
            </a:xfrm>
            <a:prstGeom prst="straightConnector1">
              <a:avLst/>
            </a:prstGeom>
            <a:noFill/>
            <a:ln w="9525" cap="flat" cmpd="sng" algn="ctr">
              <a:solidFill>
                <a:schemeClr val="accent6"/>
              </a:solidFill>
              <a:prstDash val="solid"/>
              <a:round/>
              <a:headEnd type="none" w="med" len="med"/>
              <a:tailEnd type="arrow"/>
            </a:ln>
            <a:effectLst/>
          </p:spPr>
        </p:cxnSp>
        <p:sp>
          <p:nvSpPr>
            <p:cNvPr id="39" name="TextBox 38"/>
            <p:cNvSpPr txBox="1"/>
            <p:nvPr/>
          </p:nvSpPr>
          <p:spPr>
            <a:xfrm>
              <a:off x="3195091" y="1916776"/>
              <a:ext cx="569387" cy="369332"/>
            </a:xfrm>
            <a:prstGeom prst="rect">
              <a:avLst/>
            </a:prstGeom>
            <a:noFill/>
          </p:spPr>
          <p:txBody>
            <a:bodyPr wrap="none" rtlCol="0">
              <a:spAutoFit/>
            </a:bodyPr>
            <a:lstStyle/>
            <a:p>
              <a:r>
                <a:rPr lang="en-US" dirty="0" smtClean="0">
                  <a:solidFill>
                    <a:schemeClr val="accent6"/>
                  </a:solidFill>
                </a:rPr>
                <a:t>407</a:t>
              </a:r>
              <a:endParaRPr lang="en-US" dirty="0">
                <a:solidFill>
                  <a:schemeClr val="accent6"/>
                </a:solidFill>
              </a:endParaRPr>
            </a:p>
          </p:txBody>
        </p:sp>
        <p:cxnSp>
          <p:nvCxnSpPr>
            <p:cNvPr id="40" name="Straight Arrow Connector 39"/>
            <p:cNvCxnSpPr/>
            <p:nvPr/>
          </p:nvCxnSpPr>
          <p:spPr bwMode="auto">
            <a:xfrm flipV="1">
              <a:off x="3742006" y="1702190"/>
              <a:ext cx="478302" cy="2051540"/>
            </a:xfrm>
            <a:prstGeom prst="straightConnector1">
              <a:avLst/>
            </a:prstGeom>
            <a:noFill/>
            <a:ln w="9525" cap="flat" cmpd="sng" algn="ctr">
              <a:solidFill>
                <a:schemeClr val="accent6"/>
              </a:solidFill>
              <a:prstDash val="solid"/>
              <a:round/>
              <a:headEnd type="none" w="med" len="med"/>
              <a:tailEnd type="arrow"/>
            </a:ln>
            <a:effectLst/>
          </p:spPr>
        </p:cxnSp>
        <p:sp>
          <p:nvSpPr>
            <p:cNvPr id="43" name="TextBox 42"/>
            <p:cNvSpPr txBox="1"/>
            <p:nvPr/>
          </p:nvSpPr>
          <p:spPr>
            <a:xfrm>
              <a:off x="3935614" y="2201593"/>
              <a:ext cx="569387" cy="369332"/>
            </a:xfrm>
            <a:prstGeom prst="rect">
              <a:avLst/>
            </a:prstGeom>
            <a:noFill/>
          </p:spPr>
          <p:txBody>
            <a:bodyPr wrap="none" rtlCol="0">
              <a:spAutoFit/>
            </a:bodyPr>
            <a:lstStyle/>
            <a:p>
              <a:r>
                <a:rPr lang="en-US" dirty="0" smtClean="0">
                  <a:solidFill>
                    <a:schemeClr val="accent6"/>
                  </a:solidFill>
                </a:rPr>
                <a:t>308</a:t>
              </a:r>
              <a:endParaRPr lang="en-US" dirty="0">
                <a:solidFill>
                  <a:schemeClr val="accent6"/>
                </a:solidFill>
              </a:endParaRPr>
            </a:p>
          </p:txBody>
        </p:sp>
        <p:cxnSp>
          <p:nvCxnSpPr>
            <p:cNvPr id="44" name="Straight Arrow Connector 43"/>
            <p:cNvCxnSpPr/>
            <p:nvPr/>
          </p:nvCxnSpPr>
          <p:spPr bwMode="auto">
            <a:xfrm flipV="1">
              <a:off x="4369743" y="2700998"/>
              <a:ext cx="147711" cy="1052732"/>
            </a:xfrm>
            <a:prstGeom prst="straightConnector1">
              <a:avLst/>
            </a:prstGeom>
            <a:noFill/>
            <a:ln w="9525" cap="flat" cmpd="sng" algn="ctr">
              <a:solidFill>
                <a:schemeClr val="accent6"/>
              </a:solidFill>
              <a:prstDash val="solid"/>
              <a:round/>
              <a:headEnd type="none" w="med" len="med"/>
              <a:tailEnd type="arrow"/>
            </a:ln>
            <a:effectLst/>
          </p:spPr>
        </p:cxnSp>
        <p:sp>
          <p:nvSpPr>
            <p:cNvPr id="46" name="TextBox 45"/>
            <p:cNvSpPr txBox="1"/>
            <p:nvPr/>
          </p:nvSpPr>
          <p:spPr>
            <a:xfrm>
              <a:off x="4369743" y="3175889"/>
              <a:ext cx="569387" cy="369332"/>
            </a:xfrm>
            <a:prstGeom prst="rect">
              <a:avLst/>
            </a:prstGeom>
            <a:noFill/>
          </p:spPr>
          <p:txBody>
            <a:bodyPr wrap="none" rtlCol="0">
              <a:spAutoFit/>
            </a:bodyPr>
            <a:lstStyle/>
            <a:p>
              <a:r>
                <a:rPr lang="en-US" dirty="0" smtClean="0">
                  <a:solidFill>
                    <a:schemeClr val="accent6"/>
                  </a:solidFill>
                </a:rPr>
                <a:t>310</a:t>
              </a:r>
              <a:endParaRPr lang="en-US" dirty="0">
                <a:solidFill>
                  <a:schemeClr val="accent6"/>
                </a:solidFill>
              </a:endParaRPr>
            </a:p>
          </p:txBody>
        </p:sp>
        <p:cxnSp>
          <p:nvCxnSpPr>
            <p:cNvPr id="47" name="Straight Arrow Connector 46"/>
            <p:cNvCxnSpPr/>
            <p:nvPr/>
          </p:nvCxnSpPr>
          <p:spPr bwMode="auto">
            <a:xfrm>
              <a:off x="4443598" y="1702190"/>
              <a:ext cx="495532" cy="1025770"/>
            </a:xfrm>
            <a:prstGeom prst="straightConnector1">
              <a:avLst/>
            </a:prstGeom>
            <a:noFill/>
            <a:ln w="9525" cap="flat" cmpd="sng" algn="ctr">
              <a:solidFill>
                <a:schemeClr val="accent6"/>
              </a:solidFill>
              <a:prstDash val="solid"/>
              <a:round/>
              <a:headEnd type="none" w="med" len="med"/>
              <a:tailEnd type="arrow"/>
            </a:ln>
            <a:effectLst/>
          </p:spPr>
        </p:cxnSp>
        <p:sp>
          <p:nvSpPr>
            <p:cNvPr id="49" name="TextBox 48"/>
            <p:cNvSpPr txBox="1"/>
            <p:nvPr/>
          </p:nvSpPr>
          <p:spPr>
            <a:xfrm>
              <a:off x="4517455" y="1928607"/>
              <a:ext cx="569387" cy="369332"/>
            </a:xfrm>
            <a:prstGeom prst="rect">
              <a:avLst/>
            </a:prstGeom>
            <a:noFill/>
          </p:spPr>
          <p:txBody>
            <a:bodyPr wrap="none" rtlCol="0">
              <a:spAutoFit/>
            </a:bodyPr>
            <a:lstStyle/>
            <a:p>
              <a:r>
                <a:rPr lang="en-US" dirty="0" smtClean="0">
                  <a:solidFill>
                    <a:schemeClr val="accent6"/>
                  </a:solidFill>
                </a:rPr>
                <a:t>109</a:t>
              </a:r>
              <a:endParaRPr lang="en-US" dirty="0">
                <a:solidFill>
                  <a:schemeClr val="accent6"/>
                </a:solidFill>
              </a:endParaRPr>
            </a:p>
          </p:txBody>
        </p:sp>
        <p:cxnSp>
          <p:nvCxnSpPr>
            <p:cNvPr id="50" name="Straight Arrow Connector 49"/>
            <p:cNvCxnSpPr/>
            <p:nvPr/>
          </p:nvCxnSpPr>
          <p:spPr bwMode="auto">
            <a:xfrm>
              <a:off x="5070644" y="2704568"/>
              <a:ext cx="607681" cy="1983544"/>
            </a:xfrm>
            <a:prstGeom prst="straightConnector1">
              <a:avLst/>
            </a:prstGeom>
            <a:noFill/>
            <a:ln w="9525" cap="flat" cmpd="sng" algn="ctr">
              <a:solidFill>
                <a:schemeClr val="accent6"/>
              </a:solidFill>
              <a:prstDash val="solid"/>
              <a:round/>
              <a:headEnd type="none" w="med" len="med"/>
              <a:tailEnd type="arrow"/>
            </a:ln>
            <a:effectLst/>
          </p:spPr>
        </p:cxnSp>
        <p:sp>
          <p:nvSpPr>
            <p:cNvPr id="51" name="TextBox 50"/>
            <p:cNvSpPr txBox="1"/>
            <p:nvPr/>
          </p:nvSpPr>
          <p:spPr>
            <a:xfrm>
              <a:off x="5065350" y="4042385"/>
              <a:ext cx="552267" cy="369332"/>
            </a:xfrm>
            <a:prstGeom prst="rect">
              <a:avLst/>
            </a:prstGeom>
            <a:noFill/>
          </p:spPr>
          <p:txBody>
            <a:bodyPr wrap="none" rtlCol="0">
              <a:spAutoFit/>
            </a:bodyPr>
            <a:lstStyle/>
            <a:p>
              <a:r>
                <a:rPr lang="en-US" dirty="0" smtClean="0">
                  <a:solidFill>
                    <a:schemeClr val="accent6"/>
                  </a:solidFill>
                </a:rPr>
                <a:t>211</a:t>
              </a:r>
              <a:endParaRPr lang="en-US" dirty="0">
                <a:solidFill>
                  <a:schemeClr val="accent6"/>
                </a:solidFill>
              </a:endParaRPr>
            </a:p>
          </p:txBody>
        </p:sp>
        <p:cxnSp>
          <p:nvCxnSpPr>
            <p:cNvPr id="52" name="Straight Arrow Connector 51"/>
            <p:cNvCxnSpPr/>
            <p:nvPr/>
          </p:nvCxnSpPr>
          <p:spPr bwMode="auto">
            <a:xfrm>
              <a:off x="5331072" y="2704568"/>
              <a:ext cx="347253" cy="1052733"/>
            </a:xfrm>
            <a:prstGeom prst="straightConnector1">
              <a:avLst/>
            </a:prstGeom>
            <a:noFill/>
            <a:ln w="9525" cap="flat" cmpd="sng" algn="ctr">
              <a:solidFill>
                <a:schemeClr val="accent6"/>
              </a:solidFill>
              <a:prstDash val="solid"/>
              <a:round/>
              <a:headEnd type="none" w="med" len="med"/>
              <a:tailEnd type="arrow"/>
            </a:ln>
            <a:effectLst/>
          </p:spPr>
        </p:cxnSp>
        <p:sp>
          <p:nvSpPr>
            <p:cNvPr id="53" name="TextBox 52"/>
            <p:cNvSpPr txBox="1"/>
            <p:nvPr/>
          </p:nvSpPr>
          <p:spPr>
            <a:xfrm>
              <a:off x="5202915" y="2807729"/>
              <a:ext cx="569387" cy="369332"/>
            </a:xfrm>
            <a:prstGeom prst="rect">
              <a:avLst/>
            </a:prstGeom>
            <a:noFill/>
          </p:spPr>
          <p:txBody>
            <a:bodyPr wrap="none" rtlCol="0">
              <a:spAutoFit/>
            </a:bodyPr>
            <a:lstStyle/>
            <a:p>
              <a:r>
                <a:rPr lang="en-US" dirty="0" smtClean="0">
                  <a:solidFill>
                    <a:schemeClr val="accent6"/>
                  </a:solidFill>
                </a:rPr>
                <a:t>212</a:t>
              </a:r>
              <a:endParaRPr lang="en-US" dirty="0">
                <a:solidFill>
                  <a:schemeClr val="accent6"/>
                </a:solidFill>
              </a:endParaRPr>
            </a:p>
          </p:txBody>
        </p:sp>
      </p:grpSp>
      <p:graphicFrame>
        <p:nvGraphicFramePr>
          <p:cNvPr id="48" name="Table 47"/>
          <p:cNvGraphicFramePr>
            <a:graphicFrameLocks noGrp="1"/>
          </p:cNvGraphicFramePr>
          <p:nvPr>
            <p:extLst>
              <p:ext uri="{D42A27DB-BD31-4B8C-83A1-F6EECF244321}">
                <p14:modId xmlns:p14="http://schemas.microsoft.com/office/powerpoint/2010/main" val="1859019425"/>
              </p:ext>
            </p:extLst>
          </p:nvPr>
        </p:nvGraphicFramePr>
        <p:xfrm>
          <a:off x="5884693" y="1603716"/>
          <a:ext cx="3259307" cy="4491497"/>
        </p:xfrm>
        <a:graphic>
          <a:graphicData uri="http://schemas.openxmlformats.org/drawingml/2006/table">
            <a:tbl>
              <a:tblPr firstRow="1" firstCol="1" bandRow="1">
                <a:tableStyleId>{5C22544A-7EE6-4342-B048-85BDC9FD1C3A}</a:tableStyleId>
              </a:tblPr>
              <a:tblGrid>
                <a:gridCol w="436098"/>
                <a:gridCol w="2098716"/>
                <a:gridCol w="724493"/>
              </a:tblGrid>
              <a:tr h="188548">
                <a:tc>
                  <a:txBody>
                    <a:bodyPr/>
                    <a:lstStyle/>
                    <a:p>
                      <a:pPr marL="0" marR="0">
                        <a:lnSpc>
                          <a:spcPct val="115000"/>
                        </a:lnSpc>
                        <a:spcBef>
                          <a:spcPts val="0"/>
                        </a:spcBef>
                        <a:spcAft>
                          <a:spcPts val="0"/>
                        </a:spcAft>
                      </a:pPr>
                      <a:r>
                        <a:rPr lang="en-US" sz="1600">
                          <a:solidFill>
                            <a:schemeClr val="accent6"/>
                          </a:solidFill>
                          <a:effectLst/>
                        </a:rPr>
                        <a:t>j</a:t>
                      </a:r>
                      <a:endParaRPr lang="en-US" sz="1600">
                        <a:solidFill>
                          <a:schemeClr val="accent6"/>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solidFill>
                            <a:schemeClr val="accent6"/>
                          </a:solidFill>
                          <a:effectLst/>
                        </a:rPr>
                        <a:t>Flight Sequence</a:t>
                      </a:r>
                      <a:endParaRPr lang="en-US" sz="1600">
                        <a:solidFill>
                          <a:schemeClr val="accent6"/>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solidFill>
                            <a:schemeClr val="accent6"/>
                          </a:solidFill>
                          <a:effectLst/>
                        </a:rPr>
                        <a:t>Cost</a:t>
                      </a:r>
                      <a:endParaRPr lang="en-US" sz="1600">
                        <a:solidFill>
                          <a:schemeClr val="accent6"/>
                        </a:solidFill>
                        <a:effectLst/>
                        <a:latin typeface="Calibri"/>
                        <a:ea typeface="Calibri"/>
                        <a:cs typeface="Times New Roman"/>
                      </a:endParaRPr>
                    </a:p>
                  </a:txBody>
                  <a:tcPr marL="68580" marR="68580" marT="0" marB="0"/>
                </a:tc>
              </a:tr>
              <a:tr h="251144">
                <a:tc>
                  <a:txBody>
                    <a:bodyPr/>
                    <a:lstStyle/>
                    <a:p>
                      <a:pPr marL="0" marR="0">
                        <a:lnSpc>
                          <a:spcPct val="115000"/>
                        </a:lnSpc>
                        <a:spcBef>
                          <a:spcPts val="0"/>
                        </a:spcBef>
                        <a:spcAft>
                          <a:spcPts val="0"/>
                        </a:spcAft>
                      </a:pPr>
                      <a:r>
                        <a:rPr lang="en-US" sz="1600" dirty="0">
                          <a:solidFill>
                            <a:schemeClr val="accent6"/>
                          </a:solidFill>
                          <a:effectLst/>
                        </a:rPr>
                        <a:t>1</a:t>
                      </a:r>
                      <a:endParaRPr lang="en-US" sz="1600" dirty="0">
                        <a:solidFill>
                          <a:schemeClr val="accent6"/>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solidFill>
                            <a:schemeClr val="accent6"/>
                          </a:solidFill>
                          <a:effectLst/>
                        </a:rPr>
                        <a:t>101-203-406-308</a:t>
                      </a:r>
                      <a:endParaRPr lang="en-US" sz="1600">
                        <a:solidFill>
                          <a:schemeClr val="accent6"/>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solidFill>
                            <a:schemeClr val="accent6"/>
                          </a:solidFill>
                          <a:effectLst/>
                        </a:rPr>
                        <a:t>2900</a:t>
                      </a:r>
                      <a:endParaRPr lang="en-US" sz="1600">
                        <a:solidFill>
                          <a:schemeClr val="accent6"/>
                        </a:solidFill>
                        <a:effectLst/>
                        <a:latin typeface="Calibri"/>
                        <a:ea typeface="Calibri"/>
                        <a:cs typeface="Times New Roman"/>
                      </a:endParaRPr>
                    </a:p>
                  </a:txBody>
                  <a:tcPr marL="68580" marR="68580" marT="0" marB="0"/>
                </a:tc>
              </a:tr>
              <a:tr h="251144">
                <a:tc>
                  <a:txBody>
                    <a:bodyPr/>
                    <a:lstStyle/>
                    <a:p>
                      <a:pPr marL="0" marR="0">
                        <a:lnSpc>
                          <a:spcPct val="115000"/>
                        </a:lnSpc>
                        <a:spcBef>
                          <a:spcPts val="0"/>
                        </a:spcBef>
                        <a:spcAft>
                          <a:spcPts val="0"/>
                        </a:spcAft>
                      </a:pPr>
                      <a:r>
                        <a:rPr lang="en-US" sz="1600">
                          <a:solidFill>
                            <a:schemeClr val="accent6"/>
                          </a:solidFill>
                          <a:effectLst/>
                        </a:rPr>
                        <a:t>2</a:t>
                      </a:r>
                      <a:endParaRPr lang="en-US" sz="1600">
                        <a:solidFill>
                          <a:schemeClr val="accent6"/>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solidFill>
                            <a:schemeClr val="accent6"/>
                          </a:solidFill>
                          <a:effectLst/>
                        </a:rPr>
                        <a:t>101-203-407</a:t>
                      </a:r>
                      <a:endParaRPr lang="en-US" sz="1600" dirty="0">
                        <a:solidFill>
                          <a:schemeClr val="accent6"/>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solidFill>
                            <a:schemeClr val="accent6"/>
                          </a:solidFill>
                          <a:effectLst/>
                        </a:rPr>
                        <a:t>2700</a:t>
                      </a:r>
                      <a:endParaRPr lang="en-US" sz="1600">
                        <a:solidFill>
                          <a:schemeClr val="accent6"/>
                        </a:solidFill>
                        <a:effectLst/>
                        <a:latin typeface="Calibri"/>
                        <a:ea typeface="Calibri"/>
                        <a:cs typeface="Times New Roman"/>
                      </a:endParaRPr>
                    </a:p>
                  </a:txBody>
                  <a:tcPr marL="68580" marR="68580" marT="0" marB="0"/>
                </a:tc>
              </a:tr>
              <a:tr h="251144">
                <a:tc>
                  <a:txBody>
                    <a:bodyPr/>
                    <a:lstStyle/>
                    <a:p>
                      <a:pPr marL="0" marR="0">
                        <a:lnSpc>
                          <a:spcPct val="115000"/>
                        </a:lnSpc>
                        <a:spcBef>
                          <a:spcPts val="0"/>
                        </a:spcBef>
                        <a:spcAft>
                          <a:spcPts val="0"/>
                        </a:spcAft>
                      </a:pPr>
                      <a:r>
                        <a:rPr lang="en-US" sz="1600">
                          <a:solidFill>
                            <a:schemeClr val="accent6"/>
                          </a:solidFill>
                          <a:effectLst/>
                        </a:rPr>
                        <a:t>3</a:t>
                      </a:r>
                      <a:endParaRPr lang="en-US" sz="1600">
                        <a:solidFill>
                          <a:schemeClr val="accent6"/>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solidFill>
                            <a:schemeClr val="accent6"/>
                          </a:solidFill>
                          <a:effectLst/>
                        </a:rPr>
                        <a:t>101-204-305-407</a:t>
                      </a:r>
                      <a:endParaRPr lang="en-US" sz="1600" dirty="0">
                        <a:solidFill>
                          <a:schemeClr val="accent6"/>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solidFill>
                            <a:schemeClr val="accent6"/>
                          </a:solidFill>
                          <a:effectLst/>
                        </a:rPr>
                        <a:t>2600</a:t>
                      </a:r>
                      <a:endParaRPr lang="en-US" sz="1600">
                        <a:solidFill>
                          <a:schemeClr val="accent6"/>
                        </a:solidFill>
                        <a:effectLst/>
                        <a:latin typeface="Calibri"/>
                        <a:ea typeface="Calibri"/>
                        <a:cs typeface="Times New Roman"/>
                      </a:endParaRPr>
                    </a:p>
                  </a:txBody>
                  <a:tcPr marL="68580" marR="68580" marT="0" marB="0"/>
                </a:tc>
              </a:tr>
              <a:tr h="251144">
                <a:tc>
                  <a:txBody>
                    <a:bodyPr/>
                    <a:lstStyle/>
                    <a:p>
                      <a:pPr marL="0" marR="0">
                        <a:lnSpc>
                          <a:spcPct val="115000"/>
                        </a:lnSpc>
                        <a:spcBef>
                          <a:spcPts val="0"/>
                        </a:spcBef>
                        <a:spcAft>
                          <a:spcPts val="0"/>
                        </a:spcAft>
                      </a:pPr>
                      <a:r>
                        <a:rPr lang="en-US" sz="1600">
                          <a:solidFill>
                            <a:schemeClr val="accent6"/>
                          </a:solidFill>
                          <a:effectLst/>
                        </a:rPr>
                        <a:t>4</a:t>
                      </a:r>
                      <a:endParaRPr lang="en-US" sz="1600">
                        <a:solidFill>
                          <a:schemeClr val="accent6"/>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solidFill>
                            <a:schemeClr val="accent6"/>
                          </a:solidFill>
                          <a:effectLst/>
                        </a:rPr>
                        <a:t>101-204-308</a:t>
                      </a:r>
                      <a:endParaRPr lang="en-US" sz="1600" dirty="0">
                        <a:solidFill>
                          <a:schemeClr val="accent6"/>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solidFill>
                            <a:schemeClr val="accent6"/>
                          </a:solidFill>
                          <a:effectLst/>
                        </a:rPr>
                        <a:t>3000</a:t>
                      </a:r>
                      <a:endParaRPr lang="en-US" sz="1600">
                        <a:solidFill>
                          <a:schemeClr val="accent6"/>
                        </a:solidFill>
                        <a:effectLst/>
                        <a:latin typeface="Calibri"/>
                        <a:ea typeface="Calibri"/>
                        <a:cs typeface="Times New Roman"/>
                      </a:endParaRPr>
                    </a:p>
                  </a:txBody>
                  <a:tcPr marL="68580" marR="68580" marT="0" marB="0"/>
                </a:tc>
              </a:tr>
              <a:tr h="251144">
                <a:tc>
                  <a:txBody>
                    <a:bodyPr/>
                    <a:lstStyle/>
                    <a:p>
                      <a:pPr marL="0" marR="0">
                        <a:lnSpc>
                          <a:spcPct val="115000"/>
                        </a:lnSpc>
                        <a:spcBef>
                          <a:spcPts val="0"/>
                        </a:spcBef>
                        <a:spcAft>
                          <a:spcPts val="0"/>
                        </a:spcAft>
                      </a:pPr>
                      <a:r>
                        <a:rPr lang="en-US" sz="1600">
                          <a:solidFill>
                            <a:schemeClr val="accent6"/>
                          </a:solidFill>
                          <a:effectLst/>
                        </a:rPr>
                        <a:t>5</a:t>
                      </a:r>
                      <a:endParaRPr lang="en-US" sz="1600">
                        <a:solidFill>
                          <a:schemeClr val="accent6"/>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solidFill>
                            <a:schemeClr val="accent6"/>
                          </a:solidFill>
                          <a:effectLst/>
                        </a:rPr>
                        <a:t>203-406-310</a:t>
                      </a:r>
                      <a:endParaRPr lang="en-US" sz="1600">
                        <a:solidFill>
                          <a:schemeClr val="accent6"/>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solidFill>
                            <a:schemeClr val="accent6"/>
                          </a:solidFill>
                          <a:effectLst/>
                        </a:rPr>
                        <a:t>2600</a:t>
                      </a:r>
                      <a:endParaRPr lang="en-US" sz="1600">
                        <a:solidFill>
                          <a:schemeClr val="accent6"/>
                        </a:solidFill>
                        <a:effectLst/>
                        <a:latin typeface="Calibri"/>
                        <a:ea typeface="Calibri"/>
                        <a:cs typeface="Times New Roman"/>
                      </a:endParaRPr>
                    </a:p>
                  </a:txBody>
                  <a:tcPr marL="68580" marR="68580" marT="0" marB="0"/>
                </a:tc>
              </a:tr>
              <a:tr h="251144">
                <a:tc>
                  <a:txBody>
                    <a:bodyPr/>
                    <a:lstStyle/>
                    <a:p>
                      <a:pPr marL="0" marR="0">
                        <a:lnSpc>
                          <a:spcPct val="115000"/>
                        </a:lnSpc>
                        <a:spcBef>
                          <a:spcPts val="0"/>
                        </a:spcBef>
                        <a:spcAft>
                          <a:spcPts val="0"/>
                        </a:spcAft>
                      </a:pPr>
                      <a:r>
                        <a:rPr lang="en-US" sz="1600">
                          <a:solidFill>
                            <a:schemeClr val="accent6"/>
                          </a:solidFill>
                          <a:effectLst/>
                        </a:rPr>
                        <a:t>6</a:t>
                      </a:r>
                      <a:endParaRPr lang="en-US" sz="1600">
                        <a:solidFill>
                          <a:schemeClr val="accent6"/>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solidFill>
                            <a:schemeClr val="accent6"/>
                          </a:solidFill>
                          <a:effectLst/>
                        </a:rPr>
                        <a:t>203-407-109</a:t>
                      </a:r>
                      <a:endParaRPr lang="en-US" sz="1600" dirty="0">
                        <a:solidFill>
                          <a:schemeClr val="accent6"/>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solidFill>
                            <a:schemeClr val="accent6"/>
                          </a:solidFill>
                          <a:effectLst/>
                        </a:rPr>
                        <a:t>3150</a:t>
                      </a:r>
                      <a:endParaRPr lang="en-US" sz="1600">
                        <a:solidFill>
                          <a:schemeClr val="accent6"/>
                        </a:solidFill>
                        <a:effectLst/>
                        <a:latin typeface="Calibri"/>
                        <a:ea typeface="Calibri"/>
                        <a:cs typeface="Times New Roman"/>
                      </a:endParaRPr>
                    </a:p>
                  </a:txBody>
                  <a:tcPr marL="68580" marR="68580" marT="0" marB="0"/>
                </a:tc>
              </a:tr>
              <a:tr h="251144">
                <a:tc>
                  <a:txBody>
                    <a:bodyPr/>
                    <a:lstStyle/>
                    <a:p>
                      <a:pPr marL="0" marR="0">
                        <a:lnSpc>
                          <a:spcPct val="115000"/>
                        </a:lnSpc>
                        <a:spcBef>
                          <a:spcPts val="0"/>
                        </a:spcBef>
                        <a:spcAft>
                          <a:spcPts val="0"/>
                        </a:spcAft>
                      </a:pPr>
                      <a:r>
                        <a:rPr lang="en-US" sz="1600">
                          <a:solidFill>
                            <a:schemeClr val="accent6"/>
                          </a:solidFill>
                          <a:effectLst/>
                        </a:rPr>
                        <a:t>7</a:t>
                      </a:r>
                      <a:endParaRPr lang="en-US" sz="1600">
                        <a:solidFill>
                          <a:schemeClr val="accent6"/>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solidFill>
                            <a:schemeClr val="accent6"/>
                          </a:solidFill>
                          <a:effectLst/>
                        </a:rPr>
                        <a:t>204-305-407-109</a:t>
                      </a:r>
                      <a:endParaRPr lang="en-US" sz="1600">
                        <a:solidFill>
                          <a:schemeClr val="accent6"/>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solidFill>
                            <a:schemeClr val="accent6"/>
                          </a:solidFill>
                          <a:effectLst/>
                        </a:rPr>
                        <a:t>2550</a:t>
                      </a:r>
                      <a:endParaRPr lang="en-US" sz="1600">
                        <a:solidFill>
                          <a:schemeClr val="accent6"/>
                        </a:solidFill>
                        <a:effectLst/>
                        <a:latin typeface="Calibri"/>
                        <a:ea typeface="Calibri"/>
                        <a:cs typeface="Times New Roman"/>
                      </a:endParaRPr>
                    </a:p>
                  </a:txBody>
                  <a:tcPr marL="68580" marR="68580" marT="0" marB="0"/>
                </a:tc>
              </a:tr>
              <a:tr h="251144">
                <a:tc>
                  <a:txBody>
                    <a:bodyPr/>
                    <a:lstStyle/>
                    <a:p>
                      <a:pPr marL="0" marR="0">
                        <a:lnSpc>
                          <a:spcPct val="115000"/>
                        </a:lnSpc>
                        <a:spcBef>
                          <a:spcPts val="0"/>
                        </a:spcBef>
                        <a:spcAft>
                          <a:spcPts val="0"/>
                        </a:spcAft>
                      </a:pPr>
                      <a:r>
                        <a:rPr lang="en-US" sz="1600">
                          <a:solidFill>
                            <a:schemeClr val="accent6"/>
                          </a:solidFill>
                          <a:effectLst/>
                        </a:rPr>
                        <a:t>8</a:t>
                      </a:r>
                      <a:endParaRPr lang="en-US" sz="1600">
                        <a:solidFill>
                          <a:schemeClr val="accent6"/>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solidFill>
                            <a:schemeClr val="accent6"/>
                          </a:solidFill>
                          <a:effectLst/>
                        </a:rPr>
                        <a:t>204-308-109</a:t>
                      </a:r>
                      <a:endParaRPr lang="en-US" sz="1600">
                        <a:solidFill>
                          <a:schemeClr val="accent6"/>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solidFill>
                            <a:schemeClr val="accent6"/>
                          </a:solidFill>
                          <a:effectLst/>
                        </a:rPr>
                        <a:t>2500</a:t>
                      </a:r>
                      <a:endParaRPr lang="en-US" sz="1600" dirty="0">
                        <a:solidFill>
                          <a:schemeClr val="accent6"/>
                        </a:solidFill>
                        <a:effectLst/>
                        <a:latin typeface="Calibri"/>
                        <a:ea typeface="Calibri"/>
                        <a:cs typeface="Times New Roman"/>
                      </a:endParaRPr>
                    </a:p>
                  </a:txBody>
                  <a:tcPr marL="68580" marR="68580" marT="0" marB="0"/>
                </a:tc>
              </a:tr>
              <a:tr h="251144">
                <a:tc>
                  <a:txBody>
                    <a:bodyPr/>
                    <a:lstStyle/>
                    <a:p>
                      <a:pPr marL="0" marR="0">
                        <a:lnSpc>
                          <a:spcPct val="115000"/>
                        </a:lnSpc>
                        <a:spcBef>
                          <a:spcPts val="0"/>
                        </a:spcBef>
                        <a:spcAft>
                          <a:spcPts val="0"/>
                        </a:spcAft>
                      </a:pPr>
                      <a:r>
                        <a:rPr lang="en-US" sz="1600">
                          <a:solidFill>
                            <a:schemeClr val="accent6"/>
                          </a:solidFill>
                          <a:effectLst/>
                        </a:rPr>
                        <a:t>9</a:t>
                      </a:r>
                      <a:endParaRPr lang="en-US" sz="1600">
                        <a:solidFill>
                          <a:schemeClr val="accent6"/>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solidFill>
                            <a:schemeClr val="accent6"/>
                          </a:solidFill>
                          <a:effectLst/>
                        </a:rPr>
                        <a:t>305-407-109-212</a:t>
                      </a:r>
                      <a:endParaRPr lang="en-US" sz="1600">
                        <a:solidFill>
                          <a:schemeClr val="accent6"/>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solidFill>
                            <a:schemeClr val="accent6"/>
                          </a:solidFill>
                          <a:effectLst/>
                        </a:rPr>
                        <a:t>2600</a:t>
                      </a:r>
                      <a:endParaRPr lang="en-US" sz="1600">
                        <a:solidFill>
                          <a:schemeClr val="accent6"/>
                        </a:solidFill>
                        <a:effectLst/>
                        <a:latin typeface="Calibri"/>
                        <a:ea typeface="Calibri"/>
                        <a:cs typeface="Times New Roman"/>
                      </a:endParaRPr>
                    </a:p>
                  </a:txBody>
                  <a:tcPr marL="68580" marR="68580" marT="0" marB="0"/>
                </a:tc>
              </a:tr>
              <a:tr h="269007">
                <a:tc>
                  <a:txBody>
                    <a:bodyPr/>
                    <a:lstStyle/>
                    <a:p>
                      <a:pPr marL="0" marR="0">
                        <a:lnSpc>
                          <a:spcPct val="115000"/>
                        </a:lnSpc>
                        <a:spcBef>
                          <a:spcPts val="0"/>
                        </a:spcBef>
                        <a:spcAft>
                          <a:spcPts val="0"/>
                        </a:spcAft>
                      </a:pPr>
                      <a:r>
                        <a:rPr lang="en-US" sz="1600">
                          <a:solidFill>
                            <a:schemeClr val="accent6"/>
                          </a:solidFill>
                          <a:effectLst/>
                        </a:rPr>
                        <a:t>10</a:t>
                      </a:r>
                      <a:endParaRPr lang="en-US" sz="1600">
                        <a:solidFill>
                          <a:schemeClr val="accent6"/>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solidFill>
                            <a:schemeClr val="accent6"/>
                          </a:solidFill>
                          <a:effectLst/>
                        </a:rPr>
                        <a:t>308-109-212</a:t>
                      </a:r>
                      <a:endParaRPr lang="en-US" sz="1600">
                        <a:solidFill>
                          <a:schemeClr val="accent6"/>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solidFill>
                            <a:schemeClr val="accent6"/>
                          </a:solidFill>
                          <a:effectLst/>
                        </a:rPr>
                        <a:t>2050</a:t>
                      </a:r>
                      <a:endParaRPr lang="en-US" sz="1600" dirty="0">
                        <a:solidFill>
                          <a:schemeClr val="accent6"/>
                        </a:solidFill>
                        <a:effectLst/>
                        <a:latin typeface="Calibri"/>
                        <a:ea typeface="Calibri"/>
                        <a:cs typeface="Times New Roman"/>
                      </a:endParaRPr>
                    </a:p>
                  </a:txBody>
                  <a:tcPr marL="68580" marR="68580" marT="0" marB="0"/>
                </a:tc>
              </a:tr>
              <a:tr h="255900">
                <a:tc>
                  <a:txBody>
                    <a:bodyPr/>
                    <a:lstStyle/>
                    <a:p>
                      <a:pPr marL="0" marR="0">
                        <a:lnSpc>
                          <a:spcPct val="115000"/>
                        </a:lnSpc>
                        <a:spcBef>
                          <a:spcPts val="0"/>
                        </a:spcBef>
                        <a:spcAft>
                          <a:spcPts val="0"/>
                        </a:spcAft>
                      </a:pPr>
                      <a:r>
                        <a:rPr lang="en-US" sz="1600">
                          <a:solidFill>
                            <a:schemeClr val="accent6"/>
                          </a:solidFill>
                          <a:effectLst/>
                        </a:rPr>
                        <a:t>11</a:t>
                      </a:r>
                      <a:endParaRPr lang="en-US" sz="1600">
                        <a:solidFill>
                          <a:schemeClr val="accent6"/>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solidFill>
                            <a:schemeClr val="accent6"/>
                          </a:solidFill>
                          <a:effectLst/>
                        </a:rPr>
                        <a:t>402-204-305</a:t>
                      </a:r>
                      <a:endParaRPr lang="en-US" sz="1600">
                        <a:solidFill>
                          <a:schemeClr val="accent6"/>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solidFill>
                            <a:schemeClr val="accent6"/>
                          </a:solidFill>
                          <a:effectLst/>
                        </a:rPr>
                        <a:t>2400</a:t>
                      </a:r>
                      <a:endParaRPr lang="en-US" sz="1600">
                        <a:solidFill>
                          <a:schemeClr val="accent6"/>
                        </a:solidFill>
                        <a:effectLst/>
                        <a:latin typeface="Calibri"/>
                        <a:ea typeface="Calibri"/>
                        <a:cs typeface="Times New Roman"/>
                      </a:endParaRPr>
                    </a:p>
                  </a:txBody>
                  <a:tcPr marL="68580" marR="68580" marT="0" marB="0"/>
                </a:tc>
              </a:tr>
              <a:tr h="282836">
                <a:tc>
                  <a:txBody>
                    <a:bodyPr/>
                    <a:lstStyle/>
                    <a:p>
                      <a:pPr marL="0" marR="0">
                        <a:lnSpc>
                          <a:spcPct val="115000"/>
                        </a:lnSpc>
                        <a:spcBef>
                          <a:spcPts val="0"/>
                        </a:spcBef>
                        <a:spcAft>
                          <a:spcPts val="0"/>
                        </a:spcAft>
                      </a:pPr>
                      <a:r>
                        <a:rPr lang="en-US" sz="1600">
                          <a:solidFill>
                            <a:schemeClr val="accent6"/>
                          </a:solidFill>
                          <a:effectLst/>
                        </a:rPr>
                        <a:t>12</a:t>
                      </a:r>
                      <a:endParaRPr lang="en-US" sz="1600">
                        <a:solidFill>
                          <a:schemeClr val="accent6"/>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solidFill>
                            <a:schemeClr val="accent6"/>
                          </a:solidFill>
                          <a:effectLst/>
                        </a:rPr>
                        <a:t>402-204-310-211</a:t>
                      </a:r>
                      <a:endParaRPr lang="en-US" sz="1600" dirty="0">
                        <a:solidFill>
                          <a:schemeClr val="accent6"/>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solidFill>
                            <a:schemeClr val="accent6"/>
                          </a:solidFill>
                          <a:effectLst/>
                        </a:rPr>
                        <a:t>3600</a:t>
                      </a:r>
                      <a:endParaRPr lang="en-US" sz="1600">
                        <a:solidFill>
                          <a:schemeClr val="accent6"/>
                        </a:solidFill>
                        <a:effectLst/>
                        <a:latin typeface="Calibri"/>
                        <a:ea typeface="Calibri"/>
                        <a:cs typeface="Times New Roman"/>
                      </a:endParaRPr>
                    </a:p>
                  </a:txBody>
                  <a:tcPr marL="68580" marR="68580" marT="0" marB="0"/>
                </a:tc>
              </a:tr>
              <a:tr h="282837">
                <a:tc>
                  <a:txBody>
                    <a:bodyPr/>
                    <a:lstStyle/>
                    <a:p>
                      <a:pPr marL="0" marR="0">
                        <a:lnSpc>
                          <a:spcPct val="115000"/>
                        </a:lnSpc>
                        <a:spcBef>
                          <a:spcPts val="0"/>
                        </a:spcBef>
                        <a:spcAft>
                          <a:spcPts val="0"/>
                        </a:spcAft>
                      </a:pPr>
                      <a:r>
                        <a:rPr lang="en-US" sz="1600">
                          <a:solidFill>
                            <a:schemeClr val="accent6"/>
                          </a:solidFill>
                          <a:effectLst/>
                        </a:rPr>
                        <a:t>13</a:t>
                      </a:r>
                      <a:endParaRPr lang="en-US" sz="1600">
                        <a:solidFill>
                          <a:schemeClr val="accent6"/>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solidFill>
                            <a:schemeClr val="accent6"/>
                          </a:solidFill>
                          <a:effectLst/>
                        </a:rPr>
                        <a:t>406-308-109-211</a:t>
                      </a:r>
                      <a:endParaRPr lang="en-US" sz="1600">
                        <a:solidFill>
                          <a:schemeClr val="accent6"/>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solidFill>
                            <a:schemeClr val="accent6"/>
                          </a:solidFill>
                          <a:effectLst/>
                        </a:rPr>
                        <a:t>2550</a:t>
                      </a:r>
                      <a:endParaRPr lang="en-US" sz="1600" dirty="0">
                        <a:solidFill>
                          <a:schemeClr val="accent6"/>
                        </a:solidFill>
                        <a:effectLst/>
                        <a:latin typeface="Calibri"/>
                        <a:ea typeface="Calibri"/>
                        <a:cs typeface="Times New Roman"/>
                      </a:endParaRPr>
                    </a:p>
                  </a:txBody>
                  <a:tcPr marL="68580" marR="68580" marT="0" marB="0"/>
                </a:tc>
              </a:tr>
              <a:tr h="269368">
                <a:tc>
                  <a:txBody>
                    <a:bodyPr/>
                    <a:lstStyle/>
                    <a:p>
                      <a:pPr marL="0" marR="0">
                        <a:lnSpc>
                          <a:spcPct val="115000"/>
                        </a:lnSpc>
                        <a:spcBef>
                          <a:spcPts val="0"/>
                        </a:spcBef>
                        <a:spcAft>
                          <a:spcPts val="0"/>
                        </a:spcAft>
                      </a:pPr>
                      <a:r>
                        <a:rPr lang="en-US" sz="1600">
                          <a:solidFill>
                            <a:schemeClr val="accent6"/>
                          </a:solidFill>
                          <a:effectLst/>
                        </a:rPr>
                        <a:t>14</a:t>
                      </a:r>
                      <a:endParaRPr lang="en-US" sz="1600">
                        <a:solidFill>
                          <a:schemeClr val="accent6"/>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solidFill>
                            <a:schemeClr val="accent6"/>
                          </a:solidFill>
                          <a:effectLst/>
                        </a:rPr>
                        <a:t>406-310-211</a:t>
                      </a:r>
                      <a:endParaRPr lang="en-US" sz="1600">
                        <a:solidFill>
                          <a:schemeClr val="accent6"/>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solidFill>
                            <a:schemeClr val="accent6"/>
                          </a:solidFill>
                          <a:effectLst/>
                        </a:rPr>
                        <a:t>2650</a:t>
                      </a:r>
                      <a:endParaRPr lang="en-US" sz="1600" dirty="0">
                        <a:solidFill>
                          <a:schemeClr val="accent6"/>
                        </a:solidFill>
                        <a:effectLst/>
                        <a:latin typeface="Calibri"/>
                        <a:ea typeface="Calibri"/>
                        <a:cs typeface="Times New Roman"/>
                      </a:endParaRPr>
                    </a:p>
                  </a:txBody>
                  <a:tcPr marL="68580" marR="68580" marT="0" marB="0"/>
                </a:tc>
              </a:tr>
              <a:tr h="257442">
                <a:tc>
                  <a:txBody>
                    <a:bodyPr/>
                    <a:lstStyle/>
                    <a:p>
                      <a:pPr marL="0" marR="0">
                        <a:lnSpc>
                          <a:spcPct val="115000"/>
                        </a:lnSpc>
                        <a:spcBef>
                          <a:spcPts val="0"/>
                        </a:spcBef>
                        <a:spcAft>
                          <a:spcPts val="0"/>
                        </a:spcAft>
                      </a:pPr>
                      <a:r>
                        <a:rPr lang="en-US" sz="1600">
                          <a:solidFill>
                            <a:schemeClr val="accent6"/>
                          </a:solidFill>
                          <a:effectLst/>
                        </a:rPr>
                        <a:t>15</a:t>
                      </a:r>
                      <a:endParaRPr lang="en-US" sz="1600">
                        <a:solidFill>
                          <a:schemeClr val="accent6"/>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solidFill>
                            <a:schemeClr val="accent6"/>
                          </a:solidFill>
                          <a:effectLst/>
                        </a:rPr>
                        <a:t>407-109-211</a:t>
                      </a:r>
                      <a:endParaRPr lang="en-US" sz="1600">
                        <a:solidFill>
                          <a:schemeClr val="accent6"/>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solidFill>
                            <a:schemeClr val="accent6"/>
                          </a:solidFill>
                          <a:effectLst/>
                        </a:rPr>
                        <a:t>2350</a:t>
                      </a:r>
                      <a:endParaRPr lang="en-US" sz="1600" dirty="0">
                        <a:solidFill>
                          <a:schemeClr val="accent6"/>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41643486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a:xfrm>
            <a:off x="1219200" y="274638"/>
            <a:ext cx="7467600" cy="1011237"/>
          </a:xfrm>
        </p:spPr>
        <p:txBody>
          <a:bodyPr/>
          <a:lstStyle/>
          <a:p>
            <a:r>
              <a:rPr lang="en-US" sz="4000" dirty="0" smtClean="0">
                <a:cs typeface="Times New Roman" pitchFamily="18" charset="0"/>
              </a:rPr>
              <a:t>Swedish Steel </a:t>
            </a:r>
            <a:r>
              <a:rPr lang="en-US" sz="4000" smtClean="0">
                <a:cs typeface="Times New Roman" pitchFamily="18" charset="0"/>
              </a:rPr>
              <a:t>Blending Example</a:t>
            </a:r>
            <a:endParaRPr lang="en-US" sz="4000" dirty="0">
              <a:cs typeface="Times New Roman" pitchFamily="18" charset="0"/>
            </a:endParaRPr>
          </a:p>
        </p:txBody>
      </p:sp>
      <p:sp>
        <p:nvSpPr>
          <p:cNvPr id="593923" name="Rectangle 3"/>
          <p:cNvSpPr>
            <a:spLocks noGrp="1" noChangeArrowheads="1"/>
          </p:cNvSpPr>
          <p:nvPr>
            <p:ph type="body" idx="1"/>
          </p:nvPr>
        </p:nvSpPr>
        <p:spPr>
          <a:xfrm>
            <a:off x="235528" y="1577774"/>
            <a:ext cx="8714508" cy="4714538"/>
          </a:xfrm>
          <a:ln/>
        </p:spPr>
        <p:txBody>
          <a:bodyPr/>
          <a:lstStyle/>
          <a:p>
            <a:pPr marL="346075" indent="-346075">
              <a:lnSpc>
                <a:spcPct val="95000"/>
              </a:lnSpc>
              <a:spcBef>
                <a:spcPts val="0"/>
              </a:spcBef>
              <a:buNone/>
            </a:pPr>
            <a:r>
              <a:rPr lang="en-US" sz="2400" i="1" dirty="0"/>
              <a:t>min </a:t>
            </a:r>
            <a:r>
              <a:rPr lang="en-US" sz="2400" i="1" smtClean="0"/>
              <a:t>16 x</a:t>
            </a:r>
            <a:r>
              <a:rPr lang="en-US" sz="2400" i="1" baseline="-25000" smtClean="0"/>
              <a:t>1</a:t>
            </a:r>
            <a:r>
              <a:rPr lang="en-US" sz="2400" i="1" smtClean="0"/>
              <a:t>+10 x</a:t>
            </a:r>
            <a:r>
              <a:rPr lang="en-US" sz="2400" i="1" baseline="-25000" smtClean="0"/>
              <a:t>2 </a:t>
            </a:r>
            <a:r>
              <a:rPr lang="en-US" sz="2400" i="1" dirty="0" smtClean="0"/>
              <a:t>+</a:t>
            </a:r>
            <a:r>
              <a:rPr lang="en-US" sz="2400" i="1" smtClean="0"/>
              <a:t>8 x</a:t>
            </a:r>
            <a:r>
              <a:rPr lang="en-US" sz="2400" i="1" baseline="-25000" smtClean="0"/>
              <a:t>3</a:t>
            </a:r>
            <a:r>
              <a:rPr lang="en-US" sz="2400" i="1" smtClean="0"/>
              <a:t>+9 x</a:t>
            </a:r>
            <a:r>
              <a:rPr lang="en-US" sz="2400" i="1" baseline="-25000" smtClean="0"/>
              <a:t>4</a:t>
            </a:r>
            <a:r>
              <a:rPr lang="en-US" sz="2400" i="1" smtClean="0"/>
              <a:t> </a:t>
            </a:r>
            <a:r>
              <a:rPr lang="en-US" sz="2400" i="1" dirty="0" smtClean="0"/>
              <a:t>+</a:t>
            </a:r>
            <a:r>
              <a:rPr lang="en-US" sz="2400" i="1" smtClean="0"/>
              <a:t>48 x</a:t>
            </a:r>
            <a:r>
              <a:rPr lang="en-US" sz="2400" i="1" baseline="-25000" smtClean="0"/>
              <a:t>5</a:t>
            </a:r>
            <a:r>
              <a:rPr lang="en-US" sz="2400" i="1" smtClean="0"/>
              <a:t>+60 x</a:t>
            </a:r>
            <a:r>
              <a:rPr lang="en-US" sz="2400" i="1" baseline="-25000" smtClean="0"/>
              <a:t>6 </a:t>
            </a:r>
            <a:r>
              <a:rPr lang="en-US" sz="2400" i="1" dirty="0" smtClean="0"/>
              <a:t>+</a:t>
            </a:r>
            <a:r>
              <a:rPr lang="en-US" sz="2400" i="1" smtClean="0"/>
              <a:t>53 x</a:t>
            </a:r>
            <a:r>
              <a:rPr lang="en-US" sz="2400" i="1" baseline="-25000" smtClean="0"/>
              <a:t>7</a:t>
            </a:r>
            <a:endParaRPr lang="en-US" sz="2400" i="1" dirty="0"/>
          </a:p>
          <a:p>
            <a:pPr marL="346075" indent="-346075">
              <a:lnSpc>
                <a:spcPct val="95000"/>
              </a:lnSpc>
              <a:spcBef>
                <a:spcPts val="0"/>
              </a:spcBef>
              <a:buNone/>
            </a:pPr>
            <a:r>
              <a:rPr lang="en-US" sz="2400" i="1" dirty="0" err="1" smtClean="0"/>
              <a:t>s.t.</a:t>
            </a:r>
            <a:r>
              <a:rPr lang="en-US" sz="2400" i="1"/>
              <a:t>	</a:t>
            </a:r>
            <a:r>
              <a:rPr lang="en-US" sz="2400" i="1" smtClean="0"/>
              <a:t>x</a:t>
            </a:r>
            <a:r>
              <a:rPr lang="en-US" sz="2400" i="1" baseline="-25000" smtClean="0"/>
              <a:t>1</a:t>
            </a:r>
            <a:r>
              <a:rPr lang="en-US" sz="2400" i="1" smtClean="0"/>
              <a:t>+ x</a:t>
            </a:r>
            <a:r>
              <a:rPr lang="en-US" sz="2400" i="1" baseline="-25000" smtClean="0"/>
              <a:t>2 </a:t>
            </a:r>
            <a:r>
              <a:rPr lang="en-US" sz="2400" i="1" smtClean="0"/>
              <a:t>+ x</a:t>
            </a:r>
            <a:r>
              <a:rPr lang="en-US" sz="2400" i="1" baseline="-25000" smtClean="0"/>
              <a:t>3</a:t>
            </a:r>
            <a:r>
              <a:rPr lang="en-US" sz="2400" i="1" smtClean="0"/>
              <a:t>+ x</a:t>
            </a:r>
            <a:r>
              <a:rPr lang="en-US" sz="2400" i="1" baseline="-25000" smtClean="0"/>
              <a:t>4</a:t>
            </a:r>
            <a:r>
              <a:rPr lang="en-US" sz="2400" i="1" smtClean="0"/>
              <a:t> + x</a:t>
            </a:r>
            <a:r>
              <a:rPr lang="en-US" sz="2400" i="1" baseline="-25000" smtClean="0"/>
              <a:t>5</a:t>
            </a:r>
            <a:r>
              <a:rPr lang="en-US" sz="2400" i="1" smtClean="0"/>
              <a:t>+ x</a:t>
            </a:r>
            <a:r>
              <a:rPr lang="en-US" sz="2400" i="1" baseline="-25000" smtClean="0"/>
              <a:t>6 </a:t>
            </a:r>
            <a:r>
              <a:rPr lang="en-US" sz="2400" i="1" smtClean="0"/>
              <a:t>+ x</a:t>
            </a:r>
            <a:r>
              <a:rPr lang="en-US" sz="2400" i="1" baseline="-25000" smtClean="0"/>
              <a:t>7 </a:t>
            </a:r>
            <a:r>
              <a:rPr lang="en-US" sz="2400" i="1" dirty="0" smtClean="0"/>
              <a:t>= 1000</a:t>
            </a:r>
          </a:p>
          <a:p>
            <a:pPr marL="346075" indent="-346075">
              <a:lnSpc>
                <a:spcPct val="95000"/>
              </a:lnSpc>
              <a:spcBef>
                <a:spcPts val="0"/>
              </a:spcBef>
              <a:buNone/>
            </a:pPr>
            <a:r>
              <a:rPr lang="en-US" sz="2400" i="1" dirty="0" smtClean="0"/>
              <a:t>		</a:t>
            </a:r>
            <a:r>
              <a:rPr lang="en-US" sz="2400" i="1" smtClean="0"/>
              <a:t>0.0080 x</a:t>
            </a:r>
            <a:r>
              <a:rPr lang="en-US" sz="2400" i="1" baseline="-25000" smtClean="0"/>
              <a:t>1</a:t>
            </a:r>
            <a:r>
              <a:rPr lang="en-US" sz="2400" i="1" smtClean="0"/>
              <a:t> </a:t>
            </a:r>
            <a:r>
              <a:rPr lang="en-US" sz="2400" i="1" dirty="0" smtClean="0"/>
              <a:t>+ </a:t>
            </a:r>
            <a:r>
              <a:rPr lang="en-US" sz="2400" i="1" smtClean="0"/>
              <a:t>0.0070 x</a:t>
            </a:r>
            <a:r>
              <a:rPr lang="en-US" sz="2400" i="1" baseline="-25000" smtClean="0"/>
              <a:t>2</a:t>
            </a:r>
            <a:r>
              <a:rPr lang="en-US" sz="2400" i="1" smtClean="0"/>
              <a:t> </a:t>
            </a:r>
            <a:r>
              <a:rPr lang="en-US" sz="2400" i="1" dirty="0"/>
              <a:t>+ </a:t>
            </a:r>
            <a:r>
              <a:rPr lang="en-US" sz="2400" i="1" smtClean="0"/>
              <a:t>0.0085 x</a:t>
            </a:r>
            <a:r>
              <a:rPr lang="en-US" sz="2400" i="1" baseline="-25000" smtClean="0"/>
              <a:t>3</a:t>
            </a:r>
            <a:r>
              <a:rPr lang="en-US" sz="2400" i="1" smtClean="0"/>
              <a:t> </a:t>
            </a:r>
            <a:r>
              <a:rPr lang="en-US" sz="2400" i="1" dirty="0"/>
              <a:t>+ </a:t>
            </a:r>
            <a:r>
              <a:rPr lang="en-US" sz="2400" i="1" smtClean="0"/>
              <a:t>0.0040 x</a:t>
            </a:r>
            <a:r>
              <a:rPr lang="en-US" sz="2400" i="1" baseline="-25000" smtClean="0"/>
              <a:t>4</a:t>
            </a:r>
            <a:r>
              <a:rPr lang="en-US" sz="2400" i="1" smtClean="0"/>
              <a:t> </a:t>
            </a:r>
            <a:r>
              <a:rPr lang="en-US" sz="2400" i="1" dirty="0" smtClean="0"/>
              <a:t>	</a:t>
            </a:r>
            <a:r>
              <a:rPr lang="en-US" sz="2400" b="1" dirty="0" smtClean="0">
                <a:solidFill>
                  <a:schemeClr val="accent6"/>
                </a:solidFill>
                <a:sym typeface="Symbol"/>
              </a:rPr>
              <a:t> </a:t>
            </a:r>
            <a:r>
              <a:rPr lang="en-US" sz="2400" i="1" dirty="0" smtClean="0"/>
              <a:t>6.5 		</a:t>
            </a:r>
            <a:r>
              <a:rPr lang="en-US" sz="2400" i="1" smtClean="0"/>
              <a:t>0.0080 x</a:t>
            </a:r>
            <a:r>
              <a:rPr lang="en-US" sz="2400" i="1" baseline="-25000" smtClean="0"/>
              <a:t>1</a:t>
            </a:r>
            <a:r>
              <a:rPr lang="en-US" sz="2400" i="1" smtClean="0"/>
              <a:t> </a:t>
            </a:r>
            <a:r>
              <a:rPr lang="en-US" sz="2400" i="1" dirty="0"/>
              <a:t>+ </a:t>
            </a:r>
            <a:r>
              <a:rPr lang="en-US" sz="2400" i="1"/>
              <a:t>0.0070 </a:t>
            </a:r>
            <a:r>
              <a:rPr lang="en-US" sz="2400" i="1" smtClean="0"/>
              <a:t>x</a:t>
            </a:r>
            <a:r>
              <a:rPr lang="en-US" sz="2400" i="1" baseline="-25000" smtClean="0"/>
              <a:t>2</a:t>
            </a:r>
            <a:r>
              <a:rPr lang="en-US" sz="2400" i="1" smtClean="0"/>
              <a:t> </a:t>
            </a:r>
            <a:r>
              <a:rPr lang="en-US" sz="2400" i="1" dirty="0"/>
              <a:t>+ </a:t>
            </a:r>
            <a:r>
              <a:rPr lang="en-US" sz="2400" i="1"/>
              <a:t>0.0085 </a:t>
            </a:r>
            <a:r>
              <a:rPr lang="en-US" sz="2400" i="1" smtClean="0"/>
              <a:t>x</a:t>
            </a:r>
            <a:r>
              <a:rPr lang="en-US" sz="2400" i="1" baseline="-25000" smtClean="0"/>
              <a:t>3</a:t>
            </a:r>
            <a:r>
              <a:rPr lang="en-US" sz="2400" i="1" smtClean="0"/>
              <a:t> </a:t>
            </a:r>
            <a:r>
              <a:rPr lang="en-US" sz="2400" i="1" dirty="0"/>
              <a:t>+ </a:t>
            </a:r>
            <a:r>
              <a:rPr lang="en-US" sz="2400" i="1"/>
              <a:t>0.0040 </a:t>
            </a:r>
            <a:r>
              <a:rPr lang="en-US" sz="2400" i="1" smtClean="0"/>
              <a:t>x</a:t>
            </a:r>
            <a:r>
              <a:rPr lang="en-US" sz="2400" i="1" baseline="-25000" smtClean="0"/>
              <a:t>4</a:t>
            </a:r>
            <a:r>
              <a:rPr lang="en-US" sz="2400" i="1" smtClean="0"/>
              <a:t> </a:t>
            </a:r>
            <a:r>
              <a:rPr lang="en-US" sz="2400" i="1" dirty="0" smtClean="0"/>
              <a:t>	</a:t>
            </a:r>
            <a:r>
              <a:rPr lang="en-US" sz="2400" b="1" dirty="0" smtClean="0">
                <a:solidFill>
                  <a:schemeClr val="accent6"/>
                </a:solidFill>
                <a:sym typeface="Symbol"/>
              </a:rPr>
              <a:t> </a:t>
            </a:r>
            <a:r>
              <a:rPr lang="en-US" sz="2400" i="1" dirty="0" smtClean="0"/>
              <a:t>7.5 </a:t>
            </a:r>
          </a:p>
          <a:p>
            <a:pPr marL="346075" indent="-346075">
              <a:lnSpc>
                <a:spcPct val="95000"/>
              </a:lnSpc>
              <a:spcBef>
                <a:spcPts val="0"/>
              </a:spcBef>
              <a:buNone/>
              <a:tabLst>
                <a:tab pos="914400" algn="l"/>
                <a:tab pos="7315200" algn="l"/>
              </a:tabLst>
            </a:pPr>
            <a:r>
              <a:rPr lang="en-US" sz="2400" i="1" dirty="0"/>
              <a:t>	</a:t>
            </a:r>
            <a:r>
              <a:rPr lang="en-US" sz="2400" i="1" dirty="0" smtClean="0"/>
              <a:t>	</a:t>
            </a:r>
            <a:r>
              <a:rPr lang="en-US" sz="2400" i="1" smtClean="0"/>
              <a:t>0.180 x</a:t>
            </a:r>
            <a:r>
              <a:rPr lang="en-US" sz="2400" i="1" baseline="-25000" smtClean="0"/>
              <a:t>1</a:t>
            </a:r>
            <a:r>
              <a:rPr lang="en-US" sz="2400" i="1" smtClean="0"/>
              <a:t> </a:t>
            </a:r>
            <a:r>
              <a:rPr lang="en-US" sz="2400" i="1" dirty="0" smtClean="0"/>
              <a:t>+ </a:t>
            </a:r>
            <a:r>
              <a:rPr lang="en-US" sz="2400" i="1" smtClean="0"/>
              <a:t>0.032 x</a:t>
            </a:r>
            <a:r>
              <a:rPr lang="en-US" sz="2400" i="1" baseline="-25000" smtClean="0"/>
              <a:t>2</a:t>
            </a:r>
            <a:r>
              <a:rPr lang="en-US" sz="2400" i="1" smtClean="0"/>
              <a:t>  </a:t>
            </a:r>
            <a:r>
              <a:rPr lang="en-US" sz="2400" i="1" dirty="0" smtClean="0"/>
              <a:t>+ </a:t>
            </a:r>
            <a:r>
              <a:rPr lang="en-US" sz="2400" i="1" smtClean="0"/>
              <a:t>1.0 x</a:t>
            </a:r>
            <a:r>
              <a:rPr lang="en-US" sz="2400" i="1" baseline="-25000" smtClean="0"/>
              <a:t>5 </a:t>
            </a:r>
            <a:r>
              <a:rPr lang="en-US" sz="2400" i="1" baseline="-25000" dirty="0" smtClean="0"/>
              <a:t>	</a:t>
            </a:r>
            <a:r>
              <a:rPr lang="en-US" sz="2400" b="1" dirty="0" smtClean="0">
                <a:solidFill>
                  <a:schemeClr val="accent6"/>
                </a:solidFill>
                <a:sym typeface="Symbol"/>
              </a:rPr>
              <a:t> </a:t>
            </a:r>
            <a:r>
              <a:rPr lang="en-US" sz="2400" i="1" dirty="0" smtClean="0"/>
              <a:t>30.0</a:t>
            </a:r>
          </a:p>
          <a:p>
            <a:pPr marL="346075" indent="-346075">
              <a:lnSpc>
                <a:spcPct val="95000"/>
              </a:lnSpc>
              <a:spcBef>
                <a:spcPts val="0"/>
              </a:spcBef>
              <a:buNone/>
            </a:pPr>
            <a:r>
              <a:rPr lang="en-US" sz="2400" i="1" dirty="0" smtClean="0"/>
              <a:t>		</a:t>
            </a:r>
            <a:r>
              <a:rPr lang="en-US" sz="2400" i="1" smtClean="0"/>
              <a:t>0.180 x</a:t>
            </a:r>
            <a:r>
              <a:rPr lang="en-US" sz="2400" i="1" baseline="-25000" smtClean="0"/>
              <a:t>1</a:t>
            </a:r>
            <a:r>
              <a:rPr lang="en-US" sz="2400" i="1" smtClean="0"/>
              <a:t> </a:t>
            </a:r>
            <a:r>
              <a:rPr lang="en-US" sz="2400" i="1" dirty="0"/>
              <a:t>+ </a:t>
            </a:r>
            <a:r>
              <a:rPr lang="en-US" sz="2400" i="1"/>
              <a:t>0.032 </a:t>
            </a:r>
            <a:r>
              <a:rPr lang="en-US" sz="2400" i="1" smtClean="0"/>
              <a:t>x</a:t>
            </a:r>
            <a:r>
              <a:rPr lang="en-US" sz="2400" i="1" baseline="-25000" smtClean="0"/>
              <a:t>2</a:t>
            </a:r>
            <a:r>
              <a:rPr lang="en-US" sz="2400" i="1" smtClean="0"/>
              <a:t>  </a:t>
            </a:r>
            <a:r>
              <a:rPr lang="en-US" sz="2400" i="1" dirty="0"/>
              <a:t>+ </a:t>
            </a:r>
            <a:r>
              <a:rPr lang="en-US" sz="2400" i="1"/>
              <a:t>1.0 </a:t>
            </a:r>
            <a:r>
              <a:rPr lang="en-US" sz="2400" i="1" smtClean="0"/>
              <a:t>x</a:t>
            </a:r>
            <a:r>
              <a:rPr lang="en-US" sz="2400" i="1" baseline="-25000" smtClean="0"/>
              <a:t>5 </a:t>
            </a:r>
            <a:r>
              <a:rPr lang="en-US" sz="2400" i="1" baseline="-25000" dirty="0" smtClean="0"/>
              <a:t>			</a:t>
            </a:r>
            <a:r>
              <a:rPr lang="en-US" sz="2400" b="1" dirty="0" smtClean="0">
                <a:solidFill>
                  <a:schemeClr val="accent6"/>
                </a:solidFill>
                <a:sym typeface="Symbol"/>
              </a:rPr>
              <a:t> </a:t>
            </a:r>
            <a:r>
              <a:rPr lang="en-US" sz="2400" i="1" dirty="0" smtClean="0"/>
              <a:t>30.5 </a:t>
            </a:r>
            <a:endParaRPr lang="en-US" sz="2400" i="1" baseline="-25000" dirty="0" smtClean="0"/>
          </a:p>
          <a:p>
            <a:pPr marL="346075" indent="-346075">
              <a:lnSpc>
                <a:spcPct val="95000"/>
              </a:lnSpc>
              <a:spcBef>
                <a:spcPts val="0"/>
              </a:spcBef>
              <a:buNone/>
              <a:tabLst>
                <a:tab pos="914400" algn="l"/>
                <a:tab pos="7315200" algn="l"/>
              </a:tabLst>
            </a:pPr>
            <a:r>
              <a:rPr lang="en-US" sz="2400" i="1" baseline="-25000" dirty="0"/>
              <a:t>	</a:t>
            </a:r>
            <a:r>
              <a:rPr lang="en-US" sz="2400" i="1" baseline="-25000" dirty="0" smtClean="0"/>
              <a:t>	</a:t>
            </a:r>
            <a:r>
              <a:rPr lang="en-US" sz="2400" i="1" smtClean="0"/>
              <a:t>0.120 x</a:t>
            </a:r>
            <a:r>
              <a:rPr lang="en-US" sz="2400" i="1" baseline="-25000" smtClean="0"/>
              <a:t>1</a:t>
            </a:r>
            <a:r>
              <a:rPr lang="en-US" sz="2400" i="1" smtClean="0"/>
              <a:t> </a:t>
            </a:r>
            <a:r>
              <a:rPr lang="en-US" sz="2400" i="1" dirty="0"/>
              <a:t>+ </a:t>
            </a:r>
            <a:r>
              <a:rPr lang="en-US" sz="2400" i="1" smtClean="0"/>
              <a:t>0.011 x</a:t>
            </a:r>
            <a:r>
              <a:rPr lang="en-US" sz="2400" i="1" baseline="-25000" smtClean="0"/>
              <a:t>2</a:t>
            </a:r>
            <a:r>
              <a:rPr lang="en-US" sz="2400" i="1" smtClean="0"/>
              <a:t>  </a:t>
            </a:r>
            <a:r>
              <a:rPr lang="en-US" sz="2400" i="1" dirty="0"/>
              <a:t>+ </a:t>
            </a:r>
            <a:r>
              <a:rPr lang="en-US" sz="2400" i="1"/>
              <a:t>1.0 </a:t>
            </a:r>
            <a:r>
              <a:rPr lang="en-US" sz="2400" i="1" smtClean="0"/>
              <a:t>x</a:t>
            </a:r>
            <a:r>
              <a:rPr lang="en-US" sz="2400" i="1" baseline="-25000" smtClean="0"/>
              <a:t>6 </a:t>
            </a:r>
            <a:r>
              <a:rPr lang="en-US" sz="2400" i="1" baseline="-25000" dirty="0"/>
              <a:t>	</a:t>
            </a:r>
            <a:r>
              <a:rPr lang="en-US" sz="2400" b="1" dirty="0">
                <a:solidFill>
                  <a:schemeClr val="accent6"/>
                </a:solidFill>
                <a:sym typeface="Symbol"/>
              </a:rPr>
              <a:t> </a:t>
            </a:r>
            <a:r>
              <a:rPr lang="en-US" sz="2400" i="1" dirty="0" smtClean="0"/>
              <a:t>10.0</a:t>
            </a:r>
            <a:endParaRPr lang="en-US" sz="2400" i="1" dirty="0"/>
          </a:p>
          <a:p>
            <a:pPr marL="346075" indent="-346075">
              <a:lnSpc>
                <a:spcPct val="95000"/>
              </a:lnSpc>
              <a:spcBef>
                <a:spcPts val="0"/>
              </a:spcBef>
              <a:buNone/>
            </a:pPr>
            <a:r>
              <a:rPr lang="en-US" sz="2400" i="1" dirty="0"/>
              <a:t>		</a:t>
            </a:r>
            <a:r>
              <a:rPr lang="en-US" sz="2400" i="1" smtClean="0"/>
              <a:t>0.120 x</a:t>
            </a:r>
            <a:r>
              <a:rPr lang="en-US" sz="2400" i="1" baseline="-25000" smtClean="0"/>
              <a:t>1</a:t>
            </a:r>
            <a:r>
              <a:rPr lang="en-US" sz="2400" i="1" smtClean="0"/>
              <a:t> </a:t>
            </a:r>
            <a:r>
              <a:rPr lang="en-US" sz="2400" i="1" dirty="0"/>
              <a:t>+ </a:t>
            </a:r>
            <a:r>
              <a:rPr lang="en-US" sz="2400" i="1" smtClean="0"/>
              <a:t>0.011 x</a:t>
            </a:r>
            <a:r>
              <a:rPr lang="en-US" sz="2400" i="1" baseline="-25000" smtClean="0"/>
              <a:t>2</a:t>
            </a:r>
            <a:r>
              <a:rPr lang="en-US" sz="2400" i="1" smtClean="0"/>
              <a:t>  </a:t>
            </a:r>
            <a:r>
              <a:rPr lang="en-US" sz="2400" i="1" dirty="0"/>
              <a:t>+ </a:t>
            </a:r>
            <a:r>
              <a:rPr lang="en-US" sz="2400" i="1"/>
              <a:t>1.0 </a:t>
            </a:r>
            <a:r>
              <a:rPr lang="en-US" sz="2400" i="1" smtClean="0"/>
              <a:t>x</a:t>
            </a:r>
            <a:r>
              <a:rPr lang="en-US" sz="2400" i="1" baseline="-25000" smtClean="0"/>
              <a:t>6 </a:t>
            </a:r>
            <a:r>
              <a:rPr lang="en-US" sz="2400" i="1" baseline="-25000" dirty="0"/>
              <a:t>			</a:t>
            </a:r>
            <a:r>
              <a:rPr lang="en-US" sz="2400" b="1" dirty="0">
                <a:solidFill>
                  <a:schemeClr val="accent6"/>
                </a:solidFill>
                <a:sym typeface="Symbol"/>
              </a:rPr>
              <a:t> </a:t>
            </a:r>
            <a:r>
              <a:rPr lang="en-US" sz="2400" i="1" dirty="0" smtClean="0"/>
              <a:t>12.0 </a:t>
            </a:r>
            <a:endParaRPr lang="en-US" sz="2400" i="1" baseline="-25000" dirty="0"/>
          </a:p>
          <a:p>
            <a:pPr marL="346075" indent="-346075">
              <a:lnSpc>
                <a:spcPct val="95000"/>
              </a:lnSpc>
              <a:spcBef>
                <a:spcPts val="0"/>
              </a:spcBef>
              <a:buNone/>
              <a:tabLst>
                <a:tab pos="914400" algn="l"/>
                <a:tab pos="7315200" algn="l"/>
              </a:tabLst>
            </a:pPr>
            <a:r>
              <a:rPr lang="en-US" sz="2400" i="1" baseline="-25000" dirty="0"/>
              <a:t>		</a:t>
            </a:r>
            <a:r>
              <a:rPr lang="en-US" sz="2400" i="1" smtClean="0"/>
              <a:t>0.001 x</a:t>
            </a:r>
            <a:r>
              <a:rPr lang="en-US" sz="2400" i="1" baseline="-25000" smtClean="0"/>
              <a:t>2</a:t>
            </a:r>
            <a:r>
              <a:rPr lang="en-US" sz="2400" i="1" smtClean="0"/>
              <a:t> </a:t>
            </a:r>
            <a:r>
              <a:rPr lang="en-US" sz="2400" i="1" dirty="0"/>
              <a:t>+ </a:t>
            </a:r>
            <a:r>
              <a:rPr lang="en-US" sz="2400" i="1" smtClean="0"/>
              <a:t>1.0 x</a:t>
            </a:r>
            <a:r>
              <a:rPr lang="en-US" sz="2400" i="1" baseline="-25000" smtClean="0"/>
              <a:t>7 </a:t>
            </a:r>
            <a:r>
              <a:rPr lang="en-US" sz="2400" i="1" baseline="-25000" dirty="0"/>
              <a:t>	</a:t>
            </a:r>
            <a:r>
              <a:rPr lang="en-US" sz="2400" b="1" dirty="0">
                <a:solidFill>
                  <a:schemeClr val="accent6"/>
                </a:solidFill>
                <a:sym typeface="Symbol"/>
              </a:rPr>
              <a:t> </a:t>
            </a:r>
            <a:r>
              <a:rPr lang="en-US" sz="2400" i="1" dirty="0" smtClean="0"/>
              <a:t>11.0</a:t>
            </a:r>
            <a:endParaRPr lang="en-US" sz="2400" i="1" dirty="0"/>
          </a:p>
          <a:p>
            <a:pPr marL="346075" indent="-346075">
              <a:lnSpc>
                <a:spcPct val="95000"/>
              </a:lnSpc>
              <a:spcBef>
                <a:spcPts val="0"/>
              </a:spcBef>
              <a:buNone/>
            </a:pPr>
            <a:r>
              <a:rPr lang="en-US" sz="2400" i="1" dirty="0"/>
              <a:t>		</a:t>
            </a:r>
            <a:r>
              <a:rPr lang="en-US" sz="2400" i="1" smtClean="0"/>
              <a:t>0.001 x</a:t>
            </a:r>
            <a:r>
              <a:rPr lang="en-US" sz="2400" i="1" baseline="-25000" smtClean="0"/>
              <a:t>2</a:t>
            </a:r>
            <a:r>
              <a:rPr lang="en-US" sz="2400" i="1" smtClean="0"/>
              <a:t> </a:t>
            </a:r>
            <a:r>
              <a:rPr lang="en-US" sz="2400" i="1" dirty="0"/>
              <a:t>+ </a:t>
            </a:r>
            <a:r>
              <a:rPr lang="en-US" sz="2400" i="1"/>
              <a:t>1.0 </a:t>
            </a:r>
            <a:r>
              <a:rPr lang="en-US" sz="2400" i="1" smtClean="0"/>
              <a:t>x</a:t>
            </a:r>
            <a:r>
              <a:rPr lang="en-US" sz="2400" i="1" baseline="-25000" smtClean="0"/>
              <a:t>7 </a:t>
            </a:r>
            <a:r>
              <a:rPr lang="en-US" sz="2400" i="1" baseline="-25000" dirty="0" smtClean="0"/>
              <a:t>		 </a:t>
            </a:r>
            <a:r>
              <a:rPr lang="en-US" sz="2400" i="1" baseline="-25000" dirty="0"/>
              <a:t>			</a:t>
            </a:r>
            <a:r>
              <a:rPr lang="en-US" sz="2400" b="1" dirty="0">
                <a:solidFill>
                  <a:schemeClr val="accent6"/>
                </a:solidFill>
                <a:sym typeface="Symbol"/>
              </a:rPr>
              <a:t> </a:t>
            </a:r>
            <a:r>
              <a:rPr lang="en-US" sz="2400" i="1" dirty="0" smtClean="0"/>
              <a:t>13.0 </a:t>
            </a:r>
            <a:endParaRPr lang="en-US" sz="2400" i="1" baseline="-25000" dirty="0"/>
          </a:p>
          <a:p>
            <a:pPr marL="346075" indent="-346075">
              <a:lnSpc>
                <a:spcPct val="95000"/>
              </a:lnSpc>
              <a:spcBef>
                <a:spcPts val="0"/>
              </a:spcBef>
              <a:buNone/>
            </a:pPr>
            <a:r>
              <a:rPr lang="en-US" sz="2400" i="1" dirty="0" smtClean="0">
                <a:cs typeface="Times New Roman" pitchFamily="18" charset="0"/>
              </a:rPr>
              <a:t>	</a:t>
            </a:r>
            <a:r>
              <a:rPr lang="en-US" sz="2400" i="1" smtClean="0">
                <a:cs typeface="Times New Roman" pitchFamily="18" charset="0"/>
              </a:rPr>
              <a:t>	</a:t>
            </a:r>
            <a:r>
              <a:rPr lang="en-US" sz="2400" i="1" smtClean="0"/>
              <a:t>x</a:t>
            </a:r>
            <a:r>
              <a:rPr lang="en-US" sz="2400" i="1" baseline="-25000" smtClean="0"/>
              <a:t>1</a:t>
            </a:r>
            <a:r>
              <a:rPr lang="en-US" sz="2400" i="1" smtClean="0"/>
              <a:t> </a:t>
            </a:r>
            <a:r>
              <a:rPr lang="en-US" sz="2400" b="1" dirty="0" smtClean="0">
                <a:solidFill>
                  <a:schemeClr val="accent6"/>
                </a:solidFill>
                <a:sym typeface="Symbol"/>
              </a:rPr>
              <a:t> </a:t>
            </a:r>
            <a:r>
              <a:rPr lang="en-US" sz="2400" i="1" dirty="0" smtClean="0"/>
              <a:t>75</a:t>
            </a:r>
          </a:p>
          <a:p>
            <a:pPr marL="346075" indent="-346075">
              <a:lnSpc>
                <a:spcPct val="95000"/>
              </a:lnSpc>
              <a:spcBef>
                <a:spcPts val="0"/>
              </a:spcBef>
              <a:buNone/>
            </a:pPr>
            <a:r>
              <a:rPr lang="en-US" sz="2400" i="1" dirty="0" smtClean="0"/>
              <a:t>	</a:t>
            </a:r>
            <a:r>
              <a:rPr lang="en-US" sz="2400" i="1" smtClean="0"/>
              <a:t>	x</a:t>
            </a:r>
            <a:r>
              <a:rPr lang="en-US" sz="2400" i="1" baseline="-25000" smtClean="0"/>
              <a:t>2</a:t>
            </a:r>
            <a:r>
              <a:rPr lang="en-US" sz="2400" i="1" smtClean="0"/>
              <a:t> </a:t>
            </a:r>
            <a:r>
              <a:rPr lang="en-US" sz="2400" b="1" dirty="0" smtClean="0">
                <a:solidFill>
                  <a:schemeClr val="accent6"/>
                </a:solidFill>
                <a:sym typeface="Symbol"/>
              </a:rPr>
              <a:t> </a:t>
            </a:r>
            <a:r>
              <a:rPr lang="en-US" sz="2400" i="1" dirty="0" smtClean="0">
                <a:sym typeface="Symbol"/>
              </a:rPr>
              <a:t>250</a:t>
            </a:r>
          </a:p>
          <a:p>
            <a:pPr marL="346075" indent="-346075">
              <a:lnSpc>
                <a:spcPct val="95000"/>
              </a:lnSpc>
              <a:spcBef>
                <a:spcPts val="0"/>
              </a:spcBef>
              <a:buNone/>
            </a:pPr>
            <a:r>
              <a:rPr lang="en-US" sz="2400" i="1" dirty="0" smtClean="0"/>
              <a:t>	</a:t>
            </a:r>
            <a:r>
              <a:rPr lang="en-US" sz="2400" i="1" smtClean="0"/>
              <a:t>	x</a:t>
            </a:r>
            <a:r>
              <a:rPr lang="en-US" sz="2400" i="1" baseline="-25000" smtClean="0"/>
              <a:t>1</a:t>
            </a:r>
            <a:r>
              <a:rPr lang="en-US" sz="2400" i="1" smtClean="0"/>
              <a:t>…x</a:t>
            </a:r>
            <a:r>
              <a:rPr lang="en-US" sz="2400" i="1" baseline="-25000" smtClean="0"/>
              <a:t>7 </a:t>
            </a:r>
            <a:r>
              <a:rPr lang="en-US" sz="2400" b="1" dirty="0">
                <a:solidFill>
                  <a:schemeClr val="accent6"/>
                </a:solidFill>
                <a:sym typeface="Symbol"/>
              </a:rPr>
              <a:t> </a:t>
            </a:r>
            <a:r>
              <a:rPr lang="en-US" sz="2400" i="1" dirty="0">
                <a:sym typeface="Symbol"/>
              </a:rPr>
              <a:t>0</a:t>
            </a:r>
            <a:endParaRPr lang="en-US" sz="2400" dirty="0" smtClean="0">
              <a:cs typeface="Times New Roman" pitchFamily="18" charset="0"/>
            </a:endParaRPr>
          </a:p>
        </p:txBody>
      </p:sp>
      <p:sp>
        <p:nvSpPr>
          <p:cNvPr id="5" name="TextBox 4"/>
          <p:cNvSpPr txBox="1"/>
          <p:nvPr/>
        </p:nvSpPr>
        <p:spPr>
          <a:xfrm>
            <a:off x="7655860" y="1715616"/>
            <a:ext cx="1116598" cy="461665"/>
          </a:xfrm>
          <a:prstGeom prst="rect">
            <a:avLst/>
          </a:prstGeom>
          <a:noFill/>
        </p:spPr>
        <p:txBody>
          <a:bodyPr wrap="square" rtlCol="0">
            <a:spAutoFit/>
          </a:bodyPr>
          <a:lstStyle/>
          <a:p>
            <a:r>
              <a:rPr lang="en-US" sz="2400" dirty="0" smtClean="0">
                <a:solidFill>
                  <a:schemeClr val="accent2"/>
                </a:solidFill>
              </a:rPr>
              <a:t>(11.1)</a:t>
            </a:r>
            <a:endParaRPr lang="en-US" sz="2400" dirty="0">
              <a:solidFill>
                <a:schemeClr val="accent2"/>
              </a:solidFill>
            </a:endParaRPr>
          </a:p>
        </p:txBody>
      </p:sp>
      <p:sp>
        <p:nvSpPr>
          <p:cNvPr id="6" name="TextBox 5"/>
          <p:cNvSpPr txBox="1"/>
          <p:nvPr/>
        </p:nvSpPr>
        <p:spPr>
          <a:xfrm>
            <a:off x="2892720" y="5095767"/>
            <a:ext cx="6110968" cy="1107996"/>
          </a:xfrm>
          <a:prstGeom prst="rect">
            <a:avLst/>
          </a:prstGeom>
          <a:noFill/>
        </p:spPr>
        <p:txBody>
          <a:bodyPr wrap="none" rtlCol="0">
            <a:spAutoFit/>
          </a:bodyPr>
          <a:lstStyle/>
          <a:p>
            <a:pPr algn="l"/>
            <a:r>
              <a:rPr lang="en-US" sz="2200" dirty="0" smtClean="0">
                <a:solidFill>
                  <a:srgbClr val="C00000"/>
                </a:solidFill>
              </a:rPr>
              <a:t>Cost = 9953.67</a:t>
            </a:r>
          </a:p>
          <a:p>
            <a:pPr algn="l"/>
            <a:r>
              <a:rPr lang="en-US" sz="2200" smtClean="0">
                <a:solidFill>
                  <a:srgbClr val="C00000"/>
                </a:solidFill>
              </a:rPr>
              <a:t>x</a:t>
            </a:r>
            <a:r>
              <a:rPr lang="en-US" sz="2200" baseline="-25000" smtClean="0">
                <a:solidFill>
                  <a:srgbClr val="C00000"/>
                </a:solidFill>
              </a:rPr>
              <a:t>1</a:t>
            </a:r>
            <a:r>
              <a:rPr lang="en-US" sz="2200" dirty="0" smtClean="0">
                <a:solidFill>
                  <a:srgbClr val="C00000"/>
                </a:solidFill>
              </a:rPr>
              <a:t>* = 75</a:t>
            </a:r>
            <a:r>
              <a:rPr lang="en-US" sz="2200" smtClean="0">
                <a:solidFill>
                  <a:srgbClr val="C00000"/>
                </a:solidFill>
              </a:rPr>
              <a:t>, x</a:t>
            </a:r>
            <a:r>
              <a:rPr lang="en-US" sz="2200" baseline="-25000" smtClean="0">
                <a:solidFill>
                  <a:srgbClr val="C00000"/>
                </a:solidFill>
              </a:rPr>
              <a:t>2</a:t>
            </a:r>
            <a:r>
              <a:rPr lang="en-US" sz="2200" dirty="0" smtClean="0">
                <a:solidFill>
                  <a:srgbClr val="C00000"/>
                </a:solidFill>
              </a:rPr>
              <a:t>* = 90.91</a:t>
            </a:r>
            <a:r>
              <a:rPr lang="en-US" sz="2200" smtClean="0">
                <a:solidFill>
                  <a:srgbClr val="C00000"/>
                </a:solidFill>
              </a:rPr>
              <a:t>, x</a:t>
            </a:r>
            <a:r>
              <a:rPr lang="en-US" sz="2200" baseline="-25000" smtClean="0">
                <a:solidFill>
                  <a:srgbClr val="C00000"/>
                </a:solidFill>
              </a:rPr>
              <a:t>3</a:t>
            </a:r>
            <a:r>
              <a:rPr lang="en-US" sz="2200" dirty="0" smtClean="0">
                <a:solidFill>
                  <a:srgbClr val="C00000"/>
                </a:solidFill>
              </a:rPr>
              <a:t>* = 672.28</a:t>
            </a:r>
            <a:r>
              <a:rPr lang="en-US" sz="2200" smtClean="0">
                <a:solidFill>
                  <a:srgbClr val="C00000"/>
                </a:solidFill>
              </a:rPr>
              <a:t>, x</a:t>
            </a:r>
            <a:r>
              <a:rPr lang="en-US" sz="2200" baseline="-25000" smtClean="0">
                <a:solidFill>
                  <a:srgbClr val="C00000"/>
                </a:solidFill>
              </a:rPr>
              <a:t>4</a:t>
            </a:r>
            <a:r>
              <a:rPr lang="en-US" sz="2200" dirty="0" smtClean="0">
                <a:solidFill>
                  <a:srgbClr val="C00000"/>
                </a:solidFill>
              </a:rPr>
              <a:t>* = 137.31</a:t>
            </a:r>
          </a:p>
          <a:p>
            <a:pPr algn="l"/>
            <a:r>
              <a:rPr lang="en-US" sz="2200" smtClean="0">
                <a:solidFill>
                  <a:srgbClr val="C00000"/>
                </a:solidFill>
              </a:rPr>
              <a:t>x</a:t>
            </a:r>
            <a:r>
              <a:rPr lang="en-US" sz="2200" baseline="-25000" smtClean="0">
                <a:solidFill>
                  <a:srgbClr val="C00000"/>
                </a:solidFill>
              </a:rPr>
              <a:t>5</a:t>
            </a:r>
            <a:r>
              <a:rPr lang="en-US" sz="2200" dirty="0" smtClean="0">
                <a:solidFill>
                  <a:srgbClr val="C00000"/>
                </a:solidFill>
              </a:rPr>
              <a:t>* = 13.59</a:t>
            </a:r>
            <a:r>
              <a:rPr lang="en-US" sz="2200" smtClean="0">
                <a:solidFill>
                  <a:srgbClr val="C00000"/>
                </a:solidFill>
              </a:rPr>
              <a:t>, x</a:t>
            </a:r>
            <a:r>
              <a:rPr lang="en-US" sz="2200" baseline="-25000" smtClean="0">
                <a:solidFill>
                  <a:srgbClr val="C00000"/>
                </a:solidFill>
              </a:rPr>
              <a:t>6</a:t>
            </a:r>
            <a:r>
              <a:rPr lang="en-US" sz="2200" dirty="0" smtClean="0">
                <a:solidFill>
                  <a:srgbClr val="C00000"/>
                </a:solidFill>
              </a:rPr>
              <a:t>* = 0</a:t>
            </a:r>
            <a:r>
              <a:rPr lang="en-US" sz="2200" smtClean="0">
                <a:solidFill>
                  <a:srgbClr val="C00000"/>
                </a:solidFill>
              </a:rPr>
              <a:t>, x</a:t>
            </a:r>
            <a:r>
              <a:rPr lang="en-US" sz="2200" baseline="-25000" smtClean="0">
                <a:solidFill>
                  <a:srgbClr val="C00000"/>
                </a:solidFill>
              </a:rPr>
              <a:t>7</a:t>
            </a:r>
            <a:r>
              <a:rPr lang="en-US" sz="2200" dirty="0" smtClean="0">
                <a:solidFill>
                  <a:srgbClr val="C00000"/>
                </a:solidFill>
              </a:rPr>
              <a:t>* = 10.91</a:t>
            </a:r>
            <a:endParaRPr lang="en-US" sz="2200" dirty="0">
              <a:solidFill>
                <a:srgbClr val="C00000"/>
              </a:solidFill>
            </a:endParaRPr>
          </a:p>
        </p:txBody>
      </p:sp>
    </p:spTree>
    <p:extLst>
      <p:ext uri="{BB962C8B-B14F-4D97-AF65-F5344CB8AC3E}">
        <p14:creationId xmlns:p14="http://schemas.microsoft.com/office/powerpoint/2010/main" val="3884043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2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9392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9392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9392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9392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9392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9392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9392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9392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9392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9392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93923">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left)">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a:xfrm>
            <a:off x="1219200" y="274638"/>
            <a:ext cx="7467600" cy="1011237"/>
          </a:xfrm>
        </p:spPr>
        <p:txBody>
          <a:bodyPr/>
          <a:lstStyle/>
          <a:p>
            <a:r>
              <a:rPr lang="en-US" sz="3600" dirty="0" smtClean="0">
                <a:cs typeface="Times New Roman" pitchFamily="18" charset="0"/>
              </a:rPr>
              <a:t>Example 11.4 </a:t>
            </a:r>
            <a:br>
              <a:rPr lang="en-US" sz="3600" dirty="0" smtClean="0">
                <a:cs typeface="Times New Roman" pitchFamily="18" charset="0"/>
              </a:rPr>
            </a:br>
            <a:r>
              <a:rPr lang="en-US" sz="3600" dirty="0" smtClean="0">
                <a:cs typeface="Times New Roman" pitchFamily="18" charset="0"/>
              </a:rPr>
              <a:t>AA Crew Scheduling</a:t>
            </a:r>
            <a:endParaRPr lang="en-US" sz="3600" dirty="0">
              <a:cs typeface="Times New Roman" pitchFamily="18" charset="0"/>
            </a:endParaRPr>
          </a:p>
        </p:txBody>
      </p:sp>
      <mc:AlternateContent xmlns:mc="http://schemas.openxmlformats.org/markup-compatibility/2006" xmlns:a14="http://schemas.microsoft.com/office/drawing/2010/main">
        <mc:Choice Requires="a14">
          <p:sp>
            <p:nvSpPr>
              <p:cNvPr id="593923" name="Rectangle 3"/>
              <p:cNvSpPr>
                <a:spLocks noGrp="1" noChangeArrowheads="1"/>
              </p:cNvSpPr>
              <p:nvPr>
                <p:ph type="body" idx="1"/>
              </p:nvPr>
            </p:nvSpPr>
            <p:spPr>
              <a:xfrm>
                <a:off x="204532" y="1570333"/>
                <a:ext cx="8714508" cy="4659986"/>
              </a:xfrm>
              <a:ln/>
            </p:spPr>
            <p:txBody>
              <a:bodyPr/>
              <a:lstStyle/>
              <a:p>
                <a:pPr marL="0" indent="0">
                  <a:spcBef>
                    <a:spcPts val="0"/>
                  </a:spcBef>
                  <a:buNone/>
                </a:pPr>
                <a:r>
                  <a:rPr lang="en-US" sz="2400" dirty="0" smtClean="0"/>
                  <a:t>	</a:t>
                </a:r>
                <a:r>
                  <a:rPr lang="en-US" sz="2200" dirty="0" smtClean="0"/>
                  <a:t>Pairing </a:t>
                </a:r>
                <a:r>
                  <a:rPr lang="en-US" sz="2200" dirty="0"/>
                  <a:t>costs are equally complex.  On duty crews are guaranteed pay for minimum periods, regardless of the part of that time they are actually flying.  If the pairing requires overnight stays away from home, hotel and other expenses are added.  Values for our illustration are shown in Table 11.3</a:t>
                </a:r>
                <a:r>
                  <a:rPr lang="en-US" sz="2200" dirty="0" smtClean="0"/>
                  <a:t>.</a:t>
                </a:r>
              </a:p>
              <a:p>
                <a:pPr marL="0" indent="0">
                  <a:spcBef>
                    <a:spcPts val="0"/>
                  </a:spcBef>
                  <a:buNone/>
                </a:pPr>
                <a:r>
                  <a:rPr lang="en-US" sz="2200" dirty="0" smtClean="0"/>
                  <a:t>	The decision variables are defined as</a:t>
                </a:r>
                <a:endParaRPr lang="en-US" sz="2200" dirty="0"/>
              </a:p>
              <a:p>
                <a:pPr marL="0" indent="0">
                  <a:buNone/>
                </a:pPr>
                <a:r>
                  <a:rPr lang="en-US" sz="2400" dirty="0" smtClean="0">
                    <a:cs typeface="Times New Roman" pitchFamily="18" charset="0"/>
                  </a:rPr>
                  <a:t>	</a:t>
                </a:r>
                <a14:m>
                  <m:oMath xmlns:m="http://schemas.openxmlformats.org/officeDocument/2006/math">
                    <m:sSub>
                      <m:sSubPr>
                        <m:ctrlPr>
                          <a:rPr lang="en-US" sz="2400" i="1">
                            <a:latin typeface="Cambria Math"/>
                            <a:cs typeface="Times New Roman" pitchFamily="18" charset="0"/>
                          </a:rPr>
                        </m:ctrlPr>
                      </m:sSubPr>
                      <m:e>
                        <m:r>
                          <a:rPr lang="en-US" sz="2400" i="1">
                            <a:latin typeface="Cambria Math"/>
                            <a:cs typeface="Times New Roman" pitchFamily="18" charset="0"/>
                          </a:rPr>
                          <m:t>𝑥</m:t>
                        </m:r>
                      </m:e>
                      <m:sub>
                        <m:r>
                          <a:rPr lang="en-US" sz="2400" i="1">
                            <a:latin typeface="Cambria Math"/>
                            <a:cs typeface="Times New Roman" pitchFamily="18" charset="0"/>
                          </a:rPr>
                          <m:t>𝑗</m:t>
                        </m:r>
                      </m:sub>
                    </m:sSub>
                    <m:r>
                      <a:rPr lang="en-US" sz="2400" i="1">
                        <a:latin typeface="Cambria Math"/>
                        <a:ea typeface="Cambria Math"/>
                        <a:cs typeface="Times New Roman" pitchFamily="18" charset="0"/>
                      </a:rPr>
                      <m:t>≡</m:t>
                    </m:r>
                    <m:d>
                      <m:dPr>
                        <m:begChr m:val="{"/>
                        <m:endChr m:val=""/>
                        <m:ctrlPr>
                          <a:rPr lang="en-US" sz="2400" i="1">
                            <a:latin typeface="Cambria Math"/>
                            <a:cs typeface="Times New Roman" pitchFamily="18" charset="0"/>
                          </a:rPr>
                        </m:ctrlPr>
                      </m:dPr>
                      <m:e>
                        <m:m>
                          <m:mPr>
                            <m:mcs>
                              <m:mc>
                                <m:mcPr>
                                  <m:count m:val="1"/>
                                  <m:mcJc m:val="center"/>
                                </m:mcPr>
                              </m:mc>
                            </m:mcs>
                            <m:ctrlPr>
                              <a:rPr lang="en-US" sz="2400" i="1">
                                <a:latin typeface="Cambria Math"/>
                                <a:cs typeface="Times New Roman" pitchFamily="18" charset="0"/>
                              </a:rPr>
                            </m:ctrlPr>
                          </m:mPr>
                          <m:mr>
                            <m:e>
                              <m:r>
                                <m:rPr>
                                  <m:nor/>
                                  <m:brk m:alnAt="7"/>
                                </m:rPr>
                                <a:rPr lang="en-US" sz="2400">
                                  <a:latin typeface="Cambria Math"/>
                                  <a:cs typeface="Times New Roman" pitchFamily="18" charset="0"/>
                                </a:rPr>
                                <m:t>1</m:t>
                              </m:r>
                              <m:r>
                                <m:rPr>
                                  <m:nor/>
                                </m:rPr>
                                <a:rPr lang="en-US" sz="2400">
                                  <a:latin typeface="Cambria Math"/>
                                  <a:cs typeface="Times New Roman" pitchFamily="18" charset="0"/>
                                </a:rPr>
                                <m:t>   </m:t>
                              </m:r>
                              <m:r>
                                <m:rPr>
                                  <m:nor/>
                                </m:rPr>
                                <a:rPr lang="en-US" sz="2400">
                                  <a:latin typeface="Cambria Math"/>
                                  <a:cs typeface="Times New Roman" pitchFamily="18" charset="0"/>
                                </a:rPr>
                                <m:t>if</m:t>
                              </m:r>
                              <m:r>
                                <m:rPr>
                                  <m:nor/>
                                </m:rPr>
                                <a:rPr lang="en-US" sz="2400">
                                  <a:latin typeface="Cambria Math"/>
                                  <a:cs typeface="Times New Roman" pitchFamily="18" charset="0"/>
                                </a:rPr>
                                <m:t> </m:t>
                              </m:r>
                              <m:r>
                                <m:rPr>
                                  <m:nor/>
                                </m:rPr>
                                <a:rPr lang="en-US" sz="2400" b="0" i="0" smtClean="0">
                                  <a:latin typeface="Cambria Math"/>
                                  <a:cs typeface="Times New Roman" pitchFamily="18" charset="0"/>
                                </a:rPr>
                                <m:t>pairing</m:t>
                              </m:r>
                              <m:r>
                                <m:rPr>
                                  <m:nor/>
                                </m:rPr>
                                <a:rPr lang="en-US" sz="2400">
                                  <a:latin typeface="Cambria Math"/>
                                  <a:cs typeface="Times New Roman" pitchFamily="18" charset="0"/>
                                </a:rPr>
                                <m:t> </m:t>
                              </m:r>
                              <m:r>
                                <m:rPr>
                                  <m:nor/>
                                </m:rPr>
                                <a:rPr lang="en-US" sz="2400">
                                  <a:latin typeface="Cambria Math"/>
                                  <a:cs typeface="Times New Roman" pitchFamily="18" charset="0"/>
                                </a:rPr>
                                <m:t>j</m:t>
                              </m:r>
                              <m:r>
                                <m:rPr>
                                  <m:nor/>
                                </m:rPr>
                                <a:rPr lang="en-US" sz="2400">
                                  <a:latin typeface="Cambria Math"/>
                                  <a:cs typeface="Times New Roman" pitchFamily="18" charset="0"/>
                                </a:rPr>
                                <m:t> </m:t>
                              </m:r>
                              <m:r>
                                <m:rPr>
                                  <m:nor/>
                                </m:rPr>
                                <a:rPr lang="en-US" sz="2400">
                                  <a:latin typeface="Cambria Math"/>
                                  <a:cs typeface="Times New Roman" pitchFamily="18" charset="0"/>
                                </a:rPr>
                                <m:t>is</m:t>
                              </m:r>
                              <m:r>
                                <m:rPr>
                                  <m:nor/>
                                </m:rPr>
                                <a:rPr lang="en-US" sz="2400">
                                  <a:latin typeface="Cambria Math"/>
                                  <a:cs typeface="Times New Roman" pitchFamily="18" charset="0"/>
                                </a:rPr>
                                <m:t> </m:t>
                              </m:r>
                              <m:r>
                                <m:rPr>
                                  <m:nor/>
                                </m:rPr>
                                <a:rPr lang="en-US" sz="2400" b="0" i="0" smtClean="0">
                                  <a:latin typeface="Cambria Math"/>
                                  <a:cs typeface="Times New Roman" pitchFamily="18" charset="0"/>
                                </a:rPr>
                                <m:t>selected</m:t>
                              </m:r>
                            </m:e>
                          </m:mr>
                          <m:mr>
                            <m:e>
                              <m:r>
                                <m:rPr>
                                  <m:nor/>
                                </m:rPr>
                                <a:rPr lang="en-US" sz="2400">
                                  <a:latin typeface="Cambria Math"/>
                                  <a:cs typeface="Times New Roman" pitchFamily="18" charset="0"/>
                                </a:rPr>
                                <m:t>0   </m:t>
                              </m:r>
                              <m:r>
                                <m:rPr>
                                  <m:nor/>
                                </m:rPr>
                                <a:rPr lang="en-US" sz="2400">
                                  <a:latin typeface="Cambria Math"/>
                                  <a:cs typeface="Times New Roman" pitchFamily="18" charset="0"/>
                                </a:rPr>
                                <m:t>otherwise</m:t>
                              </m:r>
                              <m:r>
                                <m:rPr>
                                  <m:nor/>
                                </m:rPr>
                                <a:rPr lang="en-US" sz="2400">
                                  <a:latin typeface="Cambria Math"/>
                                  <a:cs typeface="Times New Roman" pitchFamily="18" charset="0"/>
                                </a:rPr>
                                <m:t>                     </m:t>
                              </m:r>
                            </m:e>
                          </m:mr>
                        </m:m>
                      </m:e>
                    </m:d>
                  </m:oMath>
                </a14:m>
                <a:endParaRPr lang="en-US" sz="2400" dirty="0">
                  <a:cs typeface="Times New Roman" pitchFamily="18" charset="0"/>
                </a:endParaRPr>
              </a:p>
            </p:txBody>
          </p:sp>
        </mc:Choice>
        <mc:Fallback xmlns="">
          <p:sp>
            <p:nvSpPr>
              <p:cNvPr id="593923" name="Rectangle 3"/>
              <p:cNvSpPr>
                <a:spLocks noGrp="1" noRot="1" noChangeAspect="1" noMove="1" noResize="1" noEditPoints="1" noAdjustHandles="1" noChangeArrowheads="1" noChangeShapeType="1" noTextEdit="1"/>
              </p:cNvSpPr>
              <p:nvPr>
                <p:ph type="body" idx="1"/>
              </p:nvPr>
            </p:nvSpPr>
            <p:spPr>
              <a:xfrm>
                <a:off x="204532" y="1570333"/>
                <a:ext cx="8714508" cy="4659986"/>
              </a:xfrm>
              <a:blipFill rotWithShape="1">
                <a:blip r:embed="rId3"/>
                <a:stretch>
                  <a:fillRect l="-910" t="-131"/>
                </a:stretch>
              </a:blipFill>
              <a:ln/>
            </p:spPr>
            <p:txBody>
              <a:bodyPr/>
              <a:lstStyle/>
              <a:p>
                <a:r>
                  <a:rPr lang="en-US">
                    <a:noFill/>
                  </a:rPr>
                  <a:t> </a:t>
                </a:r>
              </a:p>
            </p:txBody>
          </p:sp>
        </mc:Fallback>
      </mc:AlternateContent>
    </p:spTree>
    <p:extLst>
      <p:ext uri="{BB962C8B-B14F-4D97-AF65-F5344CB8AC3E}">
        <p14:creationId xmlns:p14="http://schemas.microsoft.com/office/powerpoint/2010/main" val="4112983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39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a:xfrm>
            <a:off x="1219200" y="274638"/>
            <a:ext cx="7467600" cy="1011237"/>
          </a:xfrm>
        </p:spPr>
        <p:txBody>
          <a:bodyPr/>
          <a:lstStyle/>
          <a:p>
            <a:r>
              <a:rPr lang="en-US" sz="3600" dirty="0">
                <a:cs typeface="Times New Roman" pitchFamily="18" charset="0"/>
              </a:rPr>
              <a:t>Column Generation Model</a:t>
            </a:r>
            <a:br>
              <a:rPr lang="en-US" sz="3600" dirty="0">
                <a:cs typeface="Times New Roman" pitchFamily="18" charset="0"/>
              </a:rPr>
            </a:br>
            <a:r>
              <a:rPr lang="en-US" sz="3600" dirty="0">
                <a:cs typeface="Times New Roman" pitchFamily="18" charset="0"/>
              </a:rPr>
              <a:t>for AA Example</a:t>
            </a:r>
          </a:p>
        </p:txBody>
      </p:sp>
      <p:sp>
        <p:nvSpPr>
          <p:cNvPr id="593923" name="Rectangle 3"/>
          <p:cNvSpPr>
            <a:spLocks noGrp="1" noChangeArrowheads="1"/>
          </p:cNvSpPr>
          <p:nvPr>
            <p:ph type="body" idx="1"/>
          </p:nvPr>
        </p:nvSpPr>
        <p:spPr>
          <a:xfrm>
            <a:off x="235528" y="1577774"/>
            <a:ext cx="8714508" cy="4714538"/>
          </a:xfrm>
          <a:ln/>
        </p:spPr>
        <p:txBody>
          <a:bodyPr/>
          <a:lstStyle/>
          <a:p>
            <a:pPr marL="463550" indent="-463550">
              <a:lnSpc>
                <a:spcPct val="95000"/>
              </a:lnSpc>
              <a:spcBef>
                <a:spcPts val="0"/>
              </a:spcBef>
              <a:buNone/>
            </a:pPr>
            <a:r>
              <a:rPr lang="en-US" sz="2100" i="1" dirty="0" smtClean="0"/>
              <a:t>max 2900x</a:t>
            </a:r>
            <a:r>
              <a:rPr lang="en-US" sz="2100" i="1" baseline="-25000" dirty="0" smtClean="0"/>
              <a:t>1</a:t>
            </a:r>
            <a:r>
              <a:rPr lang="en-US" sz="2100" i="1" dirty="0" smtClean="0"/>
              <a:t>+2700x</a:t>
            </a:r>
            <a:r>
              <a:rPr lang="en-US" sz="2100" i="1" baseline="-25000" dirty="0" smtClean="0"/>
              <a:t>2 </a:t>
            </a:r>
            <a:r>
              <a:rPr lang="en-US" sz="2100" i="1" dirty="0" smtClean="0"/>
              <a:t>+2600x</a:t>
            </a:r>
            <a:r>
              <a:rPr lang="en-US" sz="2100" i="1" baseline="-25000" dirty="0" smtClean="0"/>
              <a:t>3</a:t>
            </a:r>
            <a:r>
              <a:rPr lang="en-US" sz="2100" i="1" dirty="0" smtClean="0"/>
              <a:t>+3000x</a:t>
            </a:r>
            <a:r>
              <a:rPr lang="en-US" sz="2100" i="1" baseline="-25000" dirty="0" smtClean="0"/>
              <a:t>4</a:t>
            </a:r>
            <a:r>
              <a:rPr lang="en-US" sz="2100" i="1" dirty="0" smtClean="0"/>
              <a:t> +2600x</a:t>
            </a:r>
            <a:r>
              <a:rPr lang="en-US" sz="2100" i="1" baseline="-25000" dirty="0" smtClean="0"/>
              <a:t>5</a:t>
            </a:r>
            <a:r>
              <a:rPr lang="en-US" sz="2100" i="1" dirty="0" smtClean="0"/>
              <a:t>+3150x</a:t>
            </a:r>
            <a:r>
              <a:rPr lang="en-US" sz="2100" i="1" baseline="-25000" dirty="0" smtClean="0"/>
              <a:t>6</a:t>
            </a:r>
            <a:r>
              <a:rPr lang="en-US" sz="2100" i="1" dirty="0" smtClean="0"/>
              <a:t>+2550x</a:t>
            </a:r>
            <a:r>
              <a:rPr lang="en-US" sz="2100" i="1" baseline="-25000" dirty="0" smtClean="0"/>
              <a:t>7 </a:t>
            </a:r>
            <a:r>
              <a:rPr lang="en-US" sz="2100" i="1" dirty="0" smtClean="0"/>
              <a:t>+2500x</a:t>
            </a:r>
            <a:r>
              <a:rPr lang="en-US" sz="2100" i="1" baseline="-25000" dirty="0" smtClean="0"/>
              <a:t>8 </a:t>
            </a:r>
            <a:r>
              <a:rPr lang="en-US" sz="2100" i="1" dirty="0" smtClean="0"/>
              <a:t>+2600x</a:t>
            </a:r>
            <a:r>
              <a:rPr lang="en-US" sz="2100" i="1" baseline="-25000" dirty="0" smtClean="0"/>
              <a:t>9</a:t>
            </a:r>
            <a:r>
              <a:rPr lang="en-US" sz="2100" i="1" dirty="0" smtClean="0"/>
              <a:t>+2050x</a:t>
            </a:r>
            <a:r>
              <a:rPr lang="en-US" sz="2100" i="1" baseline="-25000" dirty="0" smtClean="0"/>
              <a:t>10</a:t>
            </a:r>
            <a:r>
              <a:rPr lang="en-US" sz="2100" i="1" dirty="0" smtClean="0"/>
              <a:t>+2400x</a:t>
            </a:r>
            <a:r>
              <a:rPr lang="en-US" sz="2100" i="1" baseline="-25000" dirty="0" smtClean="0"/>
              <a:t>11</a:t>
            </a:r>
            <a:r>
              <a:rPr lang="en-US" sz="2100" i="1" dirty="0" smtClean="0"/>
              <a:t>+3600x</a:t>
            </a:r>
            <a:r>
              <a:rPr lang="en-US" sz="2100" i="1" baseline="-25000" dirty="0" smtClean="0"/>
              <a:t>12</a:t>
            </a:r>
            <a:r>
              <a:rPr lang="en-US" sz="2100" i="1" dirty="0" smtClean="0"/>
              <a:t>+2550x</a:t>
            </a:r>
            <a:r>
              <a:rPr lang="en-US" sz="2100" i="1" baseline="-25000" dirty="0" smtClean="0"/>
              <a:t>13</a:t>
            </a:r>
            <a:r>
              <a:rPr lang="en-US" sz="2100" i="1" dirty="0" smtClean="0"/>
              <a:t>+2650x</a:t>
            </a:r>
            <a:r>
              <a:rPr lang="en-US" sz="2100" i="1" baseline="-25000" dirty="0" smtClean="0"/>
              <a:t>14 </a:t>
            </a:r>
            <a:r>
              <a:rPr lang="en-US" sz="2100" i="1" dirty="0"/>
              <a:t>+</a:t>
            </a:r>
            <a:r>
              <a:rPr lang="en-US" sz="2100" i="1" dirty="0" smtClean="0"/>
              <a:t>2350x</a:t>
            </a:r>
            <a:r>
              <a:rPr lang="en-US" sz="2100" i="1" baseline="-25000" dirty="0" smtClean="0"/>
              <a:t>15</a:t>
            </a:r>
            <a:endParaRPr lang="en-US" sz="2100" i="1" baseline="-25000" dirty="0"/>
          </a:p>
          <a:p>
            <a:pPr marL="346075" indent="-346075">
              <a:lnSpc>
                <a:spcPct val="95000"/>
              </a:lnSpc>
              <a:spcBef>
                <a:spcPts val="0"/>
              </a:spcBef>
              <a:buNone/>
              <a:tabLst>
                <a:tab pos="7835900" algn="l"/>
              </a:tabLst>
            </a:pPr>
            <a:r>
              <a:rPr lang="en-US" sz="2400" i="1" dirty="0" err="1" smtClean="0"/>
              <a:t>s.t.</a:t>
            </a:r>
            <a:r>
              <a:rPr lang="en-US" sz="2400" i="1" dirty="0" smtClean="0"/>
              <a:t>    </a:t>
            </a:r>
          </a:p>
          <a:p>
            <a:pPr marL="0" indent="0">
              <a:spcBef>
                <a:spcPts val="0"/>
              </a:spcBef>
              <a:buNone/>
              <a:tabLst>
                <a:tab pos="463550" algn="l"/>
              </a:tabLst>
            </a:pPr>
            <a:r>
              <a:rPr lang="en-US" sz="2400" i="1" dirty="0"/>
              <a:t>	</a:t>
            </a:r>
            <a:endParaRPr lang="en-US" sz="2400" dirty="0" smtClean="0">
              <a:cs typeface="Times New Roman" pitchFamily="18" charset="0"/>
            </a:endParaRPr>
          </a:p>
        </p:txBody>
      </p:sp>
      <p:sp>
        <p:nvSpPr>
          <p:cNvPr id="5" name="TextBox 4"/>
          <p:cNvSpPr txBox="1"/>
          <p:nvPr/>
        </p:nvSpPr>
        <p:spPr>
          <a:xfrm>
            <a:off x="7779434" y="5590198"/>
            <a:ext cx="1260311" cy="461665"/>
          </a:xfrm>
          <a:prstGeom prst="rect">
            <a:avLst/>
          </a:prstGeom>
          <a:noFill/>
        </p:spPr>
        <p:txBody>
          <a:bodyPr wrap="square" rtlCol="0">
            <a:spAutoFit/>
          </a:bodyPr>
          <a:lstStyle/>
          <a:p>
            <a:r>
              <a:rPr lang="en-US" sz="2400" dirty="0" smtClean="0">
                <a:solidFill>
                  <a:schemeClr val="accent2"/>
                </a:solidFill>
              </a:rPr>
              <a:t>(11.10)</a:t>
            </a:r>
            <a:endParaRPr lang="en-US" sz="2400" dirty="0">
              <a:solidFill>
                <a:schemeClr val="accent2"/>
              </a:solidFill>
            </a:endParaRPr>
          </a:p>
        </p:txBody>
      </p:sp>
      <p:sp>
        <p:nvSpPr>
          <p:cNvPr id="8" name="TextBox 7"/>
          <p:cNvSpPr txBox="1"/>
          <p:nvPr/>
        </p:nvSpPr>
        <p:spPr>
          <a:xfrm>
            <a:off x="839879" y="2244681"/>
            <a:ext cx="4309193" cy="3970318"/>
          </a:xfrm>
          <a:prstGeom prst="rect">
            <a:avLst/>
          </a:prstGeom>
          <a:noFill/>
        </p:spPr>
        <p:txBody>
          <a:bodyPr wrap="none" rtlCol="0">
            <a:spAutoFit/>
          </a:bodyPr>
          <a:lstStyle/>
          <a:p>
            <a:pPr marL="0" indent="0" algn="l">
              <a:buFontTx/>
              <a:buNone/>
              <a:tabLst>
                <a:tab pos="463550" algn="l"/>
                <a:tab pos="3657600" algn="l"/>
              </a:tabLst>
            </a:pPr>
            <a:r>
              <a:rPr lang="en-US" sz="2100" i="1" dirty="0">
                <a:solidFill>
                  <a:schemeClr val="accent6"/>
                </a:solidFill>
              </a:rPr>
              <a:t>x</a:t>
            </a:r>
            <a:r>
              <a:rPr lang="en-US" sz="2100" i="1" baseline="-25000" dirty="0">
                <a:solidFill>
                  <a:schemeClr val="accent6"/>
                </a:solidFill>
              </a:rPr>
              <a:t>1 </a:t>
            </a:r>
            <a:r>
              <a:rPr lang="en-US" sz="2100" i="1" dirty="0">
                <a:solidFill>
                  <a:schemeClr val="accent6"/>
                </a:solidFill>
              </a:rPr>
              <a:t>+ </a:t>
            </a:r>
            <a:r>
              <a:rPr lang="en-US" sz="2100" i="1" dirty="0" smtClean="0">
                <a:solidFill>
                  <a:schemeClr val="accent6"/>
                </a:solidFill>
              </a:rPr>
              <a:t>x</a:t>
            </a:r>
            <a:r>
              <a:rPr lang="en-US" sz="2100" i="1" baseline="-25000" dirty="0" smtClean="0">
                <a:solidFill>
                  <a:schemeClr val="accent6"/>
                </a:solidFill>
              </a:rPr>
              <a:t>2 </a:t>
            </a:r>
            <a:r>
              <a:rPr lang="en-US" sz="2100" i="1" dirty="0">
                <a:solidFill>
                  <a:schemeClr val="accent6"/>
                </a:solidFill>
              </a:rPr>
              <a:t>+ x</a:t>
            </a:r>
            <a:r>
              <a:rPr lang="en-US" sz="2100" i="1" baseline="-25000" dirty="0">
                <a:solidFill>
                  <a:schemeClr val="accent6"/>
                </a:solidFill>
              </a:rPr>
              <a:t>3</a:t>
            </a:r>
            <a:r>
              <a:rPr lang="en-US" sz="2100" i="1" baseline="-25000" dirty="0" smtClean="0">
                <a:solidFill>
                  <a:schemeClr val="accent6"/>
                </a:solidFill>
              </a:rPr>
              <a:t> </a:t>
            </a:r>
            <a:r>
              <a:rPr lang="en-US" sz="2100" i="1" dirty="0">
                <a:solidFill>
                  <a:schemeClr val="accent6"/>
                </a:solidFill>
              </a:rPr>
              <a:t>+ x</a:t>
            </a:r>
            <a:r>
              <a:rPr lang="en-US" sz="2100" i="1" baseline="-25000" dirty="0">
                <a:solidFill>
                  <a:schemeClr val="accent6"/>
                </a:solidFill>
              </a:rPr>
              <a:t>4</a:t>
            </a:r>
            <a:r>
              <a:rPr lang="en-US" sz="2100" i="1" dirty="0">
                <a:solidFill>
                  <a:schemeClr val="accent6"/>
                </a:solidFill>
              </a:rPr>
              <a:t> </a:t>
            </a:r>
            <a:r>
              <a:rPr lang="en-US" sz="2100" i="1" baseline="-25000" dirty="0" smtClean="0">
                <a:solidFill>
                  <a:schemeClr val="accent6"/>
                </a:solidFill>
              </a:rPr>
              <a:t>	</a:t>
            </a:r>
            <a:r>
              <a:rPr lang="en-US" sz="2100" i="1" dirty="0" smtClean="0">
                <a:solidFill>
                  <a:schemeClr val="accent6"/>
                </a:solidFill>
                <a:sym typeface="Symbol"/>
              </a:rPr>
              <a:t>=</a:t>
            </a:r>
            <a:r>
              <a:rPr lang="en-US" sz="2100" i="1" dirty="0" smtClean="0">
                <a:solidFill>
                  <a:schemeClr val="accent6"/>
                </a:solidFill>
              </a:rPr>
              <a:t> 1</a:t>
            </a:r>
            <a:r>
              <a:rPr lang="en-US" sz="2100" i="1" baseline="-25000" dirty="0" smtClean="0">
                <a:solidFill>
                  <a:schemeClr val="accent6"/>
                </a:solidFill>
              </a:rPr>
              <a:t> </a:t>
            </a:r>
            <a:endParaRPr lang="en-US" sz="2100" i="1" dirty="0" smtClean="0">
              <a:solidFill>
                <a:schemeClr val="accent6"/>
              </a:solidFill>
            </a:endParaRPr>
          </a:p>
          <a:p>
            <a:pPr marL="0" indent="0" algn="l">
              <a:spcBef>
                <a:spcPts val="0"/>
              </a:spcBef>
              <a:buNone/>
              <a:tabLst>
                <a:tab pos="463550" algn="l"/>
                <a:tab pos="3657600" algn="l"/>
              </a:tabLst>
            </a:pPr>
            <a:r>
              <a:rPr lang="en-US" sz="2100" i="1" dirty="0" smtClean="0">
                <a:solidFill>
                  <a:schemeClr val="accent6"/>
                </a:solidFill>
              </a:rPr>
              <a:t>x</a:t>
            </a:r>
            <a:r>
              <a:rPr lang="en-US" sz="2100" i="1" baseline="-25000" dirty="0" smtClean="0">
                <a:solidFill>
                  <a:schemeClr val="accent6"/>
                </a:solidFill>
              </a:rPr>
              <a:t>6 </a:t>
            </a:r>
            <a:r>
              <a:rPr lang="en-US" sz="2100" i="1" dirty="0" smtClean="0">
                <a:solidFill>
                  <a:schemeClr val="accent6"/>
                </a:solidFill>
              </a:rPr>
              <a:t>+ x</a:t>
            </a:r>
            <a:r>
              <a:rPr lang="en-US" sz="2100" i="1" baseline="-25000" dirty="0" smtClean="0">
                <a:solidFill>
                  <a:schemeClr val="accent6"/>
                </a:solidFill>
              </a:rPr>
              <a:t>7</a:t>
            </a:r>
            <a:r>
              <a:rPr lang="en-US" sz="2100" i="1" dirty="0" smtClean="0">
                <a:solidFill>
                  <a:schemeClr val="accent6"/>
                </a:solidFill>
              </a:rPr>
              <a:t> </a:t>
            </a:r>
            <a:r>
              <a:rPr lang="en-US" sz="2100" i="1" dirty="0">
                <a:solidFill>
                  <a:schemeClr val="accent6"/>
                </a:solidFill>
              </a:rPr>
              <a:t>+ </a:t>
            </a:r>
            <a:r>
              <a:rPr lang="en-US" sz="2100" i="1" dirty="0" smtClean="0">
                <a:solidFill>
                  <a:schemeClr val="accent6"/>
                </a:solidFill>
              </a:rPr>
              <a:t>x</a:t>
            </a:r>
            <a:r>
              <a:rPr lang="en-US" sz="2100" i="1" baseline="-25000" dirty="0" smtClean="0">
                <a:solidFill>
                  <a:schemeClr val="accent6"/>
                </a:solidFill>
              </a:rPr>
              <a:t>8 </a:t>
            </a:r>
            <a:r>
              <a:rPr lang="en-US" sz="2100" i="1" dirty="0" smtClean="0">
                <a:solidFill>
                  <a:schemeClr val="accent6"/>
                </a:solidFill>
              </a:rPr>
              <a:t>+ x</a:t>
            </a:r>
            <a:r>
              <a:rPr lang="en-US" sz="2100" i="1" baseline="-25000" dirty="0" smtClean="0">
                <a:solidFill>
                  <a:schemeClr val="accent6"/>
                </a:solidFill>
              </a:rPr>
              <a:t>9 </a:t>
            </a:r>
            <a:r>
              <a:rPr lang="en-US" sz="2100" i="1" dirty="0">
                <a:solidFill>
                  <a:schemeClr val="accent6"/>
                </a:solidFill>
              </a:rPr>
              <a:t>+ </a:t>
            </a:r>
            <a:r>
              <a:rPr lang="en-US" sz="2100" i="1" dirty="0" smtClean="0">
                <a:solidFill>
                  <a:schemeClr val="accent6"/>
                </a:solidFill>
              </a:rPr>
              <a:t>x</a:t>
            </a:r>
            <a:r>
              <a:rPr lang="en-US" sz="2100" i="1" baseline="-25000" dirty="0" smtClean="0">
                <a:solidFill>
                  <a:schemeClr val="accent6"/>
                </a:solidFill>
              </a:rPr>
              <a:t>10 </a:t>
            </a:r>
            <a:r>
              <a:rPr lang="en-US" sz="2100" i="1" dirty="0">
                <a:solidFill>
                  <a:schemeClr val="accent6"/>
                </a:solidFill>
              </a:rPr>
              <a:t>+ </a:t>
            </a:r>
            <a:r>
              <a:rPr lang="en-US" sz="2100" i="1" dirty="0" smtClean="0">
                <a:solidFill>
                  <a:schemeClr val="accent6"/>
                </a:solidFill>
              </a:rPr>
              <a:t>x</a:t>
            </a:r>
            <a:r>
              <a:rPr lang="en-US" sz="2100" i="1" baseline="-25000" dirty="0" smtClean="0">
                <a:solidFill>
                  <a:schemeClr val="accent6"/>
                </a:solidFill>
              </a:rPr>
              <a:t>13 </a:t>
            </a:r>
            <a:r>
              <a:rPr lang="en-US" sz="2100" i="1" dirty="0">
                <a:solidFill>
                  <a:schemeClr val="accent6"/>
                </a:solidFill>
              </a:rPr>
              <a:t>+ </a:t>
            </a:r>
            <a:r>
              <a:rPr lang="en-US" sz="2100" i="1" dirty="0" smtClean="0">
                <a:solidFill>
                  <a:schemeClr val="accent6"/>
                </a:solidFill>
              </a:rPr>
              <a:t>x</a:t>
            </a:r>
            <a:r>
              <a:rPr lang="en-US" sz="2100" i="1" baseline="-25000" dirty="0" smtClean="0">
                <a:solidFill>
                  <a:schemeClr val="accent6"/>
                </a:solidFill>
              </a:rPr>
              <a:t>15</a:t>
            </a:r>
            <a:r>
              <a:rPr lang="en-US" sz="2100" i="1" dirty="0" smtClean="0">
                <a:solidFill>
                  <a:schemeClr val="accent6"/>
                </a:solidFill>
              </a:rPr>
              <a:t> = 1</a:t>
            </a:r>
          </a:p>
          <a:p>
            <a:pPr marL="0" indent="0" algn="l">
              <a:buFontTx/>
              <a:buNone/>
              <a:tabLst>
                <a:tab pos="463550" algn="l"/>
                <a:tab pos="3657600" algn="l"/>
              </a:tabLst>
            </a:pPr>
            <a:r>
              <a:rPr lang="en-US" sz="2100" i="1" dirty="0">
                <a:solidFill>
                  <a:schemeClr val="accent6"/>
                </a:solidFill>
              </a:rPr>
              <a:t>x</a:t>
            </a:r>
            <a:r>
              <a:rPr lang="en-US" sz="2100" i="1" baseline="-25000" dirty="0">
                <a:solidFill>
                  <a:schemeClr val="accent6"/>
                </a:solidFill>
              </a:rPr>
              <a:t>1 </a:t>
            </a:r>
            <a:r>
              <a:rPr lang="en-US" sz="2100" i="1" dirty="0">
                <a:solidFill>
                  <a:schemeClr val="accent6"/>
                </a:solidFill>
              </a:rPr>
              <a:t>+ x</a:t>
            </a:r>
            <a:r>
              <a:rPr lang="en-US" sz="2100" i="1" baseline="-25000" dirty="0">
                <a:solidFill>
                  <a:schemeClr val="accent6"/>
                </a:solidFill>
              </a:rPr>
              <a:t>2 </a:t>
            </a:r>
            <a:r>
              <a:rPr lang="en-US" sz="2100" i="1" dirty="0">
                <a:solidFill>
                  <a:schemeClr val="accent6"/>
                </a:solidFill>
              </a:rPr>
              <a:t>+ </a:t>
            </a:r>
            <a:r>
              <a:rPr lang="en-US" sz="2100" i="1" dirty="0" smtClean="0">
                <a:solidFill>
                  <a:schemeClr val="accent6"/>
                </a:solidFill>
              </a:rPr>
              <a:t>x</a:t>
            </a:r>
            <a:r>
              <a:rPr lang="en-US" sz="2100" i="1" baseline="-25000" dirty="0" smtClean="0">
                <a:solidFill>
                  <a:schemeClr val="accent6"/>
                </a:solidFill>
              </a:rPr>
              <a:t>5 </a:t>
            </a:r>
            <a:r>
              <a:rPr lang="en-US" sz="2100" i="1" dirty="0">
                <a:solidFill>
                  <a:schemeClr val="accent6"/>
                </a:solidFill>
              </a:rPr>
              <a:t>+ </a:t>
            </a:r>
            <a:r>
              <a:rPr lang="en-US" sz="2100" i="1" dirty="0" smtClean="0">
                <a:solidFill>
                  <a:schemeClr val="accent6"/>
                </a:solidFill>
              </a:rPr>
              <a:t>x</a:t>
            </a:r>
            <a:r>
              <a:rPr lang="en-US" sz="2100" i="1" baseline="-25000" dirty="0" smtClean="0">
                <a:solidFill>
                  <a:schemeClr val="accent6"/>
                </a:solidFill>
              </a:rPr>
              <a:t>6</a:t>
            </a:r>
            <a:r>
              <a:rPr lang="en-US" sz="2100" i="1" dirty="0" smtClean="0">
                <a:solidFill>
                  <a:schemeClr val="accent6"/>
                </a:solidFill>
              </a:rPr>
              <a:t> </a:t>
            </a:r>
            <a:r>
              <a:rPr lang="en-US" sz="2100" i="1" baseline="-25000" dirty="0">
                <a:solidFill>
                  <a:schemeClr val="accent6"/>
                </a:solidFill>
              </a:rPr>
              <a:t>	</a:t>
            </a:r>
            <a:r>
              <a:rPr lang="en-US" sz="2100" i="1" dirty="0" smtClean="0">
                <a:solidFill>
                  <a:schemeClr val="accent6"/>
                </a:solidFill>
                <a:sym typeface="Symbol"/>
              </a:rPr>
              <a:t>=</a:t>
            </a:r>
            <a:r>
              <a:rPr lang="en-US" sz="2100" i="1" dirty="0" smtClean="0">
                <a:solidFill>
                  <a:schemeClr val="accent6"/>
                </a:solidFill>
              </a:rPr>
              <a:t> </a:t>
            </a:r>
            <a:r>
              <a:rPr lang="en-US" sz="2100" i="1" dirty="0">
                <a:solidFill>
                  <a:schemeClr val="accent6"/>
                </a:solidFill>
              </a:rPr>
              <a:t>1</a:t>
            </a:r>
            <a:r>
              <a:rPr lang="en-US" sz="2100" i="1" baseline="-25000" dirty="0">
                <a:solidFill>
                  <a:schemeClr val="accent6"/>
                </a:solidFill>
              </a:rPr>
              <a:t> </a:t>
            </a:r>
            <a:endParaRPr lang="en-US" sz="2100" i="1" dirty="0">
              <a:solidFill>
                <a:schemeClr val="accent6"/>
              </a:solidFill>
            </a:endParaRPr>
          </a:p>
          <a:p>
            <a:pPr marL="0" indent="0" algn="l">
              <a:spcBef>
                <a:spcPts val="0"/>
              </a:spcBef>
              <a:buNone/>
              <a:tabLst>
                <a:tab pos="463550" algn="l"/>
                <a:tab pos="3657600" algn="l"/>
              </a:tabLst>
            </a:pPr>
            <a:r>
              <a:rPr lang="en-US" sz="2100" i="1" dirty="0" smtClean="0">
                <a:solidFill>
                  <a:schemeClr val="accent6"/>
                </a:solidFill>
              </a:rPr>
              <a:t>x</a:t>
            </a:r>
            <a:r>
              <a:rPr lang="en-US" sz="2100" i="1" baseline="-25000" dirty="0" smtClean="0">
                <a:solidFill>
                  <a:schemeClr val="accent6"/>
                </a:solidFill>
              </a:rPr>
              <a:t>3 </a:t>
            </a:r>
            <a:r>
              <a:rPr lang="en-US" sz="2100" i="1" dirty="0">
                <a:solidFill>
                  <a:schemeClr val="accent6"/>
                </a:solidFill>
              </a:rPr>
              <a:t>+ </a:t>
            </a:r>
            <a:r>
              <a:rPr lang="en-US" sz="2100" i="1" dirty="0" smtClean="0">
                <a:solidFill>
                  <a:schemeClr val="accent6"/>
                </a:solidFill>
              </a:rPr>
              <a:t>x</a:t>
            </a:r>
            <a:r>
              <a:rPr lang="en-US" sz="2100" i="1" baseline="-25000" dirty="0" smtClean="0">
                <a:solidFill>
                  <a:schemeClr val="accent6"/>
                </a:solidFill>
              </a:rPr>
              <a:t>4</a:t>
            </a:r>
            <a:r>
              <a:rPr lang="en-US" sz="2100" i="1" dirty="0" smtClean="0">
                <a:solidFill>
                  <a:schemeClr val="accent6"/>
                </a:solidFill>
              </a:rPr>
              <a:t> </a:t>
            </a:r>
            <a:r>
              <a:rPr lang="en-US" sz="2100" i="1" dirty="0">
                <a:solidFill>
                  <a:schemeClr val="accent6"/>
                </a:solidFill>
              </a:rPr>
              <a:t>+ </a:t>
            </a:r>
            <a:r>
              <a:rPr lang="en-US" sz="2100" i="1" dirty="0" smtClean="0">
                <a:solidFill>
                  <a:schemeClr val="accent6"/>
                </a:solidFill>
              </a:rPr>
              <a:t>x</a:t>
            </a:r>
            <a:r>
              <a:rPr lang="en-US" sz="2100" i="1" baseline="-25000" dirty="0" smtClean="0">
                <a:solidFill>
                  <a:schemeClr val="accent6"/>
                </a:solidFill>
              </a:rPr>
              <a:t>7 </a:t>
            </a:r>
            <a:r>
              <a:rPr lang="en-US" sz="2100" i="1" dirty="0">
                <a:solidFill>
                  <a:schemeClr val="accent6"/>
                </a:solidFill>
              </a:rPr>
              <a:t>+ </a:t>
            </a:r>
            <a:r>
              <a:rPr lang="en-US" sz="2100" i="1" dirty="0" smtClean="0">
                <a:solidFill>
                  <a:schemeClr val="accent6"/>
                </a:solidFill>
              </a:rPr>
              <a:t>x</a:t>
            </a:r>
            <a:r>
              <a:rPr lang="en-US" sz="2100" i="1" baseline="-25000" dirty="0" smtClean="0">
                <a:solidFill>
                  <a:schemeClr val="accent6"/>
                </a:solidFill>
              </a:rPr>
              <a:t>8 </a:t>
            </a:r>
            <a:r>
              <a:rPr lang="en-US" sz="2100" i="1" dirty="0">
                <a:solidFill>
                  <a:schemeClr val="accent6"/>
                </a:solidFill>
              </a:rPr>
              <a:t>+ </a:t>
            </a:r>
            <a:r>
              <a:rPr lang="en-US" sz="2100" i="1" dirty="0" smtClean="0">
                <a:solidFill>
                  <a:schemeClr val="accent6"/>
                </a:solidFill>
              </a:rPr>
              <a:t>x</a:t>
            </a:r>
            <a:r>
              <a:rPr lang="en-US" sz="2100" i="1" baseline="-25000" dirty="0" smtClean="0">
                <a:solidFill>
                  <a:schemeClr val="accent6"/>
                </a:solidFill>
              </a:rPr>
              <a:t>11 </a:t>
            </a:r>
            <a:r>
              <a:rPr lang="en-US" sz="2100" i="1" dirty="0">
                <a:solidFill>
                  <a:schemeClr val="accent6"/>
                </a:solidFill>
              </a:rPr>
              <a:t>+ </a:t>
            </a:r>
            <a:r>
              <a:rPr lang="en-US" sz="2100" i="1" dirty="0" smtClean="0">
                <a:solidFill>
                  <a:schemeClr val="accent6"/>
                </a:solidFill>
              </a:rPr>
              <a:t>x</a:t>
            </a:r>
            <a:r>
              <a:rPr lang="en-US" sz="2100" i="1" baseline="-25000" dirty="0" smtClean="0">
                <a:solidFill>
                  <a:schemeClr val="accent6"/>
                </a:solidFill>
              </a:rPr>
              <a:t>12 	</a:t>
            </a:r>
            <a:r>
              <a:rPr lang="en-US" sz="2100" i="1" dirty="0" smtClean="0">
                <a:solidFill>
                  <a:schemeClr val="accent6"/>
                </a:solidFill>
              </a:rPr>
              <a:t>= </a:t>
            </a:r>
            <a:r>
              <a:rPr lang="en-US" sz="2100" i="1" dirty="0">
                <a:solidFill>
                  <a:schemeClr val="accent6"/>
                </a:solidFill>
              </a:rPr>
              <a:t>1</a:t>
            </a:r>
          </a:p>
          <a:p>
            <a:pPr algn="l">
              <a:spcBef>
                <a:spcPts val="0"/>
              </a:spcBef>
              <a:tabLst>
                <a:tab pos="463550" algn="l"/>
                <a:tab pos="3657600" algn="l"/>
              </a:tabLst>
            </a:pPr>
            <a:r>
              <a:rPr lang="en-US" sz="2100" i="1" dirty="0" smtClean="0">
                <a:solidFill>
                  <a:schemeClr val="accent6"/>
                </a:solidFill>
              </a:rPr>
              <a:t>x</a:t>
            </a:r>
            <a:r>
              <a:rPr lang="en-US" sz="2100" i="1" baseline="-25000" dirty="0" smtClean="0">
                <a:solidFill>
                  <a:schemeClr val="accent6"/>
                </a:solidFill>
              </a:rPr>
              <a:t>12 </a:t>
            </a:r>
            <a:r>
              <a:rPr lang="en-US" sz="2100" i="1" dirty="0">
                <a:solidFill>
                  <a:schemeClr val="accent6"/>
                </a:solidFill>
              </a:rPr>
              <a:t>+ </a:t>
            </a:r>
            <a:r>
              <a:rPr lang="en-US" sz="2100" i="1" dirty="0" smtClean="0">
                <a:solidFill>
                  <a:schemeClr val="accent6"/>
                </a:solidFill>
              </a:rPr>
              <a:t>x</a:t>
            </a:r>
            <a:r>
              <a:rPr lang="en-US" sz="2100" i="1" baseline="-25000" dirty="0" smtClean="0">
                <a:solidFill>
                  <a:schemeClr val="accent6"/>
                </a:solidFill>
              </a:rPr>
              <a:t>13 </a:t>
            </a:r>
            <a:r>
              <a:rPr lang="en-US" sz="2100" i="1" dirty="0">
                <a:solidFill>
                  <a:schemeClr val="accent6"/>
                </a:solidFill>
              </a:rPr>
              <a:t>+ </a:t>
            </a:r>
            <a:r>
              <a:rPr lang="en-US" sz="2100" i="1" dirty="0" smtClean="0">
                <a:solidFill>
                  <a:schemeClr val="accent6"/>
                </a:solidFill>
              </a:rPr>
              <a:t>x</a:t>
            </a:r>
            <a:r>
              <a:rPr lang="en-US" sz="2100" i="1" baseline="-25000" dirty="0" smtClean="0">
                <a:solidFill>
                  <a:schemeClr val="accent6"/>
                </a:solidFill>
              </a:rPr>
              <a:t>14 </a:t>
            </a:r>
            <a:r>
              <a:rPr lang="en-US" sz="2100" i="1" dirty="0">
                <a:solidFill>
                  <a:schemeClr val="accent6"/>
                </a:solidFill>
              </a:rPr>
              <a:t>+ </a:t>
            </a:r>
            <a:r>
              <a:rPr lang="en-US" sz="2100" i="1" dirty="0" smtClean="0">
                <a:solidFill>
                  <a:schemeClr val="accent6"/>
                </a:solidFill>
              </a:rPr>
              <a:t>x</a:t>
            </a:r>
            <a:r>
              <a:rPr lang="en-US" sz="2100" i="1" baseline="-25000" dirty="0" smtClean="0">
                <a:solidFill>
                  <a:schemeClr val="accent6"/>
                </a:solidFill>
              </a:rPr>
              <a:t>15</a:t>
            </a:r>
            <a:r>
              <a:rPr lang="en-US" sz="2100" i="1" dirty="0" smtClean="0">
                <a:solidFill>
                  <a:schemeClr val="accent6"/>
                </a:solidFill>
              </a:rPr>
              <a:t> </a:t>
            </a:r>
            <a:r>
              <a:rPr lang="en-US" sz="2100" i="1" baseline="-25000" dirty="0">
                <a:solidFill>
                  <a:schemeClr val="accent6"/>
                </a:solidFill>
              </a:rPr>
              <a:t>	</a:t>
            </a:r>
            <a:r>
              <a:rPr lang="en-US" sz="2100" i="1" dirty="0" smtClean="0">
                <a:solidFill>
                  <a:schemeClr val="accent6"/>
                </a:solidFill>
                <a:sym typeface="Symbol"/>
              </a:rPr>
              <a:t>=</a:t>
            </a:r>
            <a:r>
              <a:rPr lang="en-US" sz="2100" i="1" dirty="0" smtClean="0">
                <a:solidFill>
                  <a:schemeClr val="accent6"/>
                </a:solidFill>
              </a:rPr>
              <a:t> </a:t>
            </a:r>
            <a:r>
              <a:rPr lang="en-US" sz="2100" i="1" dirty="0">
                <a:solidFill>
                  <a:schemeClr val="accent6"/>
                </a:solidFill>
              </a:rPr>
              <a:t>1</a:t>
            </a:r>
            <a:r>
              <a:rPr lang="en-US" sz="2100" i="1" baseline="-25000" dirty="0">
                <a:solidFill>
                  <a:schemeClr val="accent6"/>
                </a:solidFill>
              </a:rPr>
              <a:t> </a:t>
            </a:r>
            <a:endParaRPr lang="en-US" sz="2100" i="1" dirty="0">
              <a:solidFill>
                <a:schemeClr val="accent6"/>
              </a:solidFill>
            </a:endParaRPr>
          </a:p>
          <a:p>
            <a:pPr algn="l">
              <a:spcBef>
                <a:spcPts val="0"/>
              </a:spcBef>
              <a:tabLst>
                <a:tab pos="463550" algn="l"/>
                <a:tab pos="3657600" algn="l"/>
              </a:tabLst>
            </a:pPr>
            <a:r>
              <a:rPr lang="en-US" sz="2100" i="1" dirty="0" smtClean="0">
                <a:solidFill>
                  <a:schemeClr val="accent6"/>
                </a:solidFill>
              </a:rPr>
              <a:t>x</a:t>
            </a:r>
            <a:r>
              <a:rPr lang="en-US" sz="2100" i="1" baseline="-25000" dirty="0" smtClean="0">
                <a:solidFill>
                  <a:schemeClr val="accent6"/>
                </a:solidFill>
              </a:rPr>
              <a:t>9 </a:t>
            </a:r>
            <a:r>
              <a:rPr lang="en-US" sz="2100" i="1" dirty="0">
                <a:solidFill>
                  <a:schemeClr val="accent6"/>
                </a:solidFill>
              </a:rPr>
              <a:t>+ </a:t>
            </a:r>
            <a:r>
              <a:rPr lang="en-US" sz="2100" i="1" dirty="0" smtClean="0">
                <a:solidFill>
                  <a:schemeClr val="accent6"/>
                </a:solidFill>
              </a:rPr>
              <a:t>y</a:t>
            </a:r>
            <a:r>
              <a:rPr lang="en-US" sz="2100" i="1" baseline="-25000" dirty="0" smtClean="0">
                <a:solidFill>
                  <a:schemeClr val="accent6"/>
                </a:solidFill>
              </a:rPr>
              <a:t>10 </a:t>
            </a:r>
            <a:r>
              <a:rPr lang="en-US" sz="2100" i="1" dirty="0">
                <a:solidFill>
                  <a:schemeClr val="accent6"/>
                </a:solidFill>
              </a:rPr>
              <a:t>	</a:t>
            </a:r>
            <a:r>
              <a:rPr lang="en-US" sz="2100" i="1" dirty="0" smtClean="0">
                <a:solidFill>
                  <a:schemeClr val="accent6"/>
                </a:solidFill>
                <a:sym typeface="Symbol"/>
              </a:rPr>
              <a:t>=</a:t>
            </a:r>
            <a:r>
              <a:rPr lang="en-US" sz="2100" i="1" dirty="0" smtClean="0">
                <a:solidFill>
                  <a:schemeClr val="accent6"/>
                </a:solidFill>
              </a:rPr>
              <a:t> </a:t>
            </a:r>
            <a:r>
              <a:rPr lang="en-US" sz="2100" i="1" dirty="0">
                <a:solidFill>
                  <a:schemeClr val="accent6"/>
                </a:solidFill>
              </a:rPr>
              <a:t>1</a:t>
            </a:r>
          </a:p>
          <a:p>
            <a:pPr algn="l">
              <a:spcBef>
                <a:spcPts val="0"/>
              </a:spcBef>
              <a:tabLst>
                <a:tab pos="463550" algn="l"/>
                <a:tab pos="3657600" algn="l"/>
              </a:tabLst>
            </a:pPr>
            <a:r>
              <a:rPr lang="en-US" sz="2100" i="1" dirty="0" smtClean="0">
                <a:solidFill>
                  <a:schemeClr val="accent6"/>
                </a:solidFill>
              </a:rPr>
              <a:t>x</a:t>
            </a:r>
            <a:r>
              <a:rPr lang="en-US" sz="2100" i="1" baseline="-25000" dirty="0" smtClean="0">
                <a:solidFill>
                  <a:schemeClr val="accent6"/>
                </a:solidFill>
              </a:rPr>
              <a:t>3 </a:t>
            </a:r>
            <a:r>
              <a:rPr lang="en-US" sz="2100" i="1" dirty="0">
                <a:solidFill>
                  <a:schemeClr val="accent6"/>
                </a:solidFill>
              </a:rPr>
              <a:t>+ </a:t>
            </a:r>
            <a:r>
              <a:rPr lang="en-US" sz="2100" i="1" dirty="0" smtClean="0">
                <a:solidFill>
                  <a:schemeClr val="accent6"/>
                </a:solidFill>
              </a:rPr>
              <a:t>x</a:t>
            </a:r>
            <a:r>
              <a:rPr lang="en-US" sz="2100" i="1" baseline="-25000" dirty="0" smtClean="0">
                <a:solidFill>
                  <a:schemeClr val="accent6"/>
                </a:solidFill>
              </a:rPr>
              <a:t>7 </a:t>
            </a:r>
            <a:r>
              <a:rPr lang="en-US" sz="2100" i="1" dirty="0">
                <a:solidFill>
                  <a:schemeClr val="accent6"/>
                </a:solidFill>
              </a:rPr>
              <a:t>+ </a:t>
            </a:r>
            <a:r>
              <a:rPr lang="en-US" sz="2100" i="1" dirty="0" smtClean="0">
                <a:solidFill>
                  <a:schemeClr val="accent6"/>
                </a:solidFill>
              </a:rPr>
              <a:t>x</a:t>
            </a:r>
            <a:r>
              <a:rPr lang="en-US" sz="2100" i="1" baseline="-25000" dirty="0" smtClean="0">
                <a:solidFill>
                  <a:schemeClr val="accent6"/>
                </a:solidFill>
              </a:rPr>
              <a:t>9 </a:t>
            </a:r>
            <a:r>
              <a:rPr lang="en-US" sz="2100" i="1" dirty="0">
                <a:solidFill>
                  <a:schemeClr val="accent6"/>
                </a:solidFill>
              </a:rPr>
              <a:t>+ </a:t>
            </a:r>
            <a:r>
              <a:rPr lang="en-US" sz="2100" i="1" dirty="0" smtClean="0">
                <a:solidFill>
                  <a:schemeClr val="accent6"/>
                </a:solidFill>
              </a:rPr>
              <a:t>x</a:t>
            </a:r>
            <a:r>
              <a:rPr lang="en-US" sz="2100" i="1" baseline="-25000" dirty="0" smtClean="0">
                <a:solidFill>
                  <a:schemeClr val="accent6"/>
                </a:solidFill>
              </a:rPr>
              <a:t>11</a:t>
            </a:r>
            <a:r>
              <a:rPr lang="en-US" sz="2100" i="1" dirty="0" smtClean="0">
                <a:solidFill>
                  <a:schemeClr val="accent6"/>
                </a:solidFill>
              </a:rPr>
              <a:t> </a:t>
            </a:r>
            <a:r>
              <a:rPr lang="en-US" sz="2100" i="1" baseline="-25000" dirty="0">
                <a:solidFill>
                  <a:schemeClr val="accent6"/>
                </a:solidFill>
              </a:rPr>
              <a:t>	</a:t>
            </a:r>
            <a:r>
              <a:rPr lang="en-US" sz="2100" i="1" dirty="0" smtClean="0">
                <a:solidFill>
                  <a:schemeClr val="accent6"/>
                </a:solidFill>
                <a:sym typeface="Symbol"/>
              </a:rPr>
              <a:t>=</a:t>
            </a:r>
            <a:r>
              <a:rPr lang="en-US" sz="2100" i="1" dirty="0" smtClean="0">
                <a:solidFill>
                  <a:schemeClr val="accent6"/>
                </a:solidFill>
              </a:rPr>
              <a:t> </a:t>
            </a:r>
            <a:r>
              <a:rPr lang="en-US" sz="2100" i="1" dirty="0">
                <a:solidFill>
                  <a:schemeClr val="accent6"/>
                </a:solidFill>
              </a:rPr>
              <a:t>1</a:t>
            </a:r>
            <a:r>
              <a:rPr lang="en-US" sz="2100" i="1" baseline="-25000" dirty="0">
                <a:solidFill>
                  <a:schemeClr val="accent6"/>
                </a:solidFill>
              </a:rPr>
              <a:t> </a:t>
            </a:r>
            <a:endParaRPr lang="en-US" sz="2100" i="1" dirty="0">
              <a:solidFill>
                <a:schemeClr val="accent6"/>
              </a:solidFill>
            </a:endParaRPr>
          </a:p>
          <a:p>
            <a:pPr marL="0" indent="0" algn="l">
              <a:spcBef>
                <a:spcPts val="0"/>
              </a:spcBef>
              <a:buNone/>
              <a:tabLst>
                <a:tab pos="463550" algn="l"/>
                <a:tab pos="3657600" algn="l"/>
              </a:tabLst>
            </a:pPr>
            <a:r>
              <a:rPr lang="en-US" sz="2100" i="1" dirty="0" smtClean="0">
                <a:solidFill>
                  <a:schemeClr val="accent6"/>
                </a:solidFill>
              </a:rPr>
              <a:t>x</a:t>
            </a:r>
            <a:r>
              <a:rPr lang="en-US" sz="2100" i="1" baseline="-25000" dirty="0" smtClean="0">
                <a:solidFill>
                  <a:schemeClr val="accent6"/>
                </a:solidFill>
              </a:rPr>
              <a:t>1 </a:t>
            </a:r>
            <a:r>
              <a:rPr lang="en-US" sz="2100" i="1" dirty="0">
                <a:solidFill>
                  <a:schemeClr val="accent6"/>
                </a:solidFill>
              </a:rPr>
              <a:t>+ x</a:t>
            </a:r>
            <a:r>
              <a:rPr lang="en-US" sz="2100" i="1" baseline="-25000" dirty="0">
                <a:solidFill>
                  <a:schemeClr val="accent6"/>
                </a:solidFill>
              </a:rPr>
              <a:t>4</a:t>
            </a:r>
            <a:r>
              <a:rPr lang="en-US" sz="2100" i="1" dirty="0">
                <a:solidFill>
                  <a:schemeClr val="accent6"/>
                </a:solidFill>
              </a:rPr>
              <a:t> + </a:t>
            </a:r>
            <a:r>
              <a:rPr lang="en-US" sz="2100" i="1" dirty="0" smtClean="0">
                <a:solidFill>
                  <a:schemeClr val="accent6"/>
                </a:solidFill>
              </a:rPr>
              <a:t>x</a:t>
            </a:r>
            <a:r>
              <a:rPr lang="en-US" sz="2100" i="1" baseline="-25000" dirty="0" smtClean="0">
                <a:solidFill>
                  <a:schemeClr val="accent6"/>
                </a:solidFill>
              </a:rPr>
              <a:t>8 </a:t>
            </a:r>
            <a:r>
              <a:rPr lang="en-US" sz="2100" i="1" dirty="0">
                <a:solidFill>
                  <a:schemeClr val="accent6"/>
                </a:solidFill>
              </a:rPr>
              <a:t>+ </a:t>
            </a:r>
            <a:r>
              <a:rPr lang="en-US" sz="2100" i="1" dirty="0" smtClean="0">
                <a:solidFill>
                  <a:schemeClr val="accent6"/>
                </a:solidFill>
              </a:rPr>
              <a:t>x</a:t>
            </a:r>
            <a:r>
              <a:rPr lang="en-US" sz="2100" i="1" baseline="-25000" dirty="0" smtClean="0">
                <a:solidFill>
                  <a:schemeClr val="accent6"/>
                </a:solidFill>
              </a:rPr>
              <a:t>10 </a:t>
            </a:r>
            <a:r>
              <a:rPr lang="en-US" sz="2100" i="1" dirty="0">
                <a:solidFill>
                  <a:schemeClr val="accent6"/>
                </a:solidFill>
              </a:rPr>
              <a:t>+ </a:t>
            </a:r>
            <a:r>
              <a:rPr lang="en-US" sz="2100" i="1" dirty="0" smtClean="0">
                <a:solidFill>
                  <a:schemeClr val="accent6"/>
                </a:solidFill>
              </a:rPr>
              <a:t>x</a:t>
            </a:r>
            <a:r>
              <a:rPr lang="en-US" sz="2100" i="1" baseline="-25000" dirty="0" smtClean="0">
                <a:solidFill>
                  <a:schemeClr val="accent6"/>
                </a:solidFill>
              </a:rPr>
              <a:t>13 </a:t>
            </a:r>
            <a:r>
              <a:rPr lang="en-US" sz="2100" i="1" baseline="-25000" dirty="0">
                <a:solidFill>
                  <a:schemeClr val="accent6"/>
                </a:solidFill>
              </a:rPr>
              <a:t>	</a:t>
            </a:r>
            <a:r>
              <a:rPr lang="en-US" sz="2100" i="1" dirty="0" smtClean="0">
                <a:solidFill>
                  <a:schemeClr val="accent6"/>
                </a:solidFill>
              </a:rPr>
              <a:t>= </a:t>
            </a:r>
            <a:r>
              <a:rPr lang="en-US" sz="2100" i="1" dirty="0">
                <a:solidFill>
                  <a:schemeClr val="accent6"/>
                </a:solidFill>
              </a:rPr>
              <a:t>1</a:t>
            </a:r>
          </a:p>
          <a:p>
            <a:pPr algn="l">
              <a:spcBef>
                <a:spcPts val="0"/>
              </a:spcBef>
              <a:tabLst>
                <a:tab pos="463550" algn="l"/>
                <a:tab pos="3657600" algn="l"/>
              </a:tabLst>
            </a:pPr>
            <a:r>
              <a:rPr lang="en-US" sz="2100" i="1" dirty="0" smtClean="0">
                <a:solidFill>
                  <a:schemeClr val="accent6"/>
                </a:solidFill>
              </a:rPr>
              <a:t>x</a:t>
            </a:r>
            <a:r>
              <a:rPr lang="en-US" sz="2100" i="1" baseline="-25000" dirty="0" smtClean="0">
                <a:solidFill>
                  <a:schemeClr val="accent6"/>
                </a:solidFill>
              </a:rPr>
              <a:t>5 </a:t>
            </a:r>
            <a:r>
              <a:rPr lang="en-US" sz="2100" i="1" dirty="0">
                <a:solidFill>
                  <a:schemeClr val="accent6"/>
                </a:solidFill>
              </a:rPr>
              <a:t>+ </a:t>
            </a:r>
            <a:r>
              <a:rPr lang="en-US" sz="2100" i="1" dirty="0" smtClean="0">
                <a:solidFill>
                  <a:schemeClr val="accent6"/>
                </a:solidFill>
              </a:rPr>
              <a:t>x</a:t>
            </a:r>
            <a:r>
              <a:rPr lang="en-US" sz="2100" i="1" baseline="-25000" dirty="0" smtClean="0">
                <a:solidFill>
                  <a:schemeClr val="accent6"/>
                </a:solidFill>
              </a:rPr>
              <a:t>12 </a:t>
            </a:r>
            <a:r>
              <a:rPr lang="en-US" sz="2100" i="1" dirty="0">
                <a:solidFill>
                  <a:schemeClr val="accent6"/>
                </a:solidFill>
              </a:rPr>
              <a:t>+ </a:t>
            </a:r>
            <a:r>
              <a:rPr lang="en-US" sz="2100" i="1" dirty="0" smtClean="0">
                <a:solidFill>
                  <a:schemeClr val="accent6"/>
                </a:solidFill>
              </a:rPr>
              <a:t>x</a:t>
            </a:r>
            <a:r>
              <a:rPr lang="en-US" sz="2100" i="1" baseline="-25000" dirty="0" smtClean="0">
                <a:solidFill>
                  <a:schemeClr val="accent6"/>
                </a:solidFill>
              </a:rPr>
              <a:t>14</a:t>
            </a:r>
            <a:r>
              <a:rPr lang="en-US" sz="2100" i="1" dirty="0" smtClean="0">
                <a:solidFill>
                  <a:schemeClr val="accent6"/>
                </a:solidFill>
              </a:rPr>
              <a:t> </a:t>
            </a:r>
            <a:r>
              <a:rPr lang="en-US" sz="2100" i="1" baseline="-25000" dirty="0">
                <a:solidFill>
                  <a:schemeClr val="accent6"/>
                </a:solidFill>
              </a:rPr>
              <a:t>	</a:t>
            </a:r>
            <a:r>
              <a:rPr lang="en-US" sz="2100" i="1" dirty="0" smtClean="0">
                <a:solidFill>
                  <a:schemeClr val="accent6"/>
                </a:solidFill>
                <a:sym typeface="Symbol"/>
              </a:rPr>
              <a:t>=</a:t>
            </a:r>
            <a:r>
              <a:rPr lang="en-US" sz="2100" i="1" dirty="0" smtClean="0">
                <a:solidFill>
                  <a:schemeClr val="accent6"/>
                </a:solidFill>
              </a:rPr>
              <a:t> </a:t>
            </a:r>
            <a:r>
              <a:rPr lang="en-US" sz="2100" i="1" dirty="0">
                <a:solidFill>
                  <a:schemeClr val="accent6"/>
                </a:solidFill>
              </a:rPr>
              <a:t>1</a:t>
            </a:r>
            <a:r>
              <a:rPr lang="en-US" sz="2100" i="1" baseline="-25000" dirty="0">
                <a:solidFill>
                  <a:schemeClr val="accent6"/>
                </a:solidFill>
              </a:rPr>
              <a:t> </a:t>
            </a:r>
            <a:endParaRPr lang="en-US" sz="2100" i="1" dirty="0">
              <a:solidFill>
                <a:schemeClr val="accent6"/>
              </a:solidFill>
            </a:endParaRPr>
          </a:p>
          <a:p>
            <a:pPr algn="l">
              <a:tabLst>
                <a:tab pos="463550" algn="l"/>
                <a:tab pos="3657600" algn="l"/>
              </a:tabLst>
            </a:pPr>
            <a:r>
              <a:rPr lang="en-US" sz="2100" i="1" dirty="0" smtClean="0">
                <a:solidFill>
                  <a:schemeClr val="accent6"/>
                </a:solidFill>
              </a:rPr>
              <a:t>x</a:t>
            </a:r>
            <a:r>
              <a:rPr lang="en-US" sz="2100" i="1" baseline="-25000" dirty="0" smtClean="0">
                <a:solidFill>
                  <a:schemeClr val="accent6"/>
                </a:solidFill>
              </a:rPr>
              <a:t>11 </a:t>
            </a:r>
            <a:r>
              <a:rPr lang="en-US" sz="2100" i="1" dirty="0">
                <a:solidFill>
                  <a:schemeClr val="accent6"/>
                </a:solidFill>
              </a:rPr>
              <a:t>+ </a:t>
            </a:r>
            <a:r>
              <a:rPr lang="en-US" sz="2100" i="1" dirty="0" smtClean="0">
                <a:solidFill>
                  <a:schemeClr val="accent6"/>
                </a:solidFill>
              </a:rPr>
              <a:t>x</a:t>
            </a:r>
            <a:r>
              <a:rPr lang="en-US" sz="2100" i="1" baseline="-25000" dirty="0" smtClean="0">
                <a:solidFill>
                  <a:schemeClr val="accent6"/>
                </a:solidFill>
              </a:rPr>
              <a:t>12 </a:t>
            </a:r>
            <a:r>
              <a:rPr lang="en-US" sz="2100" i="1" dirty="0">
                <a:solidFill>
                  <a:schemeClr val="accent6"/>
                </a:solidFill>
              </a:rPr>
              <a:t>	</a:t>
            </a:r>
            <a:r>
              <a:rPr lang="en-US" sz="2100" i="1" dirty="0" smtClean="0">
                <a:solidFill>
                  <a:schemeClr val="accent6"/>
                </a:solidFill>
                <a:sym typeface="Symbol"/>
              </a:rPr>
              <a:t>=</a:t>
            </a:r>
            <a:r>
              <a:rPr lang="en-US" sz="2100" i="1" dirty="0" smtClean="0">
                <a:solidFill>
                  <a:schemeClr val="accent6"/>
                </a:solidFill>
              </a:rPr>
              <a:t> </a:t>
            </a:r>
            <a:r>
              <a:rPr lang="en-US" sz="2100" i="1" dirty="0">
                <a:solidFill>
                  <a:schemeClr val="accent6"/>
                </a:solidFill>
              </a:rPr>
              <a:t>1</a:t>
            </a:r>
          </a:p>
          <a:p>
            <a:pPr marL="0" indent="0" algn="l">
              <a:buFontTx/>
              <a:buNone/>
              <a:tabLst>
                <a:tab pos="463550" algn="l"/>
                <a:tab pos="3657600" algn="l"/>
              </a:tabLst>
            </a:pPr>
            <a:r>
              <a:rPr lang="en-US" sz="2100" i="1" dirty="0" smtClean="0">
                <a:solidFill>
                  <a:schemeClr val="accent6"/>
                </a:solidFill>
              </a:rPr>
              <a:t>x</a:t>
            </a:r>
            <a:r>
              <a:rPr lang="en-US" sz="2100" i="1" baseline="-25000" dirty="0" smtClean="0">
                <a:solidFill>
                  <a:schemeClr val="accent6"/>
                </a:solidFill>
              </a:rPr>
              <a:t>1 </a:t>
            </a:r>
            <a:r>
              <a:rPr lang="en-US" sz="2100" i="1" dirty="0">
                <a:solidFill>
                  <a:schemeClr val="accent6"/>
                </a:solidFill>
              </a:rPr>
              <a:t>+ </a:t>
            </a:r>
            <a:r>
              <a:rPr lang="en-US" sz="2100" i="1" dirty="0" smtClean="0">
                <a:solidFill>
                  <a:schemeClr val="accent6"/>
                </a:solidFill>
              </a:rPr>
              <a:t>x</a:t>
            </a:r>
            <a:r>
              <a:rPr lang="en-US" sz="2100" i="1" baseline="-25000" dirty="0" smtClean="0">
                <a:solidFill>
                  <a:schemeClr val="accent6"/>
                </a:solidFill>
              </a:rPr>
              <a:t>5 </a:t>
            </a:r>
            <a:r>
              <a:rPr lang="en-US" sz="2100" i="1" dirty="0">
                <a:solidFill>
                  <a:schemeClr val="accent6"/>
                </a:solidFill>
              </a:rPr>
              <a:t>+ </a:t>
            </a:r>
            <a:r>
              <a:rPr lang="en-US" sz="2100" i="1" dirty="0" smtClean="0">
                <a:solidFill>
                  <a:schemeClr val="accent6"/>
                </a:solidFill>
              </a:rPr>
              <a:t>x</a:t>
            </a:r>
            <a:r>
              <a:rPr lang="en-US" sz="2100" i="1" baseline="-25000" dirty="0" smtClean="0">
                <a:solidFill>
                  <a:schemeClr val="accent6"/>
                </a:solidFill>
              </a:rPr>
              <a:t>13 </a:t>
            </a:r>
            <a:r>
              <a:rPr lang="en-US" sz="2100" i="1" dirty="0">
                <a:solidFill>
                  <a:schemeClr val="accent6"/>
                </a:solidFill>
              </a:rPr>
              <a:t>+ </a:t>
            </a:r>
            <a:r>
              <a:rPr lang="en-US" sz="2100" i="1" dirty="0" smtClean="0">
                <a:solidFill>
                  <a:schemeClr val="accent6"/>
                </a:solidFill>
              </a:rPr>
              <a:t>x</a:t>
            </a:r>
            <a:r>
              <a:rPr lang="en-US" sz="2100" i="1" baseline="-25000" dirty="0" smtClean="0">
                <a:solidFill>
                  <a:schemeClr val="accent6"/>
                </a:solidFill>
              </a:rPr>
              <a:t>14</a:t>
            </a:r>
            <a:r>
              <a:rPr lang="en-US" sz="2100" i="1" dirty="0" smtClean="0">
                <a:solidFill>
                  <a:schemeClr val="accent6"/>
                </a:solidFill>
              </a:rPr>
              <a:t> </a:t>
            </a:r>
            <a:r>
              <a:rPr lang="en-US" sz="2100" i="1" baseline="-25000" dirty="0">
                <a:solidFill>
                  <a:schemeClr val="accent6"/>
                </a:solidFill>
              </a:rPr>
              <a:t>	</a:t>
            </a:r>
            <a:r>
              <a:rPr lang="en-US" sz="2100" i="1" dirty="0" smtClean="0">
                <a:solidFill>
                  <a:schemeClr val="accent6"/>
                </a:solidFill>
                <a:sym typeface="Symbol"/>
              </a:rPr>
              <a:t>=</a:t>
            </a:r>
            <a:r>
              <a:rPr lang="en-US" sz="2100" i="1" dirty="0" smtClean="0">
                <a:solidFill>
                  <a:schemeClr val="accent6"/>
                </a:solidFill>
              </a:rPr>
              <a:t> 1</a:t>
            </a:r>
          </a:p>
          <a:p>
            <a:pPr algn="l">
              <a:tabLst>
                <a:tab pos="463550" algn="l"/>
                <a:tab pos="3657600" algn="l"/>
              </a:tabLst>
            </a:pPr>
            <a:r>
              <a:rPr lang="en-US" sz="2100" i="1" dirty="0" smtClean="0">
                <a:solidFill>
                  <a:schemeClr val="accent6"/>
                </a:solidFill>
              </a:rPr>
              <a:t>x</a:t>
            </a:r>
            <a:r>
              <a:rPr lang="en-US" sz="2100" i="1" baseline="-25000" dirty="0" smtClean="0">
                <a:solidFill>
                  <a:schemeClr val="accent6"/>
                </a:solidFill>
              </a:rPr>
              <a:t>2 </a:t>
            </a:r>
            <a:r>
              <a:rPr lang="en-US" sz="2100" i="1" dirty="0">
                <a:solidFill>
                  <a:schemeClr val="accent6"/>
                </a:solidFill>
              </a:rPr>
              <a:t>+ </a:t>
            </a:r>
            <a:r>
              <a:rPr lang="en-US" sz="2100" i="1" dirty="0" smtClean="0">
                <a:solidFill>
                  <a:schemeClr val="accent6"/>
                </a:solidFill>
              </a:rPr>
              <a:t>x</a:t>
            </a:r>
            <a:r>
              <a:rPr lang="en-US" sz="2100" i="1" baseline="-25000" dirty="0" smtClean="0">
                <a:solidFill>
                  <a:schemeClr val="accent6"/>
                </a:solidFill>
              </a:rPr>
              <a:t>3</a:t>
            </a:r>
            <a:r>
              <a:rPr lang="en-US" sz="2100" i="1" dirty="0" smtClean="0">
                <a:solidFill>
                  <a:schemeClr val="accent6"/>
                </a:solidFill>
              </a:rPr>
              <a:t> </a:t>
            </a:r>
            <a:r>
              <a:rPr lang="en-US" sz="2100" i="1" dirty="0">
                <a:solidFill>
                  <a:schemeClr val="accent6"/>
                </a:solidFill>
              </a:rPr>
              <a:t>+ </a:t>
            </a:r>
            <a:r>
              <a:rPr lang="en-US" sz="2100" i="1" dirty="0" smtClean="0">
                <a:solidFill>
                  <a:schemeClr val="accent6"/>
                </a:solidFill>
              </a:rPr>
              <a:t>x</a:t>
            </a:r>
            <a:r>
              <a:rPr lang="en-US" sz="2100" i="1" baseline="-25000" dirty="0" smtClean="0">
                <a:solidFill>
                  <a:schemeClr val="accent6"/>
                </a:solidFill>
              </a:rPr>
              <a:t>6 </a:t>
            </a:r>
            <a:r>
              <a:rPr lang="en-US" sz="2100" i="1" dirty="0">
                <a:solidFill>
                  <a:schemeClr val="accent6"/>
                </a:solidFill>
              </a:rPr>
              <a:t>+ </a:t>
            </a:r>
            <a:r>
              <a:rPr lang="en-US" sz="2100" i="1" dirty="0" smtClean="0">
                <a:solidFill>
                  <a:schemeClr val="accent6"/>
                </a:solidFill>
              </a:rPr>
              <a:t>x</a:t>
            </a:r>
            <a:r>
              <a:rPr lang="en-US" sz="2100" i="1" baseline="-25000" dirty="0" smtClean="0">
                <a:solidFill>
                  <a:schemeClr val="accent6"/>
                </a:solidFill>
              </a:rPr>
              <a:t>7 </a:t>
            </a:r>
            <a:r>
              <a:rPr lang="en-US" sz="2100" i="1" dirty="0">
                <a:solidFill>
                  <a:schemeClr val="accent6"/>
                </a:solidFill>
              </a:rPr>
              <a:t>+ </a:t>
            </a:r>
            <a:r>
              <a:rPr lang="en-US" sz="2100" i="1" dirty="0" smtClean="0">
                <a:solidFill>
                  <a:schemeClr val="accent6"/>
                </a:solidFill>
              </a:rPr>
              <a:t>x</a:t>
            </a:r>
            <a:r>
              <a:rPr lang="en-US" sz="2100" i="1" baseline="-25000" dirty="0" smtClean="0">
                <a:solidFill>
                  <a:schemeClr val="accent6"/>
                </a:solidFill>
              </a:rPr>
              <a:t>9 </a:t>
            </a:r>
            <a:r>
              <a:rPr lang="en-US" sz="2100" i="1" dirty="0">
                <a:solidFill>
                  <a:schemeClr val="accent6"/>
                </a:solidFill>
              </a:rPr>
              <a:t>+ </a:t>
            </a:r>
            <a:r>
              <a:rPr lang="en-US" sz="2100" i="1" dirty="0" smtClean="0">
                <a:solidFill>
                  <a:schemeClr val="accent6"/>
                </a:solidFill>
              </a:rPr>
              <a:t>x</a:t>
            </a:r>
            <a:r>
              <a:rPr lang="en-US" sz="2100" i="1" baseline="-25000" dirty="0" smtClean="0">
                <a:solidFill>
                  <a:schemeClr val="accent6"/>
                </a:solidFill>
              </a:rPr>
              <a:t>15</a:t>
            </a:r>
            <a:r>
              <a:rPr lang="en-US" sz="2100" i="1" dirty="0" smtClean="0">
                <a:solidFill>
                  <a:schemeClr val="accent6"/>
                </a:solidFill>
              </a:rPr>
              <a:t> </a:t>
            </a:r>
            <a:r>
              <a:rPr lang="en-US" sz="2100" i="1" dirty="0">
                <a:solidFill>
                  <a:schemeClr val="accent6"/>
                </a:solidFill>
              </a:rPr>
              <a:t>	</a:t>
            </a:r>
            <a:r>
              <a:rPr lang="en-US" sz="2100" i="1" dirty="0" smtClean="0">
                <a:solidFill>
                  <a:schemeClr val="accent6"/>
                </a:solidFill>
              </a:rPr>
              <a:t>= 1</a:t>
            </a:r>
            <a:endParaRPr lang="en-US" sz="2100" i="1" dirty="0">
              <a:solidFill>
                <a:schemeClr val="accent6"/>
              </a:solidFill>
            </a:endParaRPr>
          </a:p>
        </p:txBody>
      </p:sp>
      <p:sp>
        <p:nvSpPr>
          <p:cNvPr id="9" name="TextBox 8"/>
          <p:cNvSpPr txBox="1"/>
          <p:nvPr/>
        </p:nvSpPr>
        <p:spPr>
          <a:xfrm>
            <a:off x="5780344" y="2488917"/>
            <a:ext cx="2629245" cy="400110"/>
          </a:xfrm>
          <a:prstGeom prst="rect">
            <a:avLst/>
          </a:prstGeom>
          <a:noFill/>
        </p:spPr>
        <p:txBody>
          <a:bodyPr wrap="none" rtlCol="0">
            <a:spAutoFit/>
          </a:bodyPr>
          <a:lstStyle/>
          <a:p>
            <a:r>
              <a:rPr lang="en-US" sz="2000" i="1" dirty="0" smtClean="0">
                <a:solidFill>
                  <a:schemeClr val="accent6"/>
                </a:solidFill>
              </a:rPr>
              <a:t>x</a:t>
            </a:r>
            <a:r>
              <a:rPr lang="en-US" sz="2000" i="1" baseline="-25000" dirty="0" smtClean="0">
                <a:solidFill>
                  <a:schemeClr val="accent6"/>
                </a:solidFill>
              </a:rPr>
              <a:t>i </a:t>
            </a:r>
            <a:r>
              <a:rPr lang="en-US" sz="2000" i="1" dirty="0">
                <a:solidFill>
                  <a:schemeClr val="accent6"/>
                </a:solidFill>
              </a:rPr>
              <a:t>= 0 or 1 </a:t>
            </a:r>
            <a:r>
              <a:rPr lang="en-US" sz="2000" i="1" dirty="0">
                <a:solidFill>
                  <a:schemeClr val="accent6"/>
                </a:solidFill>
                <a:sym typeface="Symbol"/>
              </a:rPr>
              <a:t> j=1</a:t>
            </a:r>
            <a:r>
              <a:rPr lang="en-US" sz="2000" i="1" dirty="0" smtClean="0">
                <a:solidFill>
                  <a:schemeClr val="accent6"/>
                </a:solidFill>
                <a:sym typeface="Symbol"/>
              </a:rPr>
              <a:t>,…,10</a:t>
            </a:r>
            <a:endParaRPr lang="en-US" sz="2000" i="1" dirty="0">
              <a:solidFill>
                <a:schemeClr val="accent6"/>
              </a:solidFill>
              <a:sym typeface="Symbol"/>
            </a:endParaRPr>
          </a:p>
        </p:txBody>
      </p:sp>
      <p:sp>
        <p:nvSpPr>
          <p:cNvPr id="10" name="TextBox 9"/>
          <p:cNvSpPr txBox="1"/>
          <p:nvPr/>
        </p:nvSpPr>
        <p:spPr>
          <a:xfrm>
            <a:off x="5780344" y="3693207"/>
            <a:ext cx="3123028" cy="769441"/>
          </a:xfrm>
          <a:prstGeom prst="rect">
            <a:avLst/>
          </a:prstGeom>
          <a:noFill/>
        </p:spPr>
        <p:txBody>
          <a:bodyPr wrap="square" rtlCol="0">
            <a:spAutoFit/>
          </a:bodyPr>
          <a:lstStyle/>
          <a:p>
            <a:pPr algn="l"/>
            <a:r>
              <a:rPr lang="en-US" sz="2200" dirty="0" smtClean="0">
                <a:solidFill>
                  <a:srgbClr val="C00000"/>
                </a:solidFill>
              </a:rPr>
              <a:t>x</a:t>
            </a:r>
            <a:r>
              <a:rPr lang="en-US" sz="2200" baseline="-25000" dirty="0" smtClean="0">
                <a:solidFill>
                  <a:srgbClr val="C00000"/>
                </a:solidFill>
              </a:rPr>
              <a:t>1</a:t>
            </a:r>
            <a:r>
              <a:rPr lang="en-US" sz="2200" dirty="0" smtClean="0">
                <a:solidFill>
                  <a:srgbClr val="C00000"/>
                </a:solidFill>
              </a:rPr>
              <a:t>*=x</a:t>
            </a:r>
            <a:r>
              <a:rPr lang="en-US" sz="2200" baseline="-25000" dirty="0" smtClean="0">
                <a:solidFill>
                  <a:srgbClr val="C00000"/>
                </a:solidFill>
              </a:rPr>
              <a:t>9</a:t>
            </a:r>
            <a:r>
              <a:rPr lang="en-US" sz="2200" dirty="0" smtClean="0">
                <a:solidFill>
                  <a:srgbClr val="C00000"/>
                </a:solidFill>
              </a:rPr>
              <a:t>*=x</a:t>
            </a:r>
            <a:r>
              <a:rPr lang="en-US" sz="2200" baseline="-25000" dirty="0" smtClean="0">
                <a:solidFill>
                  <a:srgbClr val="C00000"/>
                </a:solidFill>
              </a:rPr>
              <a:t>12</a:t>
            </a:r>
            <a:r>
              <a:rPr lang="en-US" sz="2200" dirty="0" smtClean="0">
                <a:solidFill>
                  <a:srgbClr val="C00000"/>
                </a:solidFill>
              </a:rPr>
              <a:t>*= 1</a:t>
            </a:r>
          </a:p>
          <a:p>
            <a:pPr algn="l"/>
            <a:r>
              <a:rPr lang="en-US" sz="2200" dirty="0" smtClean="0">
                <a:solidFill>
                  <a:srgbClr val="C00000"/>
                </a:solidFill>
              </a:rPr>
              <a:t>Cost = 9100 </a:t>
            </a:r>
          </a:p>
        </p:txBody>
      </p:sp>
    </p:spTree>
    <p:extLst>
      <p:ext uri="{BB962C8B-B14F-4D97-AF65-F5344CB8AC3E}">
        <p14:creationId xmlns:p14="http://schemas.microsoft.com/office/powerpoint/2010/main" val="3712078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93923" name="Rectangle 3"/>
              <p:cNvSpPr>
                <a:spLocks noGrp="1" noChangeArrowheads="1"/>
              </p:cNvSpPr>
              <p:nvPr>
                <p:ph type="body" idx="1"/>
              </p:nvPr>
            </p:nvSpPr>
            <p:spPr>
              <a:xfrm>
                <a:off x="204532" y="1570333"/>
                <a:ext cx="8714508" cy="4659986"/>
              </a:xfrm>
              <a:ln/>
            </p:spPr>
            <p:txBody>
              <a:bodyPr/>
              <a:lstStyle/>
              <a:p>
                <a:pPr>
                  <a:spcBef>
                    <a:spcPts val="0"/>
                  </a:spcBef>
                </a:pPr>
                <a:r>
                  <a:rPr lang="en-US" sz="2400" dirty="0" smtClean="0"/>
                  <a:t>It is standard to model all assignment forms with the decision variables	</a:t>
                </a:r>
              </a:p>
              <a:p>
                <a:pPr marL="0" indent="0">
                  <a:spcBef>
                    <a:spcPts val="0"/>
                  </a:spcBef>
                  <a:buNone/>
                </a:pPr>
                <a:r>
                  <a:rPr lang="en-US" sz="2400" dirty="0">
                    <a:cs typeface="Times New Roman" pitchFamily="18" charset="0"/>
                  </a:rPr>
                  <a:t>	</a:t>
                </a:r>
                <a14:m>
                  <m:oMath xmlns:m="http://schemas.openxmlformats.org/officeDocument/2006/math">
                    <m:sSub>
                      <m:sSubPr>
                        <m:ctrlPr>
                          <a:rPr lang="en-US" sz="2400" i="1">
                            <a:latin typeface="Cambria Math"/>
                            <a:cs typeface="Times New Roman" pitchFamily="18" charset="0"/>
                          </a:rPr>
                        </m:ctrlPr>
                      </m:sSubPr>
                      <m:e>
                        <m:r>
                          <a:rPr lang="en-US" sz="2400" i="1">
                            <a:latin typeface="Cambria Math"/>
                            <a:cs typeface="Times New Roman" pitchFamily="18" charset="0"/>
                          </a:rPr>
                          <m:t>𝑥</m:t>
                        </m:r>
                      </m:e>
                      <m:sub>
                        <m:r>
                          <a:rPr lang="en-US" sz="2400" b="0" i="1" smtClean="0">
                            <a:latin typeface="Cambria Math"/>
                            <a:cs typeface="Times New Roman" pitchFamily="18" charset="0"/>
                          </a:rPr>
                          <m:t>𝑖</m:t>
                        </m:r>
                        <m:r>
                          <a:rPr lang="en-US" sz="2400" b="0" i="1" smtClean="0">
                            <a:latin typeface="Cambria Math"/>
                            <a:cs typeface="Times New Roman" pitchFamily="18" charset="0"/>
                          </a:rPr>
                          <m:t>,</m:t>
                        </m:r>
                        <m:r>
                          <a:rPr lang="en-US" sz="2400" i="1">
                            <a:latin typeface="Cambria Math"/>
                            <a:cs typeface="Times New Roman" pitchFamily="18" charset="0"/>
                          </a:rPr>
                          <m:t>𝑗</m:t>
                        </m:r>
                      </m:sub>
                    </m:sSub>
                    <m:r>
                      <a:rPr lang="en-US" sz="2400" i="1">
                        <a:latin typeface="Cambria Math"/>
                        <a:ea typeface="Cambria Math"/>
                        <a:cs typeface="Times New Roman" pitchFamily="18" charset="0"/>
                      </a:rPr>
                      <m:t>≡</m:t>
                    </m:r>
                    <m:d>
                      <m:dPr>
                        <m:begChr m:val="{"/>
                        <m:endChr m:val=""/>
                        <m:ctrlPr>
                          <a:rPr lang="en-US" sz="2400" i="1">
                            <a:latin typeface="Cambria Math"/>
                            <a:cs typeface="Times New Roman" pitchFamily="18" charset="0"/>
                          </a:rPr>
                        </m:ctrlPr>
                      </m:dPr>
                      <m:e>
                        <m:m>
                          <m:mPr>
                            <m:mcs>
                              <m:mc>
                                <m:mcPr>
                                  <m:count m:val="1"/>
                                  <m:mcJc m:val="center"/>
                                </m:mcPr>
                              </m:mc>
                            </m:mcs>
                            <m:ctrlPr>
                              <a:rPr lang="en-US" sz="2400" i="1">
                                <a:latin typeface="Cambria Math"/>
                                <a:cs typeface="Times New Roman" pitchFamily="18" charset="0"/>
                              </a:rPr>
                            </m:ctrlPr>
                          </m:mPr>
                          <m:mr>
                            <m:e>
                              <m:r>
                                <m:rPr>
                                  <m:nor/>
                                  <m:brk m:alnAt="7"/>
                                </m:rPr>
                                <a:rPr lang="en-US" sz="2400">
                                  <a:latin typeface="Cambria Math"/>
                                  <a:cs typeface="Times New Roman" pitchFamily="18" charset="0"/>
                                </a:rPr>
                                <m:t>1</m:t>
                              </m:r>
                              <m:r>
                                <m:rPr>
                                  <m:nor/>
                                </m:rPr>
                                <a:rPr lang="en-US" sz="2400">
                                  <a:latin typeface="Cambria Math"/>
                                  <a:cs typeface="Times New Roman" pitchFamily="18" charset="0"/>
                                </a:rPr>
                                <m:t>   </m:t>
                              </m:r>
                              <m:r>
                                <m:rPr>
                                  <m:nor/>
                                </m:rPr>
                                <a:rPr lang="en-US" sz="2400">
                                  <a:latin typeface="Cambria Math"/>
                                  <a:cs typeface="Times New Roman" pitchFamily="18" charset="0"/>
                                </a:rPr>
                                <m:t>if</m:t>
                              </m:r>
                              <m:r>
                                <m:rPr>
                                  <m:nor/>
                                </m:rPr>
                                <a:rPr lang="en-US" sz="2400">
                                  <a:latin typeface="Cambria Math"/>
                                  <a:cs typeface="Times New Roman" pitchFamily="18" charset="0"/>
                                </a:rPr>
                                <m:t> </m:t>
                              </m:r>
                              <m:r>
                                <m:rPr>
                                  <m:nor/>
                                </m:rPr>
                                <a:rPr lang="en-US" sz="2400" b="0" i="0" smtClean="0">
                                  <a:latin typeface="Cambria Math"/>
                                  <a:cs typeface="Times New Roman" pitchFamily="18" charset="0"/>
                                </a:rPr>
                                <m:t>i</m:t>
                              </m:r>
                              <m:r>
                                <m:rPr>
                                  <m:nor/>
                                </m:rPr>
                                <a:rPr lang="en-US" sz="2400" b="0" i="0" smtClean="0">
                                  <a:latin typeface="Cambria Math"/>
                                  <a:cs typeface="Times New Roman" pitchFamily="18" charset="0"/>
                                </a:rPr>
                                <m:t> </m:t>
                              </m:r>
                              <m:r>
                                <m:rPr>
                                  <m:nor/>
                                </m:rPr>
                                <a:rPr lang="en-US" sz="2400" b="0" i="0" smtClean="0">
                                  <a:latin typeface="Cambria Math"/>
                                  <a:cs typeface="Times New Roman" pitchFamily="18" charset="0"/>
                                </a:rPr>
                                <m:t>of</m:t>
                              </m:r>
                              <m:r>
                                <m:rPr>
                                  <m:nor/>
                                </m:rPr>
                                <a:rPr lang="en-US" sz="2400" b="0" i="0" smtClean="0">
                                  <a:latin typeface="Cambria Math"/>
                                  <a:cs typeface="Times New Roman" pitchFamily="18" charset="0"/>
                                </a:rPr>
                                <m:t> </m:t>
                              </m:r>
                              <m:r>
                                <m:rPr>
                                  <m:nor/>
                                </m:rPr>
                                <a:rPr lang="en-US" sz="2400" b="0" i="0" smtClean="0">
                                  <a:latin typeface="Cambria Math"/>
                                  <a:cs typeface="Times New Roman" pitchFamily="18" charset="0"/>
                                </a:rPr>
                                <m:t>the</m:t>
                              </m:r>
                              <m:r>
                                <m:rPr>
                                  <m:nor/>
                                </m:rPr>
                                <a:rPr lang="en-US" sz="2400" b="0" i="0" smtClean="0">
                                  <a:latin typeface="Cambria Math"/>
                                  <a:cs typeface="Times New Roman" pitchFamily="18" charset="0"/>
                                </a:rPr>
                                <m:t> 1</m:t>
                              </m:r>
                              <m:r>
                                <m:rPr>
                                  <m:nor/>
                                </m:rPr>
                                <a:rPr lang="en-US" sz="2400" b="0" i="0" smtClean="0">
                                  <a:latin typeface="Cambria Math"/>
                                  <a:cs typeface="Times New Roman" pitchFamily="18" charset="0"/>
                                </a:rPr>
                                <m:t>st</m:t>
                              </m:r>
                              <m:r>
                                <m:rPr>
                                  <m:nor/>
                                </m:rPr>
                                <a:rPr lang="en-US" sz="2400" b="0" i="0" smtClean="0">
                                  <a:latin typeface="Cambria Math"/>
                                  <a:cs typeface="Times New Roman" pitchFamily="18" charset="0"/>
                                </a:rPr>
                                <m:t> </m:t>
                              </m:r>
                              <m:r>
                                <m:rPr>
                                  <m:nor/>
                                </m:rPr>
                                <a:rPr lang="en-US" sz="2400" b="0" i="0" smtClean="0">
                                  <a:latin typeface="Cambria Math"/>
                                  <a:cs typeface="Times New Roman" pitchFamily="18" charset="0"/>
                                </a:rPr>
                                <m:t>set</m:t>
                              </m:r>
                              <m:r>
                                <m:rPr>
                                  <m:nor/>
                                </m:rPr>
                                <a:rPr lang="en-US" sz="2400" b="0" i="0" smtClean="0">
                                  <a:latin typeface="Cambria Math"/>
                                  <a:cs typeface="Times New Roman" pitchFamily="18" charset="0"/>
                                </a:rPr>
                                <m:t> </m:t>
                              </m:r>
                              <m:r>
                                <m:rPr>
                                  <m:nor/>
                                </m:rPr>
                                <a:rPr lang="en-US" sz="2400" b="0" i="0" smtClean="0">
                                  <a:latin typeface="Cambria Math"/>
                                  <a:cs typeface="Times New Roman" pitchFamily="18" charset="0"/>
                                </a:rPr>
                                <m:t>is</m:t>
                              </m:r>
                              <m:r>
                                <m:rPr>
                                  <m:nor/>
                                </m:rPr>
                                <a:rPr lang="en-US" sz="2400" b="0" i="0" smtClean="0">
                                  <a:latin typeface="Cambria Math"/>
                                  <a:cs typeface="Times New Roman" pitchFamily="18" charset="0"/>
                                </a:rPr>
                                <m:t> </m:t>
                              </m:r>
                              <m:r>
                                <m:rPr>
                                  <m:nor/>
                                </m:rPr>
                                <a:rPr lang="en-US" sz="2400" b="0" i="0" smtClean="0">
                                  <a:latin typeface="Cambria Math"/>
                                  <a:cs typeface="Times New Roman" pitchFamily="18" charset="0"/>
                                </a:rPr>
                                <m:t>matched</m:t>
                              </m:r>
                              <m:r>
                                <m:rPr>
                                  <m:nor/>
                                </m:rPr>
                                <a:rPr lang="en-US" sz="2400" b="0" i="0" smtClean="0">
                                  <a:latin typeface="Cambria Math"/>
                                  <a:cs typeface="Times New Roman" pitchFamily="18" charset="0"/>
                                </a:rPr>
                                <m:t> </m:t>
                              </m:r>
                              <m:r>
                                <m:rPr>
                                  <m:nor/>
                                </m:rPr>
                                <a:rPr lang="en-US" sz="2400" b="0" i="0" smtClean="0">
                                  <a:latin typeface="Cambria Math"/>
                                  <a:cs typeface="Times New Roman" pitchFamily="18" charset="0"/>
                                </a:rPr>
                                <m:t>with</m:t>
                              </m:r>
                              <m:r>
                                <m:rPr>
                                  <m:nor/>
                                </m:rPr>
                                <a:rPr lang="en-US" sz="2400" b="0" i="0" smtClean="0">
                                  <a:latin typeface="Cambria Math"/>
                                  <a:cs typeface="Times New Roman" pitchFamily="18" charset="0"/>
                                </a:rPr>
                                <m:t> </m:t>
                              </m:r>
                              <m:r>
                                <m:rPr>
                                  <m:nor/>
                                </m:rPr>
                                <a:rPr lang="en-US" sz="2400">
                                  <a:latin typeface="Cambria Math"/>
                                  <a:cs typeface="Times New Roman" pitchFamily="18" charset="0"/>
                                </a:rPr>
                                <m:t>j</m:t>
                              </m:r>
                              <m:r>
                                <m:rPr>
                                  <m:nor/>
                                </m:rPr>
                                <a:rPr lang="en-US" sz="2400">
                                  <a:latin typeface="Cambria Math"/>
                                  <a:cs typeface="Times New Roman" pitchFamily="18" charset="0"/>
                                </a:rPr>
                                <m:t> </m:t>
                              </m:r>
                              <m:r>
                                <m:rPr>
                                  <m:nor/>
                                </m:rPr>
                                <a:rPr lang="en-US" sz="2400" smtClean="0">
                                  <a:latin typeface="Cambria Math"/>
                                  <a:cs typeface="Times New Roman" pitchFamily="18" charset="0"/>
                                </a:rPr>
                                <m:t>o</m:t>
                              </m:r>
                              <m:r>
                                <m:rPr>
                                  <m:nor/>
                                </m:rPr>
                                <a:rPr lang="en-US" sz="2400" b="0" smtClean="0">
                                  <a:latin typeface="Cambria Math"/>
                                  <a:cs typeface="Times New Roman" pitchFamily="18" charset="0"/>
                                </a:rPr>
                                <m:t>f</m:t>
                              </m:r>
                              <m:r>
                                <m:rPr>
                                  <m:nor/>
                                </m:rPr>
                                <a:rPr lang="en-US" sz="2400" b="0" smtClean="0">
                                  <a:latin typeface="Cambria Math"/>
                                  <a:cs typeface="Times New Roman" pitchFamily="18" charset="0"/>
                                </a:rPr>
                                <m:t> </m:t>
                              </m:r>
                              <m:r>
                                <m:rPr>
                                  <m:nor/>
                                </m:rPr>
                                <a:rPr lang="en-US" sz="2400" b="0" smtClean="0">
                                  <a:latin typeface="Cambria Math"/>
                                  <a:cs typeface="Times New Roman" pitchFamily="18" charset="0"/>
                                </a:rPr>
                                <m:t>the</m:t>
                              </m:r>
                              <m:r>
                                <m:rPr>
                                  <m:nor/>
                                </m:rPr>
                                <a:rPr lang="en-US" sz="2400" b="0" smtClean="0">
                                  <a:latin typeface="Cambria Math"/>
                                  <a:cs typeface="Times New Roman" pitchFamily="18" charset="0"/>
                                </a:rPr>
                                <m:t> 2</m:t>
                              </m:r>
                              <m:r>
                                <m:rPr>
                                  <m:nor/>
                                </m:rPr>
                                <a:rPr lang="en-US" sz="2400" b="0" smtClean="0">
                                  <a:latin typeface="Cambria Math"/>
                                  <a:cs typeface="Times New Roman" pitchFamily="18" charset="0"/>
                                </a:rPr>
                                <m:t>nd</m:t>
                              </m:r>
                            </m:e>
                          </m:mr>
                          <m:mr>
                            <m:e>
                              <m:r>
                                <m:rPr>
                                  <m:nor/>
                                </m:rPr>
                                <a:rPr lang="en-US" sz="2400">
                                  <a:latin typeface="Cambria Math"/>
                                  <a:cs typeface="Times New Roman" pitchFamily="18" charset="0"/>
                                </a:rPr>
                                <m:t>0   </m:t>
                              </m:r>
                              <m:r>
                                <m:rPr>
                                  <m:nor/>
                                </m:rPr>
                                <a:rPr lang="en-US" sz="2400">
                                  <a:latin typeface="Cambria Math"/>
                                  <a:cs typeface="Times New Roman" pitchFamily="18" charset="0"/>
                                </a:rPr>
                                <m:t>otherwise</m:t>
                              </m:r>
                              <m:r>
                                <m:rPr>
                                  <m:nor/>
                                </m:rPr>
                                <a:rPr lang="en-US" sz="2400">
                                  <a:latin typeface="Cambria Math"/>
                                  <a:cs typeface="Times New Roman" pitchFamily="18" charset="0"/>
                                </a:rPr>
                                <m:t>                                                                  </m:t>
                              </m:r>
                            </m:e>
                          </m:mr>
                        </m:m>
                      </m:e>
                    </m:d>
                  </m:oMath>
                </a14:m>
                <a:endParaRPr lang="en-US" sz="2400" dirty="0" smtClean="0">
                  <a:cs typeface="Times New Roman" pitchFamily="18" charset="0"/>
                </a:endParaRPr>
              </a:p>
              <a:p>
                <a:pPr>
                  <a:spcBef>
                    <a:spcPts val="600"/>
                  </a:spcBef>
                </a:pPr>
                <a:r>
                  <a:rPr lang="en-US" sz="2400" dirty="0"/>
                  <a:t>Assignment </a:t>
                </a:r>
                <a:r>
                  <a:rPr lang="en-US" sz="2400" dirty="0" smtClean="0"/>
                  <a:t>Constraints take the form</a:t>
                </a:r>
              </a:p>
              <a:p>
                <a:pPr marL="800100" lvl="2" indent="0">
                  <a:spcBef>
                    <a:spcPts val="600"/>
                  </a:spcBef>
                  <a:buNone/>
                </a:pPr>
                <a14:m>
                  <m:oMathPara xmlns:m="http://schemas.openxmlformats.org/officeDocument/2006/math">
                    <m:oMathParaPr>
                      <m:jc m:val="left"/>
                    </m:oMathParaPr>
                    <m:oMath xmlns:m="http://schemas.openxmlformats.org/officeDocument/2006/math">
                      <m:nary>
                        <m:naryPr>
                          <m:chr m:val="∑"/>
                          <m:supHide m:val="on"/>
                          <m:ctrlPr>
                            <a:rPr lang="en-US" i="1" smtClean="0">
                              <a:latin typeface="Cambria Math"/>
                            </a:rPr>
                          </m:ctrlPr>
                        </m:naryPr>
                        <m:sub>
                          <m:r>
                            <m:rPr>
                              <m:brk m:alnAt="7"/>
                            </m:rPr>
                            <a:rPr lang="en-US" b="0" i="1" smtClean="0">
                              <a:latin typeface="Cambria Math"/>
                            </a:rPr>
                            <m:t>𝑗</m:t>
                          </m:r>
                        </m:sub>
                        <m:sup/>
                        <m:e>
                          <m:sSub>
                            <m:sSubPr>
                              <m:ctrlPr>
                                <a:rPr lang="en-US" i="1" smtClean="0">
                                  <a:latin typeface="Cambria Math"/>
                                </a:rPr>
                              </m:ctrlPr>
                            </m:sSubPr>
                            <m:e>
                              <m:r>
                                <a:rPr lang="en-US" b="0" i="1" smtClean="0">
                                  <a:latin typeface="Cambria Math"/>
                                </a:rPr>
                                <m:t>𝑥</m:t>
                              </m:r>
                            </m:e>
                            <m:sub>
                              <m:r>
                                <a:rPr lang="en-US" b="0" i="1" smtClean="0">
                                  <a:latin typeface="Cambria Math"/>
                                </a:rPr>
                                <m:t>𝑖</m:t>
                              </m:r>
                              <m:r>
                                <a:rPr lang="en-US" b="0" i="1" smtClean="0">
                                  <a:latin typeface="Cambria Math"/>
                                </a:rPr>
                                <m:t>,</m:t>
                              </m:r>
                              <m:r>
                                <a:rPr lang="en-US" b="0" i="1" smtClean="0">
                                  <a:latin typeface="Cambria Math"/>
                                </a:rPr>
                                <m:t>𝑗</m:t>
                              </m:r>
                            </m:sub>
                          </m:sSub>
                          <m:r>
                            <a:rPr lang="en-US" b="0" i="1" smtClean="0">
                              <a:latin typeface="Cambria Math"/>
                            </a:rPr>
                            <m:t>=1  </m:t>
                          </m:r>
                          <m:r>
                            <a:rPr lang="en-US" b="0" i="1" smtClean="0">
                              <a:latin typeface="Cambria Math"/>
                            </a:rPr>
                            <m:t>𝑓𝑜𝑟</m:t>
                          </m:r>
                          <m:r>
                            <a:rPr lang="en-US" b="0" i="1" smtClean="0">
                              <a:latin typeface="Cambria Math"/>
                            </a:rPr>
                            <m:t> </m:t>
                          </m:r>
                          <m:r>
                            <a:rPr lang="en-US" b="0" i="1" smtClean="0">
                              <a:latin typeface="Cambria Math"/>
                            </a:rPr>
                            <m:t>𝑎𝑙𝑙</m:t>
                          </m:r>
                          <m:r>
                            <a:rPr lang="en-US" b="0" i="1" smtClean="0">
                              <a:latin typeface="Cambria Math"/>
                            </a:rPr>
                            <m:t> </m:t>
                          </m:r>
                          <m:r>
                            <a:rPr lang="en-US" b="0" i="1" smtClean="0">
                              <a:latin typeface="Cambria Math"/>
                            </a:rPr>
                            <m:t>𝑖</m:t>
                          </m:r>
                        </m:e>
                      </m:nary>
                    </m:oMath>
                  </m:oMathPara>
                </a14:m>
                <a:endParaRPr lang="en-US" dirty="0" smtClean="0"/>
              </a:p>
              <a:p>
                <a:pPr marL="800100" lvl="2" indent="0">
                  <a:spcBef>
                    <a:spcPts val="600"/>
                  </a:spcBef>
                  <a:buNone/>
                </a:pPr>
                <a14:m>
                  <m:oMathPara xmlns:m="http://schemas.openxmlformats.org/officeDocument/2006/math">
                    <m:oMathParaPr>
                      <m:jc m:val="left"/>
                    </m:oMathParaPr>
                    <m:oMath xmlns:m="http://schemas.openxmlformats.org/officeDocument/2006/math">
                      <m:nary>
                        <m:naryPr>
                          <m:chr m:val="∑"/>
                          <m:supHide m:val="on"/>
                          <m:ctrlPr>
                            <a:rPr lang="en-US" i="1">
                              <a:latin typeface="Cambria Math"/>
                            </a:rPr>
                          </m:ctrlPr>
                        </m:naryPr>
                        <m:sub>
                          <m:r>
                            <a:rPr lang="en-US" b="0" i="1" smtClean="0">
                              <a:latin typeface="Cambria Math"/>
                            </a:rPr>
                            <m:t>𝑖</m:t>
                          </m:r>
                        </m:sub>
                        <m:sup/>
                        <m:e>
                          <m:sSub>
                            <m:sSubPr>
                              <m:ctrlPr>
                                <a:rPr lang="en-US" i="1">
                                  <a:latin typeface="Cambria Math"/>
                                </a:rPr>
                              </m:ctrlPr>
                            </m:sSubPr>
                            <m:e>
                              <m:r>
                                <a:rPr lang="en-US" i="1">
                                  <a:latin typeface="Cambria Math"/>
                                </a:rPr>
                                <m:t>𝑥</m:t>
                              </m:r>
                            </m:e>
                            <m:sub>
                              <m:r>
                                <a:rPr lang="en-US" i="1">
                                  <a:latin typeface="Cambria Math"/>
                                </a:rPr>
                                <m:t>𝑖</m:t>
                              </m:r>
                              <m:r>
                                <a:rPr lang="en-US" i="1">
                                  <a:latin typeface="Cambria Math"/>
                                </a:rPr>
                                <m:t>,</m:t>
                              </m:r>
                              <m:r>
                                <a:rPr lang="en-US" i="1">
                                  <a:latin typeface="Cambria Math"/>
                                </a:rPr>
                                <m:t>𝑗</m:t>
                              </m:r>
                            </m:sub>
                          </m:sSub>
                          <m:r>
                            <a:rPr lang="en-US" i="1">
                              <a:latin typeface="Cambria Math"/>
                            </a:rPr>
                            <m:t>=1  </m:t>
                          </m:r>
                          <m:r>
                            <a:rPr lang="en-US" i="1">
                              <a:latin typeface="Cambria Math"/>
                            </a:rPr>
                            <m:t>𝑓𝑜𝑟</m:t>
                          </m:r>
                          <m:r>
                            <a:rPr lang="en-US" i="1">
                              <a:latin typeface="Cambria Math"/>
                            </a:rPr>
                            <m:t> </m:t>
                          </m:r>
                          <m:r>
                            <a:rPr lang="en-US" i="1">
                              <a:latin typeface="Cambria Math"/>
                            </a:rPr>
                            <m:t>𝑎𝑙𝑙</m:t>
                          </m:r>
                          <m:r>
                            <a:rPr lang="en-US" i="1">
                              <a:latin typeface="Cambria Math"/>
                            </a:rPr>
                            <m:t> </m:t>
                          </m:r>
                          <m:r>
                            <a:rPr lang="en-US" b="0" i="1" smtClean="0">
                              <a:latin typeface="Cambria Math"/>
                            </a:rPr>
                            <m:t>𝑗</m:t>
                          </m:r>
                          <m:r>
                            <a:rPr lang="en-US" b="0" i="1" smtClean="0">
                              <a:latin typeface="Cambria Math"/>
                            </a:rPr>
                            <m:t>;     </m:t>
                          </m:r>
                          <m:sSub>
                            <m:sSubPr>
                              <m:ctrlPr>
                                <a:rPr lang="en-US" b="0" i="1" smtClean="0">
                                  <a:latin typeface="Cambria Math"/>
                                </a:rPr>
                              </m:ctrlPr>
                            </m:sSubPr>
                            <m:e>
                              <m:r>
                                <a:rPr lang="en-US" b="0" i="1" smtClean="0">
                                  <a:latin typeface="Cambria Math"/>
                                </a:rPr>
                                <m:t>𝑥</m:t>
                              </m:r>
                            </m:e>
                            <m:sub>
                              <m:r>
                                <a:rPr lang="en-US" b="0" i="1" smtClean="0">
                                  <a:latin typeface="Cambria Math"/>
                                </a:rPr>
                                <m:t>𝑖</m:t>
                              </m:r>
                              <m:r>
                                <a:rPr lang="en-US" b="0" i="1" smtClean="0">
                                  <a:latin typeface="Cambria Math"/>
                                </a:rPr>
                                <m:t>,</m:t>
                              </m:r>
                              <m:r>
                                <a:rPr lang="en-US" b="0" i="1" smtClean="0">
                                  <a:latin typeface="Cambria Math"/>
                                </a:rPr>
                                <m:t>𝑗</m:t>
                              </m:r>
                            </m:sub>
                          </m:sSub>
                          <m:r>
                            <a:rPr lang="en-US" b="0" i="1" smtClean="0">
                              <a:latin typeface="Cambria Math"/>
                            </a:rPr>
                            <m:t>=0 </m:t>
                          </m:r>
                          <m:r>
                            <a:rPr lang="en-US" b="0" i="1" smtClean="0">
                              <a:latin typeface="Cambria Math"/>
                            </a:rPr>
                            <m:t>𝑜𝑟</m:t>
                          </m:r>
                          <m:r>
                            <a:rPr lang="en-US" b="0" i="1" smtClean="0">
                              <a:latin typeface="Cambria Math"/>
                            </a:rPr>
                            <m:t> 1 ∀ </m:t>
                          </m:r>
                          <m:r>
                            <a:rPr lang="en-US" b="0" i="1" smtClean="0">
                              <a:latin typeface="Cambria Math"/>
                              <a:ea typeface="Cambria Math"/>
                            </a:rPr>
                            <m:t>𝑖</m:t>
                          </m:r>
                          <m:r>
                            <a:rPr lang="en-US" b="0" i="1" smtClean="0">
                              <a:latin typeface="Cambria Math"/>
                              <a:ea typeface="Cambria Math"/>
                            </a:rPr>
                            <m:t>, </m:t>
                          </m:r>
                          <m:r>
                            <a:rPr lang="en-US" b="0" i="1" smtClean="0">
                              <a:latin typeface="Cambria Math"/>
                              <a:ea typeface="Cambria Math"/>
                            </a:rPr>
                            <m:t>𝑗</m:t>
                          </m:r>
                        </m:e>
                      </m:nary>
                    </m:oMath>
                  </m:oMathPara>
                </a14:m>
                <a:endParaRPr lang="en-US" sz="1600" dirty="0"/>
              </a:p>
              <a:p>
                <a:pPr marL="336550" lvl="2" indent="0">
                  <a:spcBef>
                    <a:spcPts val="600"/>
                  </a:spcBef>
                  <a:buNone/>
                </a:pPr>
                <a:r>
                  <a:rPr lang="en-US" dirty="0" smtClean="0">
                    <a:cs typeface="Times New Roman" pitchFamily="18" charset="0"/>
                  </a:rPr>
                  <a:t>Where all sums are limited to (</a:t>
                </a:r>
                <a14:m>
                  <m:oMath xmlns:m="http://schemas.openxmlformats.org/officeDocument/2006/math">
                    <m:r>
                      <a:rPr lang="en-US" i="1">
                        <a:latin typeface="Cambria Math"/>
                        <a:ea typeface="Cambria Math"/>
                      </a:rPr>
                      <m:t>𝑖</m:t>
                    </m:r>
                    <m:r>
                      <a:rPr lang="en-US" i="1">
                        <a:latin typeface="Cambria Math"/>
                        <a:ea typeface="Cambria Math"/>
                      </a:rPr>
                      <m:t>, </m:t>
                    </m:r>
                    <m:r>
                      <a:rPr lang="en-US" i="1">
                        <a:latin typeface="Cambria Math"/>
                        <a:ea typeface="Cambria Math"/>
                      </a:rPr>
                      <m:t>𝑗</m:t>
                    </m:r>
                  </m:oMath>
                </a14:m>
                <a:r>
                  <a:rPr lang="en-US" dirty="0" smtClean="0"/>
                  <a:t>) combinations allowed in the problem. [11.14]</a:t>
                </a:r>
                <a:endParaRPr lang="en-US" dirty="0"/>
              </a:p>
            </p:txBody>
          </p:sp>
        </mc:Choice>
        <mc:Fallback xmlns="">
          <p:sp>
            <p:nvSpPr>
              <p:cNvPr id="593923" name="Rectangle 3"/>
              <p:cNvSpPr>
                <a:spLocks noGrp="1" noRot="1" noChangeAspect="1" noMove="1" noResize="1" noEditPoints="1" noAdjustHandles="1" noChangeArrowheads="1" noChangeShapeType="1" noTextEdit="1"/>
              </p:cNvSpPr>
              <p:nvPr>
                <p:ph type="body" idx="1"/>
              </p:nvPr>
            </p:nvSpPr>
            <p:spPr>
              <a:xfrm>
                <a:off x="204532" y="1570333"/>
                <a:ext cx="8714508" cy="4659986"/>
              </a:xfrm>
              <a:blipFill rotWithShape="1">
                <a:blip r:embed="rId3"/>
                <a:stretch>
                  <a:fillRect l="-980" t="-916" b="-262"/>
                </a:stretch>
              </a:blipFill>
              <a:ln/>
            </p:spPr>
            <p:txBody>
              <a:bodyPr/>
              <a:lstStyle/>
              <a:p>
                <a:r>
                  <a:rPr lang="en-US">
                    <a:noFill/>
                  </a:rPr>
                  <a:t> </a:t>
                </a:r>
              </a:p>
            </p:txBody>
          </p:sp>
        </mc:Fallback>
      </mc:AlternateContent>
      <p:sp>
        <p:nvSpPr>
          <p:cNvPr id="5" name="Rectangle 2"/>
          <p:cNvSpPr>
            <a:spLocks noGrp="1" noChangeArrowheads="1"/>
          </p:cNvSpPr>
          <p:nvPr>
            <p:ph type="title"/>
          </p:nvPr>
        </p:nvSpPr>
        <p:spPr>
          <a:xfrm>
            <a:off x="1219200" y="274638"/>
            <a:ext cx="7467600" cy="1011237"/>
          </a:xfrm>
        </p:spPr>
        <p:txBody>
          <a:bodyPr/>
          <a:lstStyle/>
          <a:p>
            <a:r>
              <a:rPr lang="en-US" sz="4000" dirty="0" smtClean="0">
                <a:cs typeface="Times New Roman" pitchFamily="18" charset="0"/>
              </a:rPr>
              <a:t>11.4 Assignment </a:t>
            </a:r>
            <a:br>
              <a:rPr lang="en-US" sz="4000" dirty="0" smtClean="0">
                <a:cs typeface="Times New Roman" pitchFamily="18" charset="0"/>
              </a:rPr>
            </a:br>
            <a:r>
              <a:rPr lang="en-US" sz="4000" dirty="0" smtClean="0">
                <a:cs typeface="Times New Roman" pitchFamily="18" charset="0"/>
              </a:rPr>
              <a:t>and Matching Models</a:t>
            </a:r>
            <a:endParaRPr lang="en-US" sz="4000" dirty="0">
              <a:cs typeface="Times New Roman" pitchFamily="18" charset="0"/>
            </a:endParaRPr>
          </a:p>
        </p:txBody>
      </p:sp>
    </p:spTree>
    <p:extLst>
      <p:ext uri="{BB962C8B-B14F-4D97-AF65-F5344CB8AC3E}">
        <p14:creationId xmlns:p14="http://schemas.microsoft.com/office/powerpoint/2010/main" val="1112168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392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93923">
                                            <p:txEl>
                                              <p:pRg st="3" end="3"/>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593923">
                                            <p:txEl>
                                              <p:pRg st="4" end="4"/>
                                            </p:txEl>
                                          </p:spTgt>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nodeType="afterEffect">
                                  <p:stCondLst>
                                    <p:cond delay="0"/>
                                  </p:stCondLst>
                                  <p:childTnLst>
                                    <p:set>
                                      <p:cBhvr>
                                        <p:cTn id="22" dur="1" fill="hold">
                                          <p:stCondLst>
                                            <p:cond delay="0"/>
                                          </p:stCondLst>
                                        </p:cTn>
                                        <p:tgtEl>
                                          <p:spTgt spid="5939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a:xfrm>
            <a:off x="1219200" y="274638"/>
            <a:ext cx="7467600" cy="1011237"/>
          </a:xfrm>
        </p:spPr>
        <p:txBody>
          <a:bodyPr/>
          <a:lstStyle/>
          <a:p>
            <a:r>
              <a:rPr lang="en-US" sz="3600" dirty="0" smtClean="0">
                <a:cs typeface="Times New Roman" pitchFamily="18" charset="0"/>
              </a:rPr>
              <a:t>CAM Linear Assignment Example</a:t>
            </a:r>
            <a:br>
              <a:rPr lang="en-US" sz="3600" dirty="0" smtClean="0">
                <a:cs typeface="Times New Roman" pitchFamily="18" charset="0"/>
              </a:rPr>
            </a:br>
            <a:r>
              <a:rPr lang="en-US" sz="3600" dirty="0" smtClean="0">
                <a:cs typeface="Times New Roman" pitchFamily="18" charset="0"/>
              </a:rPr>
              <a:t>Revisited</a:t>
            </a:r>
            <a:endParaRPr lang="en-US" sz="3600" dirty="0">
              <a:cs typeface="Times New Roman" pitchFamily="18" charset="0"/>
            </a:endParaRPr>
          </a:p>
        </p:txBody>
      </p:sp>
      <p:sp>
        <p:nvSpPr>
          <p:cNvPr id="593923" name="Rectangle 3"/>
          <p:cNvSpPr>
            <a:spLocks noGrp="1" noChangeArrowheads="1"/>
          </p:cNvSpPr>
          <p:nvPr>
            <p:ph type="body" idx="1"/>
          </p:nvPr>
        </p:nvSpPr>
        <p:spPr>
          <a:xfrm>
            <a:off x="154744" y="1471859"/>
            <a:ext cx="8792307" cy="4774196"/>
          </a:xfrm>
          <a:ln/>
        </p:spPr>
        <p:txBody>
          <a:bodyPr/>
          <a:lstStyle/>
          <a:p>
            <a:pPr marL="0" indent="0">
              <a:spcBef>
                <a:spcPts val="0"/>
              </a:spcBef>
              <a:buNone/>
            </a:pPr>
            <a:r>
              <a:rPr lang="en-US" sz="2400" dirty="0" smtClean="0"/>
              <a:t>	</a:t>
            </a:r>
            <a:r>
              <a:rPr lang="en-US" sz="2100" dirty="0" smtClean="0"/>
              <a:t>CAM model in Section 10.5 illustrates one assignment case.  The following table repeats total transportation, queuing, and processing time for 8 pending jobs on 10 workstations to which they might next be routed.  Each workstation can accommodate only one job at a time.  We want to find a minimum total time routing.</a:t>
            </a:r>
            <a:endParaRPr lang="en-US" sz="2100" dirty="0"/>
          </a:p>
        </p:txBody>
      </p:sp>
      <p:graphicFrame>
        <p:nvGraphicFramePr>
          <p:cNvPr id="2" name="Table 1"/>
          <p:cNvGraphicFramePr>
            <a:graphicFrameLocks noGrp="1"/>
          </p:cNvGraphicFramePr>
          <p:nvPr>
            <p:extLst>
              <p:ext uri="{D42A27DB-BD31-4B8C-83A1-F6EECF244321}">
                <p14:modId xmlns:p14="http://schemas.microsoft.com/office/powerpoint/2010/main" val="197318575"/>
              </p:ext>
            </p:extLst>
          </p:nvPr>
        </p:nvGraphicFramePr>
        <p:xfrm>
          <a:off x="618974" y="3183108"/>
          <a:ext cx="7371474" cy="2868930"/>
        </p:xfrm>
        <a:graphic>
          <a:graphicData uri="http://schemas.openxmlformats.org/drawingml/2006/table">
            <a:tbl>
              <a:tblPr>
                <a:tableStyleId>{5C22544A-7EE6-4342-B048-85BDC9FD1C3A}</a:tableStyleId>
              </a:tblPr>
              <a:tblGrid>
                <a:gridCol w="670134"/>
                <a:gridCol w="670134"/>
                <a:gridCol w="670134"/>
                <a:gridCol w="670134"/>
                <a:gridCol w="670134"/>
                <a:gridCol w="670134"/>
                <a:gridCol w="670134"/>
                <a:gridCol w="670134"/>
                <a:gridCol w="670134"/>
                <a:gridCol w="670134"/>
                <a:gridCol w="670134"/>
              </a:tblGrid>
              <a:tr h="241178">
                <a:tc rowSpan="2">
                  <a:txBody>
                    <a:bodyPr/>
                    <a:lstStyle/>
                    <a:p>
                      <a:pPr algn="l" fontAlgn="b"/>
                      <a:r>
                        <a:rPr lang="en-US" sz="2000" b="0" i="0" u="none" strike="noStrike" dirty="0" smtClean="0">
                          <a:solidFill>
                            <a:schemeClr val="accent6"/>
                          </a:solidFill>
                          <a:effectLst/>
                          <a:latin typeface="Calibri"/>
                        </a:rPr>
                        <a:t>Job, i</a:t>
                      </a:r>
                      <a:endParaRPr lang="en-US" sz="2000" b="0" i="0" u="none" strike="noStrike" dirty="0">
                        <a:solidFill>
                          <a:schemeClr val="accent6"/>
                        </a:solidFill>
                        <a:effectLst/>
                        <a:latin typeface="Calibri"/>
                      </a:endParaRPr>
                    </a:p>
                  </a:txBody>
                  <a:tcPr marL="9525" marR="9525" marT="9525" marB="0" anchor="b">
                    <a:solidFill>
                      <a:schemeClr val="accent1"/>
                    </a:solidFill>
                  </a:tcPr>
                </a:tc>
                <a:tc gridSpan="10">
                  <a:txBody>
                    <a:bodyPr/>
                    <a:lstStyle/>
                    <a:p>
                      <a:pPr algn="ctr" fontAlgn="b"/>
                      <a:r>
                        <a:rPr lang="en-US" sz="2000" b="0" i="0" u="none" strike="noStrike" dirty="0" smtClean="0">
                          <a:solidFill>
                            <a:schemeClr val="accent6"/>
                          </a:solidFill>
                          <a:effectLst/>
                          <a:latin typeface="Calibri"/>
                        </a:rPr>
                        <a:t>Next Workstation, j</a:t>
                      </a:r>
                      <a:endParaRPr lang="en-US" sz="2000" b="0" i="0" u="none" strike="noStrike" dirty="0">
                        <a:solidFill>
                          <a:schemeClr val="accent6"/>
                        </a:solidFill>
                        <a:effectLst/>
                        <a:latin typeface="Calibri"/>
                      </a:endParaRPr>
                    </a:p>
                  </a:txBody>
                  <a:tcPr marL="9525" marR="9525" marT="9525" marB="0" anchor="b">
                    <a:solidFill>
                      <a:schemeClr val="accent1"/>
                    </a:solidFill>
                  </a:tcPr>
                </a:tc>
                <a:tc hMerge="1">
                  <a:txBody>
                    <a:bodyPr/>
                    <a:lstStyle/>
                    <a:p>
                      <a:pPr algn="ctr" fontAlgn="b"/>
                      <a:endParaRPr lang="en-US" sz="1600" b="0" i="0" u="none" strike="noStrike" dirty="0">
                        <a:solidFill>
                          <a:srgbClr val="000000"/>
                        </a:solidFill>
                        <a:effectLst/>
                        <a:latin typeface="Calibri"/>
                      </a:endParaRPr>
                    </a:p>
                  </a:txBody>
                  <a:tcPr marL="9525" marR="9525" marT="9525" marB="0" anchor="b"/>
                </a:tc>
                <a:tc hMerge="1">
                  <a:txBody>
                    <a:bodyPr/>
                    <a:lstStyle/>
                    <a:p>
                      <a:pPr algn="ctr" fontAlgn="b"/>
                      <a:endParaRPr lang="en-US" sz="1600" b="0" i="0" u="none" strike="noStrike" dirty="0">
                        <a:solidFill>
                          <a:srgbClr val="000000"/>
                        </a:solidFill>
                        <a:effectLst/>
                        <a:latin typeface="Calibri"/>
                      </a:endParaRPr>
                    </a:p>
                  </a:txBody>
                  <a:tcPr marL="9525" marR="9525" marT="9525" marB="0" anchor="b"/>
                </a:tc>
                <a:tc hMerge="1">
                  <a:txBody>
                    <a:bodyPr/>
                    <a:lstStyle/>
                    <a:p>
                      <a:pPr algn="ctr" fontAlgn="b"/>
                      <a:endParaRPr lang="en-US" sz="1600" b="0" i="0" u="none" strike="noStrike" dirty="0">
                        <a:solidFill>
                          <a:srgbClr val="000000"/>
                        </a:solidFill>
                        <a:effectLst/>
                        <a:latin typeface="Calibri"/>
                      </a:endParaRPr>
                    </a:p>
                  </a:txBody>
                  <a:tcPr marL="9525" marR="9525" marT="9525" marB="0" anchor="b"/>
                </a:tc>
                <a:tc hMerge="1">
                  <a:txBody>
                    <a:bodyPr/>
                    <a:lstStyle/>
                    <a:p>
                      <a:pPr algn="ctr" fontAlgn="b"/>
                      <a:endParaRPr lang="en-US" sz="1600" b="0" i="0" u="none" strike="noStrike" dirty="0">
                        <a:solidFill>
                          <a:srgbClr val="000000"/>
                        </a:solidFill>
                        <a:effectLst/>
                        <a:latin typeface="Calibri"/>
                      </a:endParaRPr>
                    </a:p>
                  </a:txBody>
                  <a:tcPr marL="9525" marR="9525" marT="9525" marB="0" anchor="b"/>
                </a:tc>
                <a:tc hMerge="1">
                  <a:txBody>
                    <a:bodyPr/>
                    <a:lstStyle/>
                    <a:p>
                      <a:pPr algn="ctr" fontAlgn="b"/>
                      <a:endParaRPr lang="en-US" sz="1600" b="0" i="0" u="none" strike="noStrike" dirty="0">
                        <a:solidFill>
                          <a:srgbClr val="000000"/>
                        </a:solidFill>
                        <a:effectLst/>
                        <a:latin typeface="Calibri"/>
                      </a:endParaRPr>
                    </a:p>
                  </a:txBody>
                  <a:tcPr marL="9525" marR="9525" marT="9525" marB="0" anchor="b"/>
                </a:tc>
                <a:tc hMerge="1">
                  <a:txBody>
                    <a:bodyPr/>
                    <a:lstStyle/>
                    <a:p>
                      <a:pPr algn="ctr" fontAlgn="b"/>
                      <a:endParaRPr lang="en-US" sz="1600" b="0" i="0" u="none" strike="noStrike" dirty="0">
                        <a:solidFill>
                          <a:srgbClr val="000000"/>
                        </a:solidFill>
                        <a:effectLst/>
                        <a:latin typeface="Calibri"/>
                      </a:endParaRPr>
                    </a:p>
                  </a:txBody>
                  <a:tcPr marL="9525" marR="9525" marT="9525" marB="0" anchor="b"/>
                </a:tc>
                <a:tc hMerge="1">
                  <a:txBody>
                    <a:bodyPr/>
                    <a:lstStyle/>
                    <a:p>
                      <a:pPr algn="ctr" fontAlgn="b"/>
                      <a:endParaRPr lang="en-US" sz="1600" b="0" i="0" u="none" strike="noStrike" dirty="0">
                        <a:solidFill>
                          <a:srgbClr val="000000"/>
                        </a:solidFill>
                        <a:effectLst/>
                        <a:latin typeface="Calibri"/>
                      </a:endParaRPr>
                    </a:p>
                  </a:txBody>
                  <a:tcPr marL="9525" marR="9525" marT="9525" marB="0" anchor="b"/>
                </a:tc>
                <a:tc hMerge="1">
                  <a:txBody>
                    <a:bodyPr/>
                    <a:lstStyle/>
                    <a:p>
                      <a:pPr algn="ctr" fontAlgn="b"/>
                      <a:endParaRPr lang="en-US" sz="1600" b="0" i="0" u="none" strike="noStrike" dirty="0">
                        <a:solidFill>
                          <a:srgbClr val="000000"/>
                        </a:solidFill>
                        <a:effectLst/>
                        <a:latin typeface="Calibri"/>
                      </a:endParaRPr>
                    </a:p>
                  </a:txBody>
                  <a:tcPr marL="9525" marR="9525" marT="9525" marB="0" anchor="b"/>
                </a:tc>
                <a:tc hMerge="1">
                  <a:txBody>
                    <a:bodyPr/>
                    <a:lstStyle/>
                    <a:p>
                      <a:pPr algn="ctr" fontAlgn="b"/>
                      <a:endParaRPr lang="en-US" sz="1600" b="0" i="0" u="none" strike="noStrike" dirty="0">
                        <a:solidFill>
                          <a:srgbClr val="000000"/>
                        </a:solidFill>
                        <a:effectLst/>
                        <a:latin typeface="Calibri"/>
                      </a:endParaRPr>
                    </a:p>
                  </a:txBody>
                  <a:tcPr marL="9525" marR="9525" marT="9525" marB="0" anchor="b"/>
                </a:tc>
              </a:tr>
              <a:tr h="241178">
                <a:tc vMerge="1">
                  <a:txBody>
                    <a:bodyPr/>
                    <a:lstStyle/>
                    <a:p>
                      <a:pPr algn="l" fontAlgn="b"/>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800" u="none" strike="noStrike" dirty="0" smtClean="0">
                          <a:solidFill>
                            <a:schemeClr val="accent6"/>
                          </a:solidFill>
                          <a:effectLst/>
                        </a:rPr>
                        <a:t>j=1</a:t>
                      </a:r>
                      <a:endParaRPr lang="en-US" sz="1800" b="0" i="0" u="none" strike="noStrike" dirty="0">
                        <a:solidFill>
                          <a:schemeClr val="accent6"/>
                        </a:solidFill>
                        <a:effectLst/>
                        <a:latin typeface="Calibri"/>
                      </a:endParaRPr>
                    </a:p>
                  </a:txBody>
                  <a:tcPr marL="9525" marR="9525" marT="9525" marB="0" anchor="b">
                    <a:solidFill>
                      <a:schemeClr val="accent1"/>
                    </a:solidFill>
                  </a:tcPr>
                </a:tc>
                <a:tc>
                  <a:txBody>
                    <a:bodyPr/>
                    <a:lstStyle/>
                    <a:p>
                      <a:pPr algn="ctr" fontAlgn="b"/>
                      <a:r>
                        <a:rPr lang="en-US" sz="1800" u="none" strike="noStrike" dirty="0" smtClean="0">
                          <a:solidFill>
                            <a:schemeClr val="accent6"/>
                          </a:solidFill>
                          <a:effectLst/>
                        </a:rPr>
                        <a:t>j=2</a:t>
                      </a:r>
                      <a:endParaRPr lang="en-US" sz="1800" b="0" i="0" u="none" strike="noStrike" dirty="0">
                        <a:solidFill>
                          <a:schemeClr val="accent6"/>
                        </a:solidFill>
                        <a:effectLst/>
                        <a:latin typeface="Calibri"/>
                      </a:endParaRPr>
                    </a:p>
                  </a:txBody>
                  <a:tcPr marL="9525" marR="9525" marT="9525" marB="0" anchor="b">
                    <a:solidFill>
                      <a:schemeClr val="accent1"/>
                    </a:solidFill>
                  </a:tcPr>
                </a:tc>
                <a:tc>
                  <a:txBody>
                    <a:bodyPr/>
                    <a:lstStyle/>
                    <a:p>
                      <a:pPr algn="ctr" fontAlgn="b"/>
                      <a:r>
                        <a:rPr lang="en-US" sz="1800" u="none" strike="noStrike" dirty="0" smtClean="0">
                          <a:solidFill>
                            <a:schemeClr val="accent6"/>
                          </a:solidFill>
                          <a:effectLst/>
                        </a:rPr>
                        <a:t>j=3</a:t>
                      </a:r>
                      <a:endParaRPr lang="en-US" sz="1800" b="0" i="0" u="none" strike="noStrike" dirty="0">
                        <a:solidFill>
                          <a:schemeClr val="accent6"/>
                        </a:solidFill>
                        <a:effectLst/>
                        <a:latin typeface="Calibri"/>
                      </a:endParaRPr>
                    </a:p>
                  </a:txBody>
                  <a:tcPr marL="9525" marR="9525" marT="9525" marB="0" anchor="b">
                    <a:solidFill>
                      <a:schemeClr val="accent1"/>
                    </a:solidFill>
                  </a:tcPr>
                </a:tc>
                <a:tc>
                  <a:txBody>
                    <a:bodyPr/>
                    <a:lstStyle/>
                    <a:p>
                      <a:pPr algn="ctr" fontAlgn="b"/>
                      <a:r>
                        <a:rPr lang="en-US" sz="1800" u="none" strike="noStrike" dirty="0" smtClean="0">
                          <a:solidFill>
                            <a:schemeClr val="accent6"/>
                          </a:solidFill>
                          <a:effectLst/>
                        </a:rPr>
                        <a:t>j=4</a:t>
                      </a:r>
                      <a:endParaRPr lang="en-US" sz="1800" b="0" i="0" u="none" strike="noStrike" dirty="0">
                        <a:solidFill>
                          <a:schemeClr val="accent6"/>
                        </a:solidFill>
                        <a:effectLst/>
                        <a:latin typeface="Calibri"/>
                      </a:endParaRPr>
                    </a:p>
                  </a:txBody>
                  <a:tcPr marL="9525" marR="9525" marT="9525" marB="0" anchor="b">
                    <a:solidFill>
                      <a:schemeClr val="accent1"/>
                    </a:solidFill>
                  </a:tcPr>
                </a:tc>
                <a:tc>
                  <a:txBody>
                    <a:bodyPr/>
                    <a:lstStyle/>
                    <a:p>
                      <a:pPr algn="ctr" fontAlgn="b"/>
                      <a:r>
                        <a:rPr lang="en-US" sz="1800" u="none" strike="noStrike" dirty="0" smtClean="0">
                          <a:solidFill>
                            <a:schemeClr val="accent6"/>
                          </a:solidFill>
                          <a:effectLst/>
                        </a:rPr>
                        <a:t>j=5</a:t>
                      </a:r>
                      <a:endParaRPr lang="en-US" sz="1800" b="0" i="0" u="none" strike="noStrike" dirty="0">
                        <a:solidFill>
                          <a:schemeClr val="accent6"/>
                        </a:solidFill>
                        <a:effectLst/>
                        <a:latin typeface="Calibri"/>
                      </a:endParaRPr>
                    </a:p>
                  </a:txBody>
                  <a:tcPr marL="9525" marR="9525" marT="9525" marB="0" anchor="b">
                    <a:solidFill>
                      <a:schemeClr val="accent1"/>
                    </a:solidFill>
                  </a:tcPr>
                </a:tc>
                <a:tc>
                  <a:txBody>
                    <a:bodyPr/>
                    <a:lstStyle/>
                    <a:p>
                      <a:pPr algn="ctr" fontAlgn="b"/>
                      <a:r>
                        <a:rPr lang="en-US" sz="1800" u="none" strike="noStrike" dirty="0" smtClean="0">
                          <a:solidFill>
                            <a:schemeClr val="accent6"/>
                          </a:solidFill>
                          <a:effectLst/>
                        </a:rPr>
                        <a:t>j=6</a:t>
                      </a:r>
                      <a:endParaRPr lang="en-US" sz="1800" b="0" i="0" u="none" strike="noStrike" dirty="0">
                        <a:solidFill>
                          <a:schemeClr val="accent6"/>
                        </a:solidFill>
                        <a:effectLst/>
                        <a:latin typeface="Calibri"/>
                      </a:endParaRPr>
                    </a:p>
                  </a:txBody>
                  <a:tcPr marL="9525" marR="9525" marT="9525" marB="0" anchor="b">
                    <a:solidFill>
                      <a:schemeClr val="accent1"/>
                    </a:solidFill>
                  </a:tcPr>
                </a:tc>
                <a:tc>
                  <a:txBody>
                    <a:bodyPr/>
                    <a:lstStyle/>
                    <a:p>
                      <a:pPr algn="ctr" fontAlgn="b"/>
                      <a:r>
                        <a:rPr lang="en-US" sz="1800" u="none" strike="noStrike" dirty="0" smtClean="0">
                          <a:solidFill>
                            <a:schemeClr val="accent6"/>
                          </a:solidFill>
                          <a:effectLst/>
                        </a:rPr>
                        <a:t>j=7</a:t>
                      </a:r>
                      <a:endParaRPr lang="en-US" sz="1800" b="0" i="0" u="none" strike="noStrike" dirty="0">
                        <a:solidFill>
                          <a:schemeClr val="accent6"/>
                        </a:solidFill>
                        <a:effectLst/>
                        <a:latin typeface="Calibri"/>
                      </a:endParaRPr>
                    </a:p>
                  </a:txBody>
                  <a:tcPr marL="9525" marR="9525" marT="9525" marB="0" anchor="b">
                    <a:solidFill>
                      <a:schemeClr val="accent1"/>
                    </a:solidFill>
                  </a:tcPr>
                </a:tc>
                <a:tc>
                  <a:txBody>
                    <a:bodyPr/>
                    <a:lstStyle/>
                    <a:p>
                      <a:pPr algn="ctr" fontAlgn="b"/>
                      <a:r>
                        <a:rPr lang="en-US" sz="1800" u="none" strike="noStrike" dirty="0" smtClean="0">
                          <a:solidFill>
                            <a:schemeClr val="accent6"/>
                          </a:solidFill>
                          <a:effectLst/>
                        </a:rPr>
                        <a:t>j=8</a:t>
                      </a:r>
                      <a:endParaRPr lang="en-US" sz="1800" b="0" i="0" u="none" strike="noStrike" dirty="0">
                        <a:solidFill>
                          <a:schemeClr val="accent6"/>
                        </a:solidFill>
                        <a:effectLst/>
                        <a:latin typeface="Calibri"/>
                      </a:endParaRPr>
                    </a:p>
                  </a:txBody>
                  <a:tcPr marL="9525" marR="9525" marT="9525" marB="0" anchor="b">
                    <a:solidFill>
                      <a:schemeClr val="accent1"/>
                    </a:solidFill>
                  </a:tcPr>
                </a:tc>
                <a:tc>
                  <a:txBody>
                    <a:bodyPr/>
                    <a:lstStyle/>
                    <a:p>
                      <a:pPr algn="ctr" fontAlgn="b"/>
                      <a:r>
                        <a:rPr lang="en-US" sz="1800" u="none" strike="noStrike" dirty="0" smtClean="0">
                          <a:solidFill>
                            <a:schemeClr val="accent6"/>
                          </a:solidFill>
                          <a:effectLst/>
                        </a:rPr>
                        <a:t>j=9</a:t>
                      </a:r>
                      <a:endParaRPr lang="en-US" sz="1800" b="0" i="0" u="none" strike="noStrike" dirty="0">
                        <a:solidFill>
                          <a:schemeClr val="accent6"/>
                        </a:solidFill>
                        <a:effectLst/>
                        <a:latin typeface="Calibri"/>
                      </a:endParaRPr>
                    </a:p>
                  </a:txBody>
                  <a:tcPr marL="9525" marR="9525" marT="9525" marB="0" anchor="b">
                    <a:solidFill>
                      <a:schemeClr val="accent1"/>
                    </a:solidFill>
                  </a:tcPr>
                </a:tc>
                <a:tc>
                  <a:txBody>
                    <a:bodyPr/>
                    <a:lstStyle/>
                    <a:p>
                      <a:pPr algn="ctr" fontAlgn="b"/>
                      <a:r>
                        <a:rPr lang="en-US" sz="1800" u="none" strike="noStrike" dirty="0" smtClean="0">
                          <a:solidFill>
                            <a:schemeClr val="accent6"/>
                          </a:solidFill>
                          <a:effectLst/>
                        </a:rPr>
                        <a:t>j=10</a:t>
                      </a:r>
                      <a:endParaRPr lang="en-US" sz="1800" b="0" i="0" u="none" strike="noStrike" dirty="0">
                        <a:solidFill>
                          <a:schemeClr val="accent6"/>
                        </a:solidFill>
                        <a:effectLst/>
                        <a:latin typeface="Calibri"/>
                      </a:endParaRPr>
                    </a:p>
                  </a:txBody>
                  <a:tcPr marL="9525" marR="9525" marT="9525" marB="0" anchor="b">
                    <a:solidFill>
                      <a:schemeClr val="accent1"/>
                    </a:solidFill>
                  </a:tcPr>
                </a:tc>
              </a:tr>
              <a:tr h="241178">
                <a:tc>
                  <a:txBody>
                    <a:bodyPr/>
                    <a:lstStyle/>
                    <a:p>
                      <a:pPr algn="ctr" fontAlgn="b"/>
                      <a:r>
                        <a:rPr lang="en-US" sz="1800" u="none" strike="noStrike" dirty="0">
                          <a:solidFill>
                            <a:schemeClr val="accent6"/>
                          </a:solidFill>
                          <a:effectLst/>
                        </a:rPr>
                        <a:t>i=1</a:t>
                      </a:r>
                      <a:endParaRPr lang="en-US" sz="1800" b="0" i="0" u="none" strike="noStrike" dirty="0">
                        <a:solidFill>
                          <a:schemeClr val="accent6"/>
                        </a:solidFill>
                        <a:effectLst/>
                        <a:latin typeface="Calibri"/>
                      </a:endParaRPr>
                    </a:p>
                  </a:txBody>
                  <a:tcPr marL="9525" marR="9525" marT="9525" marB="0" anchor="b">
                    <a:solidFill>
                      <a:schemeClr val="accent1"/>
                    </a:solidFill>
                  </a:tcPr>
                </a:tc>
                <a:tc>
                  <a:txBody>
                    <a:bodyPr/>
                    <a:lstStyle/>
                    <a:p>
                      <a:pPr algn="ctr" fontAlgn="b"/>
                      <a:r>
                        <a:rPr lang="en-US" sz="1800" u="none" strike="noStrike">
                          <a:solidFill>
                            <a:schemeClr val="accent6"/>
                          </a:solidFill>
                          <a:effectLst/>
                        </a:rPr>
                        <a:t>8</a:t>
                      </a:r>
                      <a:endParaRPr lang="en-US" sz="1800" b="0" i="0" u="none" strike="noStrike">
                        <a:solidFill>
                          <a:schemeClr val="accent6"/>
                        </a:solidFill>
                        <a:effectLst/>
                        <a:latin typeface="Calibri"/>
                      </a:endParaRPr>
                    </a:p>
                  </a:txBody>
                  <a:tcPr marL="9525" marR="9525" marT="9525" marB="0" anchor="b"/>
                </a:tc>
                <a:tc>
                  <a:txBody>
                    <a:bodyPr/>
                    <a:lstStyle/>
                    <a:p>
                      <a:pPr algn="ctr" fontAlgn="b"/>
                      <a:endParaRPr lang="en-US" sz="1800" b="0" i="0" u="none" strike="noStrike" dirty="0">
                        <a:solidFill>
                          <a:schemeClr val="accent6"/>
                        </a:solidFill>
                        <a:effectLst/>
                        <a:latin typeface="Calibri"/>
                      </a:endParaRPr>
                    </a:p>
                  </a:txBody>
                  <a:tcPr marL="9525" marR="9525" marT="9525" marB="0" anchor="b"/>
                </a:tc>
                <a:tc>
                  <a:txBody>
                    <a:bodyPr/>
                    <a:lstStyle/>
                    <a:p>
                      <a:pPr algn="ctr" fontAlgn="b"/>
                      <a:r>
                        <a:rPr lang="en-US" sz="1800" u="none" strike="noStrike" dirty="0">
                          <a:solidFill>
                            <a:schemeClr val="accent6"/>
                          </a:solidFill>
                          <a:effectLst/>
                        </a:rPr>
                        <a:t>23</a:t>
                      </a:r>
                      <a:endParaRPr lang="en-US" sz="1800" b="0" i="0" u="none" strike="noStrike" dirty="0">
                        <a:solidFill>
                          <a:schemeClr val="accent6"/>
                        </a:solidFill>
                        <a:effectLst/>
                        <a:latin typeface="Calibri"/>
                      </a:endParaRPr>
                    </a:p>
                  </a:txBody>
                  <a:tcPr marL="9525" marR="9525" marT="9525" marB="0" anchor="b"/>
                </a:tc>
                <a:tc>
                  <a:txBody>
                    <a:bodyPr/>
                    <a:lstStyle/>
                    <a:p>
                      <a:pPr algn="ctr" fontAlgn="b"/>
                      <a:endParaRPr lang="en-US" sz="1800" b="0" i="0" u="none" strike="noStrike">
                        <a:solidFill>
                          <a:schemeClr val="accent6"/>
                        </a:solidFill>
                        <a:effectLst/>
                        <a:latin typeface="Calibri"/>
                      </a:endParaRPr>
                    </a:p>
                  </a:txBody>
                  <a:tcPr marL="9525" marR="9525" marT="9525" marB="0" anchor="b"/>
                </a:tc>
                <a:tc>
                  <a:txBody>
                    <a:bodyPr/>
                    <a:lstStyle/>
                    <a:p>
                      <a:pPr algn="ctr" fontAlgn="b"/>
                      <a:endParaRPr lang="en-US" sz="1800" b="0" i="0" u="none" strike="noStrike" dirty="0">
                        <a:solidFill>
                          <a:schemeClr val="accent6"/>
                        </a:solidFill>
                        <a:effectLst/>
                        <a:latin typeface="Calibri"/>
                      </a:endParaRPr>
                    </a:p>
                  </a:txBody>
                  <a:tcPr marL="9525" marR="9525" marT="9525" marB="0" anchor="b"/>
                </a:tc>
                <a:tc>
                  <a:txBody>
                    <a:bodyPr/>
                    <a:lstStyle/>
                    <a:p>
                      <a:pPr algn="ctr" fontAlgn="b"/>
                      <a:endParaRPr lang="en-US" sz="1800" b="0" i="0" u="none" strike="noStrike" dirty="0">
                        <a:solidFill>
                          <a:schemeClr val="accent6"/>
                        </a:solidFill>
                        <a:effectLst/>
                        <a:latin typeface="Calibri"/>
                      </a:endParaRPr>
                    </a:p>
                  </a:txBody>
                  <a:tcPr marL="9525" marR="9525" marT="9525" marB="0" anchor="b"/>
                </a:tc>
                <a:tc>
                  <a:txBody>
                    <a:bodyPr/>
                    <a:lstStyle/>
                    <a:p>
                      <a:pPr algn="ctr" fontAlgn="b"/>
                      <a:endParaRPr lang="en-US" sz="1800" b="0" i="0" u="none" strike="noStrike" dirty="0">
                        <a:solidFill>
                          <a:schemeClr val="accent6"/>
                        </a:solidFill>
                        <a:effectLst/>
                        <a:latin typeface="Calibri"/>
                      </a:endParaRPr>
                    </a:p>
                  </a:txBody>
                  <a:tcPr marL="9525" marR="9525" marT="9525" marB="0" anchor="b"/>
                </a:tc>
                <a:tc>
                  <a:txBody>
                    <a:bodyPr/>
                    <a:lstStyle/>
                    <a:p>
                      <a:pPr algn="ctr" fontAlgn="b"/>
                      <a:endParaRPr lang="en-US" sz="1800" b="0" i="0" u="none" strike="noStrike">
                        <a:solidFill>
                          <a:schemeClr val="accent6"/>
                        </a:solidFill>
                        <a:effectLst/>
                        <a:latin typeface="Calibri"/>
                      </a:endParaRPr>
                    </a:p>
                  </a:txBody>
                  <a:tcPr marL="9525" marR="9525" marT="9525" marB="0" anchor="b"/>
                </a:tc>
                <a:tc>
                  <a:txBody>
                    <a:bodyPr/>
                    <a:lstStyle/>
                    <a:p>
                      <a:pPr algn="ctr" fontAlgn="b"/>
                      <a:r>
                        <a:rPr lang="en-US" sz="1800" u="none" strike="noStrike" dirty="0">
                          <a:solidFill>
                            <a:schemeClr val="accent6"/>
                          </a:solidFill>
                          <a:effectLst/>
                        </a:rPr>
                        <a:t>5</a:t>
                      </a:r>
                      <a:endParaRPr lang="en-US" sz="1800" b="0" i="0" u="none" strike="noStrike" dirty="0">
                        <a:solidFill>
                          <a:schemeClr val="accent6"/>
                        </a:solidFill>
                        <a:effectLst/>
                        <a:latin typeface="Calibri"/>
                      </a:endParaRPr>
                    </a:p>
                  </a:txBody>
                  <a:tcPr marL="9525" marR="9525" marT="9525" marB="0" anchor="b"/>
                </a:tc>
                <a:tc>
                  <a:txBody>
                    <a:bodyPr/>
                    <a:lstStyle/>
                    <a:p>
                      <a:pPr algn="ctr" fontAlgn="b"/>
                      <a:endParaRPr lang="en-US" sz="1800" b="0" i="0" u="none" strike="noStrike" dirty="0">
                        <a:solidFill>
                          <a:schemeClr val="accent6"/>
                        </a:solidFill>
                        <a:effectLst/>
                        <a:latin typeface="Calibri"/>
                      </a:endParaRPr>
                    </a:p>
                  </a:txBody>
                  <a:tcPr marL="9525" marR="9525" marT="9525" marB="0" anchor="b"/>
                </a:tc>
              </a:tr>
              <a:tr h="241178">
                <a:tc>
                  <a:txBody>
                    <a:bodyPr/>
                    <a:lstStyle/>
                    <a:p>
                      <a:pPr algn="ctr" fontAlgn="b"/>
                      <a:r>
                        <a:rPr lang="en-US" sz="1800" u="none" strike="noStrike" dirty="0">
                          <a:solidFill>
                            <a:schemeClr val="accent6"/>
                          </a:solidFill>
                          <a:effectLst/>
                        </a:rPr>
                        <a:t>i=2</a:t>
                      </a:r>
                      <a:endParaRPr lang="en-US" sz="1800" b="0" i="0" u="none" strike="noStrike" dirty="0">
                        <a:solidFill>
                          <a:schemeClr val="accent6"/>
                        </a:solidFill>
                        <a:effectLst/>
                        <a:latin typeface="Calibri"/>
                      </a:endParaRPr>
                    </a:p>
                  </a:txBody>
                  <a:tcPr marL="9525" marR="9525" marT="9525" marB="0" anchor="b">
                    <a:solidFill>
                      <a:schemeClr val="accent1"/>
                    </a:solidFill>
                  </a:tcPr>
                </a:tc>
                <a:tc>
                  <a:txBody>
                    <a:bodyPr/>
                    <a:lstStyle/>
                    <a:p>
                      <a:pPr algn="ctr" fontAlgn="b"/>
                      <a:endParaRPr lang="en-US" sz="1800" b="0" i="0" u="none" strike="noStrike">
                        <a:solidFill>
                          <a:schemeClr val="accent6"/>
                        </a:solidFill>
                        <a:effectLst/>
                        <a:latin typeface="Calibri"/>
                      </a:endParaRPr>
                    </a:p>
                  </a:txBody>
                  <a:tcPr marL="9525" marR="9525" marT="9525" marB="0" anchor="b"/>
                </a:tc>
                <a:tc>
                  <a:txBody>
                    <a:bodyPr/>
                    <a:lstStyle/>
                    <a:p>
                      <a:pPr algn="ctr" fontAlgn="b"/>
                      <a:r>
                        <a:rPr lang="en-US" sz="1800" u="none" strike="noStrike">
                          <a:solidFill>
                            <a:schemeClr val="accent6"/>
                          </a:solidFill>
                          <a:effectLst/>
                        </a:rPr>
                        <a:t>4</a:t>
                      </a:r>
                      <a:endParaRPr lang="en-US" sz="1800" b="0" i="0" u="none" strike="noStrike">
                        <a:solidFill>
                          <a:schemeClr val="accent6"/>
                        </a:solidFill>
                        <a:effectLst/>
                        <a:latin typeface="Calibri"/>
                      </a:endParaRPr>
                    </a:p>
                  </a:txBody>
                  <a:tcPr marL="9525" marR="9525" marT="9525" marB="0" anchor="b"/>
                </a:tc>
                <a:tc>
                  <a:txBody>
                    <a:bodyPr/>
                    <a:lstStyle/>
                    <a:p>
                      <a:pPr algn="ctr" fontAlgn="b"/>
                      <a:endParaRPr lang="en-US" sz="1800" b="0" i="0" u="none" strike="noStrike">
                        <a:solidFill>
                          <a:schemeClr val="accent6"/>
                        </a:solidFill>
                        <a:effectLst/>
                        <a:latin typeface="Calibri"/>
                      </a:endParaRPr>
                    </a:p>
                  </a:txBody>
                  <a:tcPr marL="9525" marR="9525" marT="9525" marB="0" anchor="b"/>
                </a:tc>
                <a:tc>
                  <a:txBody>
                    <a:bodyPr/>
                    <a:lstStyle/>
                    <a:p>
                      <a:pPr algn="ctr" fontAlgn="b"/>
                      <a:r>
                        <a:rPr lang="en-US" sz="1800" u="none" strike="noStrike">
                          <a:solidFill>
                            <a:schemeClr val="accent6"/>
                          </a:solidFill>
                          <a:effectLst/>
                        </a:rPr>
                        <a:t>12</a:t>
                      </a:r>
                      <a:endParaRPr lang="en-US" sz="1800" b="0" i="0" u="none" strike="noStrike">
                        <a:solidFill>
                          <a:schemeClr val="accent6"/>
                        </a:solidFill>
                        <a:effectLst/>
                        <a:latin typeface="Calibri"/>
                      </a:endParaRPr>
                    </a:p>
                  </a:txBody>
                  <a:tcPr marL="9525" marR="9525" marT="9525" marB="0" anchor="b"/>
                </a:tc>
                <a:tc>
                  <a:txBody>
                    <a:bodyPr/>
                    <a:lstStyle/>
                    <a:p>
                      <a:pPr algn="ctr" fontAlgn="b"/>
                      <a:r>
                        <a:rPr lang="en-US" sz="1800" u="none" strike="noStrike">
                          <a:solidFill>
                            <a:schemeClr val="accent6"/>
                          </a:solidFill>
                          <a:effectLst/>
                        </a:rPr>
                        <a:t>15</a:t>
                      </a:r>
                      <a:endParaRPr lang="en-US" sz="1800" b="0" i="0" u="none" strike="noStrike">
                        <a:solidFill>
                          <a:schemeClr val="accent6"/>
                        </a:solidFill>
                        <a:effectLst/>
                        <a:latin typeface="Calibri"/>
                      </a:endParaRPr>
                    </a:p>
                  </a:txBody>
                  <a:tcPr marL="9525" marR="9525" marT="9525" marB="0" anchor="b"/>
                </a:tc>
                <a:tc>
                  <a:txBody>
                    <a:bodyPr/>
                    <a:lstStyle/>
                    <a:p>
                      <a:pPr algn="ctr" fontAlgn="b"/>
                      <a:endParaRPr lang="en-US" sz="1800" b="0" i="0" u="none" strike="noStrike">
                        <a:solidFill>
                          <a:schemeClr val="accent6"/>
                        </a:solidFill>
                        <a:effectLst/>
                        <a:latin typeface="Calibri"/>
                      </a:endParaRPr>
                    </a:p>
                  </a:txBody>
                  <a:tcPr marL="9525" marR="9525" marT="9525" marB="0" anchor="b"/>
                </a:tc>
                <a:tc>
                  <a:txBody>
                    <a:bodyPr/>
                    <a:lstStyle/>
                    <a:p>
                      <a:pPr algn="ctr" fontAlgn="b"/>
                      <a:endParaRPr lang="en-US" sz="1800" b="0" i="0" u="none" strike="noStrike">
                        <a:solidFill>
                          <a:schemeClr val="accent6"/>
                        </a:solidFill>
                        <a:effectLst/>
                        <a:latin typeface="Calibri"/>
                      </a:endParaRPr>
                    </a:p>
                  </a:txBody>
                  <a:tcPr marL="9525" marR="9525" marT="9525" marB="0" anchor="b"/>
                </a:tc>
                <a:tc>
                  <a:txBody>
                    <a:bodyPr/>
                    <a:lstStyle/>
                    <a:p>
                      <a:pPr algn="ctr" fontAlgn="b"/>
                      <a:endParaRPr lang="en-US" sz="1800" b="0" i="0" u="none" strike="noStrike">
                        <a:solidFill>
                          <a:schemeClr val="accent6"/>
                        </a:solidFill>
                        <a:effectLst/>
                        <a:latin typeface="Calibri"/>
                      </a:endParaRPr>
                    </a:p>
                  </a:txBody>
                  <a:tcPr marL="9525" marR="9525" marT="9525" marB="0" anchor="b"/>
                </a:tc>
                <a:tc>
                  <a:txBody>
                    <a:bodyPr/>
                    <a:lstStyle/>
                    <a:p>
                      <a:pPr algn="ctr" fontAlgn="b"/>
                      <a:endParaRPr lang="en-US" sz="1800" b="0" i="0" u="none" strike="noStrike">
                        <a:solidFill>
                          <a:schemeClr val="accent6"/>
                        </a:solidFill>
                        <a:effectLst/>
                        <a:latin typeface="Calibri"/>
                      </a:endParaRPr>
                    </a:p>
                  </a:txBody>
                  <a:tcPr marL="9525" marR="9525" marT="9525" marB="0" anchor="b"/>
                </a:tc>
                <a:tc>
                  <a:txBody>
                    <a:bodyPr/>
                    <a:lstStyle/>
                    <a:p>
                      <a:pPr algn="ctr" fontAlgn="b"/>
                      <a:endParaRPr lang="en-US" sz="1800" b="0" i="0" u="none" strike="noStrike">
                        <a:solidFill>
                          <a:schemeClr val="accent6"/>
                        </a:solidFill>
                        <a:effectLst/>
                        <a:latin typeface="Calibri"/>
                      </a:endParaRPr>
                    </a:p>
                  </a:txBody>
                  <a:tcPr marL="9525" marR="9525" marT="9525" marB="0" anchor="b"/>
                </a:tc>
              </a:tr>
              <a:tr h="241178">
                <a:tc>
                  <a:txBody>
                    <a:bodyPr/>
                    <a:lstStyle/>
                    <a:p>
                      <a:pPr algn="ctr" fontAlgn="b"/>
                      <a:r>
                        <a:rPr lang="en-US" sz="1800" u="none" strike="noStrike" dirty="0">
                          <a:solidFill>
                            <a:schemeClr val="accent6"/>
                          </a:solidFill>
                          <a:effectLst/>
                        </a:rPr>
                        <a:t>i=3</a:t>
                      </a:r>
                      <a:endParaRPr lang="en-US" sz="1800" b="0" i="0" u="none" strike="noStrike" dirty="0">
                        <a:solidFill>
                          <a:schemeClr val="accent6"/>
                        </a:solidFill>
                        <a:effectLst/>
                        <a:latin typeface="Calibri"/>
                      </a:endParaRPr>
                    </a:p>
                  </a:txBody>
                  <a:tcPr marL="9525" marR="9525" marT="9525" marB="0" anchor="b">
                    <a:solidFill>
                      <a:schemeClr val="accent1"/>
                    </a:solidFill>
                  </a:tcPr>
                </a:tc>
                <a:tc>
                  <a:txBody>
                    <a:bodyPr/>
                    <a:lstStyle/>
                    <a:p>
                      <a:pPr algn="ctr" fontAlgn="b"/>
                      <a:endParaRPr lang="en-US" sz="1800" b="0" i="0" u="none" strike="noStrike">
                        <a:solidFill>
                          <a:schemeClr val="accent6"/>
                        </a:solidFill>
                        <a:effectLst/>
                        <a:latin typeface="Calibri"/>
                      </a:endParaRPr>
                    </a:p>
                  </a:txBody>
                  <a:tcPr marL="9525" marR="9525" marT="9525" marB="0" anchor="b"/>
                </a:tc>
                <a:tc>
                  <a:txBody>
                    <a:bodyPr/>
                    <a:lstStyle/>
                    <a:p>
                      <a:pPr algn="ctr" fontAlgn="b"/>
                      <a:endParaRPr lang="en-US" sz="1800" b="0" i="0" u="none" strike="noStrike">
                        <a:solidFill>
                          <a:schemeClr val="accent6"/>
                        </a:solidFill>
                        <a:effectLst/>
                        <a:latin typeface="Calibri"/>
                      </a:endParaRPr>
                    </a:p>
                  </a:txBody>
                  <a:tcPr marL="9525" marR="9525" marT="9525" marB="0" anchor="b"/>
                </a:tc>
                <a:tc>
                  <a:txBody>
                    <a:bodyPr/>
                    <a:lstStyle/>
                    <a:p>
                      <a:pPr algn="ctr" fontAlgn="b"/>
                      <a:r>
                        <a:rPr lang="en-US" sz="1800" u="none" strike="noStrike">
                          <a:solidFill>
                            <a:schemeClr val="accent6"/>
                          </a:solidFill>
                          <a:effectLst/>
                        </a:rPr>
                        <a:t>20</a:t>
                      </a:r>
                      <a:endParaRPr lang="en-US" sz="1800" b="0" i="0" u="none" strike="noStrike">
                        <a:solidFill>
                          <a:schemeClr val="accent6"/>
                        </a:solidFill>
                        <a:effectLst/>
                        <a:latin typeface="Calibri"/>
                      </a:endParaRPr>
                    </a:p>
                  </a:txBody>
                  <a:tcPr marL="9525" marR="9525" marT="9525" marB="0" anchor="b"/>
                </a:tc>
                <a:tc>
                  <a:txBody>
                    <a:bodyPr/>
                    <a:lstStyle/>
                    <a:p>
                      <a:pPr algn="ctr" fontAlgn="b"/>
                      <a:endParaRPr lang="en-US" sz="1800" b="0" i="0" u="none" strike="noStrike">
                        <a:solidFill>
                          <a:schemeClr val="accent6"/>
                        </a:solidFill>
                        <a:effectLst/>
                        <a:latin typeface="Calibri"/>
                      </a:endParaRPr>
                    </a:p>
                  </a:txBody>
                  <a:tcPr marL="9525" marR="9525" marT="9525" marB="0" anchor="b"/>
                </a:tc>
                <a:tc>
                  <a:txBody>
                    <a:bodyPr/>
                    <a:lstStyle/>
                    <a:p>
                      <a:pPr algn="ctr" fontAlgn="b"/>
                      <a:r>
                        <a:rPr lang="en-US" sz="1800" u="none" strike="noStrike">
                          <a:solidFill>
                            <a:schemeClr val="accent6"/>
                          </a:solidFill>
                          <a:effectLst/>
                        </a:rPr>
                        <a:t>13</a:t>
                      </a:r>
                      <a:endParaRPr lang="en-US" sz="1800" b="0" i="0" u="none" strike="noStrike">
                        <a:solidFill>
                          <a:schemeClr val="accent6"/>
                        </a:solidFill>
                        <a:effectLst/>
                        <a:latin typeface="Calibri"/>
                      </a:endParaRPr>
                    </a:p>
                  </a:txBody>
                  <a:tcPr marL="9525" marR="9525" marT="9525" marB="0" anchor="b"/>
                </a:tc>
                <a:tc>
                  <a:txBody>
                    <a:bodyPr/>
                    <a:lstStyle/>
                    <a:p>
                      <a:pPr algn="ctr" fontAlgn="b"/>
                      <a:r>
                        <a:rPr lang="en-US" sz="1800" u="none" strike="noStrike">
                          <a:solidFill>
                            <a:schemeClr val="accent6"/>
                          </a:solidFill>
                          <a:effectLst/>
                        </a:rPr>
                        <a:t>6</a:t>
                      </a:r>
                      <a:endParaRPr lang="en-US" sz="1800" b="0" i="0" u="none" strike="noStrike">
                        <a:solidFill>
                          <a:schemeClr val="accent6"/>
                        </a:solidFill>
                        <a:effectLst/>
                        <a:latin typeface="Calibri"/>
                      </a:endParaRPr>
                    </a:p>
                  </a:txBody>
                  <a:tcPr marL="9525" marR="9525" marT="9525" marB="0" anchor="b"/>
                </a:tc>
                <a:tc>
                  <a:txBody>
                    <a:bodyPr/>
                    <a:lstStyle/>
                    <a:p>
                      <a:pPr algn="ctr" fontAlgn="b"/>
                      <a:endParaRPr lang="en-US" sz="1800" b="0" i="0" u="none" strike="noStrike">
                        <a:solidFill>
                          <a:schemeClr val="accent6"/>
                        </a:solidFill>
                        <a:effectLst/>
                        <a:latin typeface="Calibri"/>
                      </a:endParaRPr>
                    </a:p>
                  </a:txBody>
                  <a:tcPr marL="9525" marR="9525" marT="9525" marB="0" anchor="b"/>
                </a:tc>
                <a:tc>
                  <a:txBody>
                    <a:bodyPr/>
                    <a:lstStyle/>
                    <a:p>
                      <a:pPr algn="ctr" fontAlgn="b"/>
                      <a:r>
                        <a:rPr lang="en-US" sz="1800" u="none" strike="noStrike">
                          <a:solidFill>
                            <a:schemeClr val="accent6"/>
                          </a:solidFill>
                          <a:effectLst/>
                        </a:rPr>
                        <a:t>8</a:t>
                      </a:r>
                      <a:endParaRPr lang="en-US" sz="1800" b="0" i="0" u="none" strike="noStrike">
                        <a:solidFill>
                          <a:schemeClr val="accent6"/>
                        </a:solidFill>
                        <a:effectLst/>
                        <a:latin typeface="Calibri"/>
                      </a:endParaRPr>
                    </a:p>
                  </a:txBody>
                  <a:tcPr marL="9525" marR="9525" marT="9525" marB="0" anchor="b"/>
                </a:tc>
                <a:tc>
                  <a:txBody>
                    <a:bodyPr/>
                    <a:lstStyle/>
                    <a:p>
                      <a:pPr algn="ctr" fontAlgn="b"/>
                      <a:endParaRPr lang="en-US" sz="1800" b="0" i="0" u="none" strike="noStrike">
                        <a:solidFill>
                          <a:schemeClr val="accent6"/>
                        </a:solidFill>
                        <a:effectLst/>
                        <a:latin typeface="Calibri"/>
                      </a:endParaRPr>
                    </a:p>
                  </a:txBody>
                  <a:tcPr marL="9525" marR="9525" marT="9525" marB="0" anchor="b"/>
                </a:tc>
                <a:tc>
                  <a:txBody>
                    <a:bodyPr/>
                    <a:lstStyle/>
                    <a:p>
                      <a:pPr algn="ctr" fontAlgn="b"/>
                      <a:endParaRPr lang="en-US" sz="1800" b="0" i="0" u="none" strike="noStrike" dirty="0">
                        <a:solidFill>
                          <a:schemeClr val="accent6"/>
                        </a:solidFill>
                        <a:effectLst/>
                        <a:latin typeface="Calibri"/>
                      </a:endParaRPr>
                    </a:p>
                  </a:txBody>
                  <a:tcPr marL="9525" marR="9525" marT="9525" marB="0" anchor="b"/>
                </a:tc>
              </a:tr>
              <a:tr h="241178">
                <a:tc>
                  <a:txBody>
                    <a:bodyPr/>
                    <a:lstStyle/>
                    <a:p>
                      <a:pPr algn="ctr" fontAlgn="b"/>
                      <a:r>
                        <a:rPr lang="en-US" sz="1800" u="none" strike="noStrike" dirty="0">
                          <a:solidFill>
                            <a:schemeClr val="accent6"/>
                          </a:solidFill>
                          <a:effectLst/>
                        </a:rPr>
                        <a:t>i=4</a:t>
                      </a:r>
                      <a:endParaRPr lang="en-US" sz="1800" b="0" i="0" u="none" strike="noStrike" dirty="0">
                        <a:solidFill>
                          <a:schemeClr val="accent6"/>
                        </a:solidFill>
                        <a:effectLst/>
                        <a:latin typeface="Calibri"/>
                      </a:endParaRPr>
                    </a:p>
                  </a:txBody>
                  <a:tcPr marL="9525" marR="9525" marT="9525" marB="0" anchor="b">
                    <a:solidFill>
                      <a:schemeClr val="accent1"/>
                    </a:solidFill>
                  </a:tcPr>
                </a:tc>
                <a:tc>
                  <a:txBody>
                    <a:bodyPr/>
                    <a:lstStyle/>
                    <a:p>
                      <a:pPr algn="ctr" fontAlgn="b"/>
                      <a:endParaRPr lang="en-US" sz="1800" b="0" i="0" u="none" strike="noStrike">
                        <a:solidFill>
                          <a:schemeClr val="accent6"/>
                        </a:solidFill>
                        <a:effectLst/>
                        <a:latin typeface="Calibri"/>
                      </a:endParaRPr>
                    </a:p>
                  </a:txBody>
                  <a:tcPr marL="9525" marR="9525" marT="9525" marB="0" anchor="b"/>
                </a:tc>
                <a:tc>
                  <a:txBody>
                    <a:bodyPr/>
                    <a:lstStyle/>
                    <a:p>
                      <a:pPr algn="ctr" fontAlgn="b"/>
                      <a:endParaRPr lang="en-US" sz="1800" b="0" i="0" u="none" strike="noStrike">
                        <a:solidFill>
                          <a:schemeClr val="accent6"/>
                        </a:solidFill>
                        <a:effectLst/>
                        <a:latin typeface="Calibri"/>
                      </a:endParaRPr>
                    </a:p>
                  </a:txBody>
                  <a:tcPr marL="9525" marR="9525" marT="9525" marB="0" anchor="b"/>
                </a:tc>
                <a:tc>
                  <a:txBody>
                    <a:bodyPr/>
                    <a:lstStyle/>
                    <a:p>
                      <a:pPr algn="ctr" fontAlgn="b"/>
                      <a:endParaRPr lang="en-US" sz="1800" b="0" i="0" u="none" strike="noStrike">
                        <a:solidFill>
                          <a:schemeClr val="accent6"/>
                        </a:solidFill>
                        <a:effectLst/>
                        <a:latin typeface="Calibri"/>
                      </a:endParaRPr>
                    </a:p>
                  </a:txBody>
                  <a:tcPr marL="9525" marR="9525" marT="9525" marB="0" anchor="b"/>
                </a:tc>
                <a:tc>
                  <a:txBody>
                    <a:bodyPr/>
                    <a:lstStyle/>
                    <a:p>
                      <a:pPr algn="ctr" fontAlgn="b"/>
                      <a:endParaRPr lang="en-US" sz="1800" b="0" i="0" u="none" strike="noStrike">
                        <a:solidFill>
                          <a:schemeClr val="accent6"/>
                        </a:solidFill>
                        <a:effectLst/>
                        <a:latin typeface="Calibri"/>
                      </a:endParaRPr>
                    </a:p>
                  </a:txBody>
                  <a:tcPr marL="9525" marR="9525" marT="9525" marB="0" anchor="b"/>
                </a:tc>
                <a:tc>
                  <a:txBody>
                    <a:bodyPr/>
                    <a:lstStyle/>
                    <a:p>
                      <a:pPr algn="ctr" fontAlgn="b"/>
                      <a:r>
                        <a:rPr lang="en-US" sz="1800" u="none" strike="noStrike">
                          <a:solidFill>
                            <a:schemeClr val="accent6"/>
                          </a:solidFill>
                          <a:effectLst/>
                        </a:rPr>
                        <a:t>19</a:t>
                      </a:r>
                      <a:endParaRPr lang="en-US" sz="1800" b="0" i="0" u="none" strike="noStrike">
                        <a:solidFill>
                          <a:schemeClr val="accent6"/>
                        </a:solidFill>
                        <a:effectLst/>
                        <a:latin typeface="Calibri"/>
                      </a:endParaRPr>
                    </a:p>
                  </a:txBody>
                  <a:tcPr marL="9525" marR="9525" marT="9525" marB="0" anchor="b"/>
                </a:tc>
                <a:tc>
                  <a:txBody>
                    <a:bodyPr/>
                    <a:lstStyle/>
                    <a:p>
                      <a:pPr algn="ctr" fontAlgn="b"/>
                      <a:r>
                        <a:rPr lang="en-US" sz="1800" u="none" strike="noStrike">
                          <a:solidFill>
                            <a:schemeClr val="accent6"/>
                          </a:solidFill>
                          <a:effectLst/>
                        </a:rPr>
                        <a:t>10</a:t>
                      </a:r>
                      <a:endParaRPr lang="en-US" sz="1800" b="0" i="0" u="none" strike="noStrike">
                        <a:solidFill>
                          <a:schemeClr val="accent6"/>
                        </a:solidFill>
                        <a:effectLst/>
                        <a:latin typeface="Calibri"/>
                      </a:endParaRPr>
                    </a:p>
                  </a:txBody>
                  <a:tcPr marL="9525" marR="9525" marT="9525" marB="0" anchor="b"/>
                </a:tc>
                <a:tc>
                  <a:txBody>
                    <a:bodyPr/>
                    <a:lstStyle/>
                    <a:p>
                      <a:pPr algn="ctr" fontAlgn="b"/>
                      <a:endParaRPr lang="en-US" sz="1800" b="0" i="0" u="none" strike="noStrike">
                        <a:solidFill>
                          <a:schemeClr val="accent6"/>
                        </a:solidFill>
                        <a:effectLst/>
                        <a:latin typeface="Calibri"/>
                      </a:endParaRPr>
                    </a:p>
                  </a:txBody>
                  <a:tcPr marL="9525" marR="9525" marT="9525" marB="0" anchor="b"/>
                </a:tc>
                <a:tc>
                  <a:txBody>
                    <a:bodyPr/>
                    <a:lstStyle/>
                    <a:p>
                      <a:pPr algn="ctr" fontAlgn="b"/>
                      <a:endParaRPr lang="en-US" sz="1800" b="0" i="0" u="none" strike="noStrike">
                        <a:solidFill>
                          <a:schemeClr val="accent6"/>
                        </a:solidFill>
                        <a:effectLst/>
                        <a:latin typeface="Calibri"/>
                      </a:endParaRPr>
                    </a:p>
                  </a:txBody>
                  <a:tcPr marL="9525" marR="9525" marT="9525" marB="0" anchor="b"/>
                </a:tc>
                <a:tc>
                  <a:txBody>
                    <a:bodyPr/>
                    <a:lstStyle/>
                    <a:p>
                      <a:pPr algn="ctr" fontAlgn="b"/>
                      <a:endParaRPr lang="en-US" sz="1800" b="0" i="0" u="none" strike="noStrike">
                        <a:solidFill>
                          <a:schemeClr val="accent6"/>
                        </a:solidFill>
                        <a:effectLst/>
                        <a:latin typeface="Calibri"/>
                      </a:endParaRPr>
                    </a:p>
                  </a:txBody>
                  <a:tcPr marL="9525" marR="9525" marT="9525" marB="0" anchor="b"/>
                </a:tc>
                <a:tc>
                  <a:txBody>
                    <a:bodyPr/>
                    <a:lstStyle/>
                    <a:p>
                      <a:pPr algn="ctr" fontAlgn="b"/>
                      <a:endParaRPr lang="en-US" sz="1800" b="0" i="0" u="none" strike="noStrike" dirty="0">
                        <a:solidFill>
                          <a:schemeClr val="accent6"/>
                        </a:solidFill>
                        <a:effectLst/>
                        <a:latin typeface="Calibri"/>
                      </a:endParaRPr>
                    </a:p>
                  </a:txBody>
                  <a:tcPr marL="9525" marR="9525" marT="9525" marB="0" anchor="b"/>
                </a:tc>
              </a:tr>
              <a:tr h="241178">
                <a:tc>
                  <a:txBody>
                    <a:bodyPr/>
                    <a:lstStyle/>
                    <a:p>
                      <a:pPr algn="ctr" fontAlgn="b"/>
                      <a:r>
                        <a:rPr lang="en-US" sz="1800" u="none" strike="noStrike" dirty="0">
                          <a:solidFill>
                            <a:schemeClr val="accent6"/>
                          </a:solidFill>
                          <a:effectLst/>
                        </a:rPr>
                        <a:t>i=5</a:t>
                      </a:r>
                      <a:endParaRPr lang="en-US" sz="1800" b="0" i="0" u="none" strike="noStrike" dirty="0">
                        <a:solidFill>
                          <a:schemeClr val="accent6"/>
                        </a:solidFill>
                        <a:effectLst/>
                        <a:latin typeface="Calibri"/>
                      </a:endParaRPr>
                    </a:p>
                  </a:txBody>
                  <a:tcPr marL="9525" marR="9525" marT="9525" marB="0" anchor="b">
                    <a:solidFill>
                      <a:schemeClr val="accent1"/>
                    </a:solidFill>
                  </a:tcPr>
                </a:tc>
                <a:tc>
                  <a:txBody>
                    <a:bodyPr/>
                    <a:lstStyle/>
                    <a:p>
                      <a:pPr algn="ctr" fontAlgn="b"/>
                      <a:endParaRPr lang="en-US" sz="1800" b="0" i="0" u="none" strike="noStrike">
                        <a:solidFill>
                          <a:schemeClr val="accent6"/>
                        </a:solidFill>
                        <a:effectLst/>
                        <a:latin typeface="Calibri"/>
                      </a:endParaRPr>
                    </a:p>
                  </a:txBody>
                  <a:tcPr marL="9525" marR="9525" marT="9525" marB="0" anchor="b"/>
                </a:tc>
                <a:tc>
                  <a:txBody>
                    <a:bodyPr/>
                    <a:lstStyle/>
                    <a:p>
                      <a:pPr algn="ctr" fontAlgn="b"/>
                      <a:endParaRPr lang="en-US" sz="1800" b="0" i="0" u="none" strike="noStrike">
                        <a:solidFill>
                          <a:schemeClr val="accent6"/>
                        </a:solidFill>
                        <a:effectLst/>
                        <a:latin typeface="Calibri"/>
                      </a:endParaRPr>
                    </a:p>
                  </a:txBody>
                  <a:tcPr marL="9525" marR="9525" marT="9525" marB="0" anchor="b"/>
                </a:tc>
                <a:tc>
                  <a:txBody>
                    <a:bodyPr/>
                    <a:lstStyle/>
                    <a:p>
                      <a:pPr algn="ctr" fontAlgn="b"/>
                      <a:endParaRPr lang="en-US" sz="1800" b="0" i="0" u="none" strike="noStrike">
                        <a:solidFill>
                          <a:schemeClr val="accent6"/>
                        </a:solidFill>
                        <a:effectLst/>
                        <a:latin typeface="Calibri"/>
                      </a:endParaRPr>
                    </a:p>
                  </a:txBody>
                  <a:tcPr marL="9525" marR="9525" marT="9525" marB="0" anchor="b"/>
                </a:tc>
                <a:tc>
                  <a:txBody>
                    <a:bodyPr/>
                    <a:lstStyle/>
                    <a:p>
                      <a:pPr algn="ctr" fontAlgn="b"/>
                      <a:r>
                        <a:rPr lang="en-US" sz="1800" u="none" strike="noStrike">
                          <a:solidFill>
                            <a:schemeClr val="accent6"/>
                          </a:solidFill>
                          <a:effectLst/>
                        </a:rPr>
                        <a:t>8</a:t>
                      </a:r>
                      <a:endParaRPr lang="en-US" sz="1800" b="0" i="0" u="none" strike="noStrike">
                        <a:solidFill>
                          <a:schemeClr val="accent6"/>
                        </a:solidFill>
                        <a:effectLst/>
                        <a:latin typeface="Calibri"/>
                      </a:endParaRPr>
                    </a:p>
                  </a:txBody>
                  <a:tcPr marL="9525" marR="9525" marT="9525" marB="0" anchor="b"/>
                </a:tc>
                <a:tc>
                  <a:txBody>
                    <a:bodyPr/>
                    <a:lstStyle/>
                    <a:p>
                      <a:pPr algn="ctr" fontAlgn="b"/>
                      <a:endParaRPr lang="en-US" sz="1800" b="0" i="0" u="none" strike="noStrike">
                        <a:solidFill>
                          <a:schemeClr val="accent6"/>
                        </a:solidFill>
                        <a:effectLst/>
                        <a:latin typeface="Calibri"/>
                      </a:endParaRPr>
                    </a:p>
                  </a:txBody>
                  <a:tcPr marL="9525" marR="9525" marT="9525" marB="0" anchor="b"/>
                </a:tc>
                <a:tc>
                  <a:txBody>
                    <a:bodyPr/>
                    <a:lstStyle/>
                    <a:p>
                      <a:pPr algn="ctr" fontAlgn="b"/>
                      <a:endParaRPr lang="en-US" sz="1800" b="0" i="0" u="none" strike="noStrike">
                        <a:solidFill>
                          <a:schemeClr val="accent6"/>
                        </a:solidFill>
                        <a:effectLst/>
                        <a:latin typeface="Calibri"/>
                      </a:endParaRPr>
                    </a:p>
                  </a:txBody>
                  <a:tcPr marL="9525" marR="9525" marT="9525" marB="0" anchor="b"/>
                </a:tc>
                <a:tc>
                  <a:txBody>
                    <a:bodyPr/>
                    <a:lstStyle/>
                    <a:p>
                      <a:pPr algn="ctr" fontAlgn="b"/>
                      <a:r>
                        <a:rPr lang="en-US" sz="1800" u="none" strike="noStrike">
                          <a:solidFill>
                            <a:schemeClr val="accent6"/>
                          </a:solidFill>
                          <a:effectLst/>
                        </a:rPr>
                        <a:t>12</a:t>
                      </a:r>
                      <a:endParaRPr lang="en-US" sz="1800" b="0" i="0" u="none" strike="noStrike">
                        <a:solidFill>
                          <a:schemeClr val="accent6"/>
                        </a:solidFill>
                        <a:effectLst/>
                        <a:latin typeface="Calibri"/>
                      </a:endParaRPr>
                    </a:p>
                  </a:txBody>
                  <a:tcPr marL="9525" marR="9525" marT="9525" marB="0" anchor="b"/>
                </a:tc>
                <a:tc>
                  <a:txBody>
                    <a:bodyPr/>
                    <a:lstStyle/>
                    <a:p>
                      <a:pPr algn="ctr" fontAlgn="b"/>
                      <a:endParaRPr lang="en-US" sz="1800" b="0" i="0" u="none" strike="noStrike">
                        <a:solidFill>
                          <a:schemeClr val="accent6"/>
                        </a:solidFill>
                        <a:effectLst/>
                        <a:latin typeface="Calibri"/>
                      </a:endParaRPr>
                    </a:p>
                  </a:txBody>
                  <a:tcPr marL="9525" marR="9525" marT="9525" marB="0" anchor="b"/>
                </a:tc>
                <a:tc>
                  <a:txBody>
                    <a:bodyPr/>
                    <a:lstStyle/>
                    <a:p>
                      <a:pPr algn="ctr" fontAlgn="b"/>
                      <a:endParaRPr lang="en-US" sz="1800" b="0" i="0" u="none" strike="noStrike">
                        <a:solidFill>
                          <a:schemeClr val="accent6"/>
                        </a:solidFill>
                        <a:effectLst/>
                        <a:latin typeface="Calibri"/>
                      </a:endParaRPr>
                    </a:p>
                  </a:txBody>
                  <a:tcPr marL="9525" marR="9525" marT="9525" marB="0" anchor="b"/>
                </a:tc>
                <a:tc>
                  <a:txBody>
                    <a:bodyPr/>
                    <a:lstStyle/>
                    <a:p>
                      <a:pPr algn="ctr" fontAlgn="b"/>
                      <a:r>
                        <a:rPr lang="en-US" sz="1800" u="none" strike="noStrike">
                          <a:solidFill>
                            <a:schemeClr val="accent6"/>
                          </a:solidFill>
                          <a:effectLst/>
                        </a:rPr>
                        <a:t>16</a:t>
                      </a:r>
                      <a:endParaRPr lang="en-US" sz="1800" b="0" i="0" u="none" strike="noStrike">
                        <a:solidFill>
                          <a:schemeClr val="accent6"/>
                        </a:solidFill>
                        <a:effectLst/>
                        <a:latin typeface="Calibri"/>
                      </a:endParaRPr>
                    </a:p>
                  </a:txBody>
                  <a:tcPr marL="9525" marR="9525" marT="9525" marB="0" anchor="b"/>
                </a:tc>
              </a:tr>
              <a:tr h="241178">
                <a:tc>
                  <a:txBody>
                    <a:bodyPr/>
                    <a:lstStyle/>
                    <a:p>
                      <a:pPr algn="ctr" fontAlgn="b"/>
                      <a:r>
                        <a:rPr lang="en-US" sz="1800" u="none" strike="noStrike" dirty="0">
                          <a:solidFill>
                            <a:schemeClr val="accent6"/>
                          </a:solidFill>
                          <a:effectLst/>
                        </a:rPr>
                        <a:t>i=6</a:t>
                      </a:r>
                      <a:endParaRPr lang="en-US" sz="1800" b="0" i="0" u="none" strike="noStrike" dirty="0">
                        <a:solidFill>
                          <a:schemeClr val="accent6"/>
                        </a:solidFill>
                        <a:effectLst/>
                        <a:latin typeface="Calibri"/>
                      </a:endParaRPr>
                    </a:p>
                  </a:txBody>
                  <a:tcPr marL="9525" marR="9525" marT="9525" marB="0" anchor="b">
                    <a:solidFill>
                      <a:schemeClr val="accent1"/>
                    </a:solidFill>
                  </a:tcPr>
                </a:tc>
                <a:tc>
                  <a:txBody>
                    <a:bodyPr/>
                    <a:lstStyle/>
                    <a:p>
                      <a:pPr algn="ctr" fontAlgn="b"/>
                      <a:r>
                        <a:rPr lang="en-US" sz="1800" u="none" strike="noStrike">
                          <a:solidFill>
                            <a:schemeClr val="accent6"/>
                          </a:solidFill>
                          <a:effectLst/>
                        </a:rPr>
                        <a:t>14</a:t>
                      </a:r>
                      <a:endParaRPr lang="en-US" sz="1800" b="0" i="0" u="none" strike="noStrike">
                        <a:solidFill>
                          <a:schemeClr val="accent6"/>
                        </a:solidFill>
                        <a:effectLst/>
                        <a:latin typeface="Calibri"/>
                      </a:endParaRPr>
                    </a:p>
                  </a:txBody>
                  <a:tcPr marL="9525" marR="9525" marT="9525" marB="0" anchor="b"/>
                </a:tc>
                <a:tc>
                  <a:txBody>
                    <a:bodyPr/>
                    <a:lstStyle/>
                    <a:p>
                      <a:pPr algn="ctr" fontAlgn="b"/>
                      <a:endParaRPr lang="en-US" sz="1800" b="0" i="0" u="none" strike="noStrike">
                        <a:solidFill>
                          <a:schemeClr val="accent6"/>
                        </a:solidFill>
                        <a:effectLst/>
                        <a:latin typeface="Calibri"/>
                      </a:endParaRPr>
                    </a:p>
                  </a:txBody>
                  <a:tcPr marL="9525" marR="9525" marT="9525" marB="0" anchor="b"/>
                </a:tc>
                <a:tc>
                  <a:txBody>
                    <a:bodyPr/>
                    <a:lstStyle/>
                    <a:p>
                      <a:pPr algn="ctr" fontAlgn="b"/>
                      <a:endParaRPr lang="en-US" sz="1800" b="0" i="0" u="none" strike="noStrike">
                        <a:solidFill>
                          <a:schemeClr val="accent6"/>
                        </a:solidFill>
                        <a:effectLst/>
                        <a:latin typeface="Calibri"/>
                      </a:endParaRPr>
                    </a:p>
                  </a:txBody>
                  <a:tcPr marL="9525" marR="9525" marT="9525" marB="0" anchor="b"/>
                </a:tc>
                <a:tc>
                  <a:txBody>
                    <a:bodyPr/>
                    <a:lstStyle/>
                    <a:p>
                      <a:pPr algn="ctr" fontAlgn="b"/>
                      <a:endParaRPr lang="en-US" sz="1800" b="0" i="0" u="none" strike="noStrike">
                        <a:solidFill>
                          <a:schemeClr val="accent6"/>
                        </a:solidFill>
                        <a:effectLst/>
                        <a:latin typeface="Calibri"/>
                      </a:endParaRPr>
                    </a:p>
                  </a:txBody>
                  <a:tcPr marL="9525" marR="9525" marT="9525" marB="0" anchor="b"/>
                </a:tc>
                <a:tc>
                  <a:txBody>
                    <a:bodyPr/>
                    <a:lstStyle/>
                    <a:p>
                      <a:pPr algn="ctr" fontAlgn="b"/>
                      <a:endParaRPr lang="en-US" sz="1800" b="0" i="0" u="none" strike="noStrike">
                        <a:solidFill>
                          <a:schemeClr val="accent6"/>
                        </a:solidFill>
                        <a:effectLst/>
                        <a:latin typeface="Calibri"/>
                      </a:endParaRPr>
                    </a:p>
                  </a:txBody>
                  <a:tcPr marL="9525" marR="9525" marT="9525" marB="0" anchor="b"/>
                </a:tc>
                <a:tc>
                  <a:txBody>
                    <a:bodyPr/>
                    <a:lstStyle/>
                    <a:p>
                      <a:pPr algn="ctr" fontAlgn="b"/>
                      <a:endParaRPr lang="en-US" sz="1800" b="0" i="0" u="none" strike="noStrike">
                        <a:solidFill>
                          <a:schemeClr val="accent6"/>
                        </a:solidFill>
                        <a:effectLst/>
                        <a:latin typeface="Calibri"/>
                      </a:endParaRPr>
                    </a:p>
                  </a:txBody>
                  <a:tcPr marL="9525" marR="9525" marT="9525" marB="0" anchor="b"/>
                </a:tc>
                <a:tc>
                  <a:txBody>
                    <a:bodyPr/>
                    <a:lstStyle/>
                    <a:p>
                      <a:pPr algn="ctr" fontAlgn="b"/>
                      <a:r>
                        <a:rPr lang="en-US" sz="1800" u="none" strike="noStrike">
                          <a:solidFill>
                            <a:schemeClr val="accent6"/>
                          </a:solidFill>
                          <a:effectLst/>
                        </a:rPr>
                        <a:t>8</a:t>
                      </a:r>
                      <a:endParaRPr lang="en-US" sz="1800" b="0" i="0" u="none" strike="noStrike">
                        <a:solidFill>
                          <a:schemeClr val="accent6"/>
                        </a:solidFill>
                        <a:effectLst/>
                        <a:latin typeface="Calibri"/>
                      </a:endParaRPr>
                    </a:p>
                  </a:txBody>
                  <a:tcPr marL="9525" marR="9525" marT="9525" marB="0" anchor="b"/>
                </a:tc>
                <a:tc>
                  <a:txBody>
                    <a:bodyPr/>
                    <a:lstStyle/>
                    <a:p>
                      <a:pPr algn="ctr" fontAlgn="b"/>
                      <a:endParaRPr lang="en-US" sz="1800" b="0" i="0" u="none" strike="noStrike">
                        <a:solidFill>
                          <a:schemeClr val="accent6"/>
                        </a:solidFill>
                        <a:effectLst/>
                        <a:latin typeface="Calibri"/>
                      </a:endParaRPr>
                    </a:p>
                  </a:txBody>
                  <a:tcPr marL="9525" marR="9525" marT="9525" marB="0" anchor="b"/>
                </a:tc>
                <a:tc>
                  <a:txBody>
                    <a:bodyPr/>
                    <a:lstStyle/>
                    <a:p>
                      <a:pPr algn="ctr" fontAlgn="b"/>
                      <a:r>
                        <a:rPr lang="en-US" sz="1800" u="none" strike="noStrike">
                          <a:solidFill>
                            <a:schemeClr val="accent6"/>
                          </a:solidFill>
                          <a:effectLst/>
                        </a:rPr>
                        <a:t>3</a:t>
                      </a:r>
                      <a:endParaRPr lang="en-US" sz="1800" b="0" i="0" u="none" strike="noStrike">
                        <a:solidFill>
                          <a:schemeClr val="accent6"/>
                        </a:solidFill>
                        <a:effectLst/>
                        <a:latin typeface="Calibri"/>
                      </a:endParaRPr>
                    </a:p>
                  </a:txBody>
                  <a:tcPr marL="9525" marR="9525" marT="9525" marB="0" anchor="b"/>
                </a:tc>
                <a:tc>
                  <a:txBody>
                    <a:bodyPr/>
                    <a:lstStyle/>
                    <a:p>
                      <a:pPr algn="ctr" fontAlgn="b"/>
                      <a:endParaRPr lang="en-US" sz="1800" b="0" i="0" u="none" strike="noStrike" dirty="0">
                        <a:solidFill>
                          <a:schemeClr val="accent6"/>
                        </a:solidFill>
                        <a:effectLst/>
                        <a:latin typeface="Calibri"/>
                      </a:endParaRPr>
                    </a:p>
                  </a:txBody>
                  <a:tcPr marL="9525" marR="9525" marT="9525" marB="0" anchor="b"/>
                </a:tc>
              </a:tr>
              <a:tr h="241178">
                <a:tc>
                  <a:txBody>
                    <a:bodyPr/>
                    <a:lstStyle/>
                    <a:p>
                      <a:pPr algn="ctr" fontAlgn="b"/>
                      <a:r>
                        <a:rPr lang="en-US" sz="1800" u="none" strike="noStrike" dirty="0">
                          <a:solidFill>
                            <a:schemeClr val="accent6"/>
                          </a:solidFill>
                          <a:effectLst/>
                        </a:rPr>
                        <a:t>i=7</a:t>
                      </a:r>
                      <a:endParaRPr lang="en-US" sz="1800" b="0" i="0" u="none" strike="noStrike" dirty="0">
                        <a:solidFill>
                          <a:schemeClr val="accent6"/>
                        </a:solidFill>
                        <a:effectLst/>
                        <a:latin typeface="Calibri"/>
                      </a:endParaRPr>
                    </a:p>
                  </a:txBody>
                  <a:tcPr marL="9525" marR="9525" marT="9525" marB="0" anchor="b">
                    <a:solidFill>
                      <a:schemeClr val="accent1"/>
                    </a:solidFill>
                  </a:tcPr>
                </a:tc>
                <a:tc>
                  <a:txBody>
                    <a:bodyPr/>
                    <a:lstStyle/>
                    <a:p>
                      <a:pPr algn="ctr" fontAlgn="b"/>
                      <a:endParaRPr lang="en-US" sz="1800" b="0" i="0" u="none" strike="noStrike">
                        <a:solidFill>
                          <a:schemeClr val="accent6"/>
                        </a:solidFill>
                        <a:effectLst/>
                        <a:latin typeface="Calibri"/>
                      </a:endParaRPr>
                    </a:p>
                  </a:txBody>
                  <a:tcPr marL="9525" marR="9525" marT="9525" marB="0" anchor="b"/>
                </a:tc>
                <a:tc>
                  <a:txBody>
                    <a:bodyPr/>
                    <a:lstStyle/>
                    <a:p>
                      <a:pPr algn="ctr" fontAlgn="b"/>
                      <a:r>
                        <a:rPr lang="en-US" sz="1800" u="none" strike="noStrike">
                          <a:solidFill>
                            <a:schemeClr val="accent6"/>
                          </a:solidFill>
                          <a:effectLst/>
                        </a:rPr>
                        <a:t>6</a:t>
                      </a:r>
                      <a:endParaRPr lang="en-US" sz="1800" b="0" i="0" u="none" strike="noStrike">
                        <a:solidFill>
                          <a:schemeClr val="accent6"/>
                        </a:solidFill>
                        <a:effectLst/>
                        <a:latin typeface="Calibri"/>
                      </a:endParaRPr>
                    </a:p>
                  </a:txBody>
                  <a:tcPr marL="9525" marR="9525" marT="9525" marB="0" anchor="b"/>
                </a:tc>
                <a:tc>
                  <a:txBody>
                    <a:bodyPr/>
                    <a:lstStyle/>
                    <a:p>
                      <a:pPr algn="ctr" fontAlgn="b"/>
                      <a:endParaRPr lang="en-US" sz="1800" b="0" i="0" u="none" strike="noStrike">
                        <a:solidFill>
                          <a:schemeClr val="accent6"/>
                        </a:solidFill>
                        <a:effectLst/>
                        <a:latin typeface="Calibri"/>
                      </a:endParaRPr>
                    </a:p>
                  </a:txBody>
                  <a:tcPr marL="9525" marR="9525" marT="9525" marB="0" anchor="b"/>
                </a:tc>
                <a:tc>
                  <a:txBody>
                    <a:bodyPr/>
                    <a:lstStyle/>
                    <a:p>
                      <a:pPr algn="ctr" fontAlgn="b"/>
                      <a:endParaRPr lang="en-US" sz="1800" b="0" i="0" u="none" strike="noStrike">
                        <a:solidFill>
                          <a:schemeClr val="accent6"/>
                        </a:solidFill>
                        <a:effectLst/>
                        <a:latin typeface="Calibri"/>
                      </a:endParaRPr>
                    </a:p>
                  </a:txBody>
                  <a:tcPr marL="9525" marR="9525" marT="9525" marB="0" anchor="b"/>
                </a:tc>
                <a:tc>
                  <a:txBody>
                    <a:bodyPr/>
                    <a:lstStyle/>
                    <a:p>
                      <a:pPr algn="ctr" fontAlgn="b"/>
                      <a:endParaRPr lang="en-US" sz="1800" b="0" i="0" u="none" strike="noStrike">
                        <a:solidFill>
                          <a:schemeClr val="accent6"/>
                        </a:solidFill>
                        <a:effectLst/>
                        <a:latin typeface="Calibri"/>
                      </a:endParaRPr>
                    </a:p>
                  </a:txBody>
                  <a:tcPr marL="9525" marR="9525" marT="9525" marB="0" anchor="b"/>
                </a:tc>
                <a:tc>
                  <a:txBody>
                    <a:bodyPr/>
                    <a:lstStyle/>
                    <a:p>
                      <a:pPr algn="ctr" fontAlgn="b"/>
                      <a:endParaRPr lang="en-US" sz="1800" b="0" i="0" u="none" strike="noStrike">
                        <a:solidFill>
                          <a:schemeClr val="accent6"/>
                        </a:solidFill>
                        <a:effectLst/>
                        <a:latin typeface="Calibri"/>
                      </a:endParaRPr>
                    </a:p>
                  </a:txBody>
                  <a:tcPr marL="9525" marR="9525" marT="9525" marB="0" anchor="b"/>
                </a:tc>
                <a:tc>
                  <a:txBody>
                    <a:bodyPr/>
                    <a:lstStyle/>
                    <a:p>
                      <a:pPr algn="ctr" fontAlgn="b"/>
                      <a:endParaRPr lang="en-US" sz="1800" b="0" i="0" u="none" strike="noStrike">
                        <a:solidFill>
                          <a:schemeClr val="accent6"/>
                        </a:solidFill>
                        <a:effectLst/>
                        <a:latin typeface="Calibri"/>
                      </a:endParaRPr>
                    </a:p>
                  </a:txBody>
                  <a:tcPr marL="9525" marR="9525" marT="9525" marB="0" anchor="b"/>
                </a:tc>
                <a:tc>
                  <a:txBody>
                    <a:bodyPr/>
                    <a:lstStyle/>
                    <a:p>
                      <a:pPr algn="ctr" fontAlgn="b"/>
                      <a:r>
                        <a:rPr lang="en-US" sz="1800" u="none" strike="noStrike">
                          <a:solidFill>
                            <a:schemeClr val="accent6"/>
                          </a:solidFill>
                          <a:effectLst/>
                        </a:rPr>
                        <a:t>27</a:t>
                      </a:r>
                      <a:endParaRPr lang="en-US" sz="1800" b="0" i="0" u="none" strike="noStrike">
                        <a:solidFill>
                          <a:schemeClr val="accent6"/>
                        </a:solidFill>
                        <a:effectLst/>
                        <a:latin typeface="Calibri"/>
                      </a:endParaRPr>
                    </a:p>
                  </a:txBody>
                  <a:tcPr marL="9525" marR="9525" marT="9525" marB="0" anchor="b"/>
                </a:tc>
                <a:tc>
                  <a:txBody>
                    <a:bodyPr/>
                    <a:lstStyle/>
                    <a:p>
                      <a:pPr algn="ctr" fontAlgn="b"/>
                      <a:endParaRPr lang="en-US" sz="1800" b="0" i="0" u="none" strike="noStrike">
                        <a:solidFill>
                          <a:schemeClr val="accent6"/>
                        </a:solidFill>
                        <a:effectLst/>
                        <a:latin typeface="Calibri"/>
                      </a:endParaRPr>
                    </a:p>
                  </a:txBody>
                  <a:tcPr marL="9525" marR="9525" marT="9525" marB="0" anchor="b"/>
                </a:tc>
                <a:tc>
                  <a:txBody>
                    <a:bodyPr/>
                    <a:lstStyle/>
                    <a:p>
                      <a:pPr algn="ctr" fontAlgn="b"/>
                      <a:r>
                        <a:rPr lang="en-US" sz="1800" u="none" strike="noStrike">
                          <a:solidFill>
                            <a:schemeClr val="accent6"/>
                          </a:solidFill>
                          <a:effectLst/>
                        </a:rPr>
                        <a:t>12</a:t>
                      </a:r>
                      <a:endParaRPr lang="en-US" sz="1800" b="0" i="0" u="none" strike="noStrike">
                        <a:solidFill>
                          <a:schemeClr val="accent6"/>
                        </a:solidFill>
                        <a:effectLst/>
                        <a:latin typeface="Calibri"/>
                      </a:endParaRPr>
                    </a:p>
                  </a:txBody>
                  <a:tcPr marL="9525" marR="9525" marT="9525" marB="0" anchor="b"/>
                </a:tc>
              </a:tr>
              <a:tr h="241178">
                <a:tc>
                  <a:txBody>
                    <a:bodyPr/>
                    <a:lstStyle/>
                    <a:p>
                      <a:pPr algn="ctr" fontAlgn="b"/>
                      <a:r>
                        <a:rPr lang="en-US" sz="1800" u="none" strike="noStrike" dirty="0">
                          <a:solidFill>
                            <a:schemeClr val="accent6"/>
                          </a:solidFill>
                          <a:effectLst/>
                        </a:rPr>
                        <a:t>i=8</a:t>
                      </a:r>
                      <a:endParaRPr lang="en-US" sz="1800" b="0" i="0" u="none" strike="noStrike" dirty="0">
                        <a:solidFill>
                          <a:schemeClr val="accent6"/>
                        </a:solidFill>
                        <a:effectLst/>
                        <a:latin typeface="Calibri"/>
                      </a:endParaRPr>
                    </a:p>
                  </a:txBody>
                  <a:tcPr marL="9525" marR="9525" marT="9525" marB="0" anchor="b">
                    <a:solidFill>
                      <a:schemeClr val="accent1"/>
                    </a:solidFill>
                  </a:tcPr>
                </a:tc>
                <a:tc>
                  <a:txBody>
                    <a:bodyPr/>
                    <a:lstStyle/>
                    <a:p>
                      <a:pPr algn="ctr" fontAlgn="b"/>
                      <a:endParaRPr lang="en-US" sz="1800" b="0" i="0" u="none" strike="noStrike">
                        <a:solidFill>
                          <a:schemeClr val="accent6"/>
                        </a:solidFill>
                        <a:effectLst/>
                        <a:latin typeface="Calibri"/>
                      </a:endParaRPr>
                    </a:p>
                  </a:txBody>
                  <a:tcPr marL="9525" marR="9525" marT="9525" marB="0" anchor="b"/>
                </a:tc>
                <a:tc>
                  <a:txBody>
                    <a:bodyPr/>
                    <a:lstStyle/>
                    <a:p>
                      <a:pPr algn="ctr" fontAlgn="b"/>
                      <a:r>
                        <a:rPr lang="en-US" sz="1800" u="none" strike="noStrike">
                          <a:solidFill>
                            <a:schemeClr val="accent6"/>
                          </a:solidFill>
                          <a:effectLst/>
                        </a:rPr>
                        <a:t>5</a:t>
                      </a:r>
                      <a:endParaRPr lang="en-US" sz="1800" b="0" i="0" u="none" strike="noStrike">
                        <a:solidFill>
                          <a:schemeClr val="accent6"/>
                        </a:solidFill>
                        <a:effectLst/>
                        <a:latin typeface="Calibri"/>
                      </a:endParaRPr>
                    </a:p>
                  </a:txBody>
                  <a:tcPr marL="9525" marR="9525" marT="9525" marB="0" anchor="b"/>
                </a:tc>
                <a:tc>
                  <a:txBody>
                    <a:bodyPr/>
                    <a:lstStyle/>
                    <a:p>
                      <a:pPr algn="ctr" fontAlgn="b"/>
                      <a:r>
                        <a:rPr lang="en-US" sz="1800" u="none" strike="noStrike">
                          <a:solidFill>
                            <a:schemeClr val="accent6"/>
                          </a:solidFill>
                          <a:effectLst/>
                        </a:rPr>
                        <a:t>15</a:t>
                      </a:r>
                      <a:endParaRPr lang="en-US" sz="1800" b="0" i="0" u="none" strike="noStrike">
                        <a:solidFill>
                          <a:schemeClr val="accent6"/>
                        </a:solidFill>
                        <a:effectLst/>
                        <a:latin typeface="Calibri"/>
                      </a:endParaRPr>
                    </a:p>
                  </a:txBody>
                  <a:tcPr marL="9525" marR="9525" marT="9525" marB="0" anchor="b"/>
                </a:tc>
                <a:tc>
                  <a:txBody>
                    <a:bodyPr/>
                    <a:lstStyle/>
                    <a:p>
                      <a:pPr algn="ctr" fontAlgn="b"/>
                      <a:endParaRPr lang="en-US" sz="1800" b="0" i="0" u="none" strike="noStrike">
                        <a:solidFill>
                          <a:schemeClr val="accent6"/>
                        </a:solidFill>
                        <a:effectLst/>
                        <a:latin typeface="Calibri"/>
                      </a:endParaRPr>
                    </a:p>
                  </a:txBody>
                  <a:tcPr marL="9525" marR="9525" marT="9525" marB="0" anchor="b"/>
                </a:tc>
                <a:tc>
                  <a:txBody>
                    <a:bodyPr/>
                    <a:lstStyle/>
                    <a:p>
                      <a:pPr algn="ctr" fontAlgn="b"/>
                      <a:endParaRPr lang="en-US" sz="1800" b="0" i="0" u="none" strike="noStrike">
                        <a:solidFill>
                          <a:schemeClr val="accent6"/>
                        </a:solidFill>
                        <a:effectLst/>
                        <a:latin typeface="Calibri"/>
                      </a:endParaRPr>
                    </a:p>
                  </a:txBody>
                  <a:tcPr marL="9525" marR="9525" marT="9525" marB="0" anchor="b"/>
                </a:tc>
                <a:tc>
                  <a:txBody>
                    <a:bodyPr/>
                    <a:lstStyle/>
                    <a:p>
                      <a:pPr algn="ctr" fontAlgn="b"/>
                      <a:endParaRPr lang="en-US" sz="1800" b="0" i="0" u="none" strike="noStrike">
                        <a:solidFill>
                          <a:schemeClr val="accent6"/>
                        </a:solidFill>
                        <a:effectLst/>
                        <a:latin typeface="Calibri"/>
                      </a:endParaRPr>
                    </a:p>
                  </a:txBody>
                  <a:tcPr marL="9525" marR="9525" marT="9525" marB="0" anchor="b"/>
                </a:tc>
                <a:tc>
                  <a:txBody>
                    <a:bodyPr/>
                    <a:lstStyle/>
                    <a:p>
                      <a:pPr algn="ctr" fontAlgn="b"/>
                      <a:endParaRPr lang="en-US" sz="1800" b="0" i="0" u="none" strike="noStrike">
                        <a:solidFill>
                          <a:schemeClr val="accent6"/>
                        </a:solidFill>
                        <a:effectLst/>
                        <a:latin typeface="Calibri"/>
                      </a:endParaRPr>
                    </a:p>
                  </a:txBody>
                  <a:tcPr marL="9525" marR="9525" marT="9525" marB="0" anchor="b"/>
                </a:tc>
                <a:tc>
                  <a:txBody>
                    <a:bodyPr/>
                    <a:lstStyle/>
                    <a:p>
                      <a:pPr algn="ctr" fontAlgn="b"/>
                      <a:r>
                        <a:rPr lang="en-US" sz="1800" u="none" strike="noStrike">
                          <a:solidFill>
                            <a:schemeClr val="accent6"/>
                          </a:solidFill>
                          <a:effectLst/>
                        </a:rPr>
                        <a:t>32</a:t>
                      </a:r>
                      <a:endParaRPr lang="en-US" sz="1800" b="0" i="0" u="none" strike="noStrike">
                        <a:solidFill>
                          <a:schemeClr val="accent6"/>
                        </a:solidFill>
                        <a:effectLst/>
                        <a:latin typeface="Calibri"/>
                      </a:endParaRPr>
                    </a:p>
                  </a:txBody>
                  <a:tcPr marL="9525" marR="9525" marT="9525" marB="0" anchor="b"/>
                </a:tc>
                <a:tc>
                  <a:txBody>
                    <a:bodyPr/>
                    <a:lstStyle/>
                    <a:p>
                      <a:pPr algn="ctr" fontAlgn="b"/>
                      <a:endParaRPr lang="en-US" sz="1800" b="0" i="0" u="none" strike="noStrike">
                        <a:solidFill>
                          <a:schemeClr val="accent6"/>
                        </a:solidFill>
                        <a:effectLst/>
                        <a:latin typeface="Calibri"/>
                      </a:endParaRPr>
                    </a:p>
                  </a:txBody>
                  <a:tcPr marL="9525" marR="9525" marT="9525" marB="0" anchor="b"/>
                </a:tc>
                <a:tc>
                  <a:txBody>
                    <a:bodyPr/>
                    <a:lstStyle/>
                    <a:p>
                      <a:pPr algn="ctr" fontAlgn="b"/>
                      <a:endParaRPr lang="en-US" sz="1800" b="0" i="0" u="none" strike="noStrike" dirty="0">
                        <a:solidFill>
                          <a:schemeClr val="accent6"/>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3280670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a:xfrm>
            <a:off x="1219200" y="274638"/>
            <a:ext cx="7467600" cy="1011237"/>
          </a:xfrm>
        </p:spPr>
        <p:txBody>
          <a:bodyPr/>
          <a:lstStyle/>
          <a:p>
            <a:r>
              <a:rPr lang="en-US" sz="3600" dirty="0">
                <a:cs typeface="Times New Roman" pitchFamily="18" charset="0"/>
              </a:rPr>
              <a:t>CAM Linear Assignment </a:t>
            </a:r>
            <a:r>
              <a:rPr lang="en-US" sz="3600" dirty="0" smtClean="0">
                <a:cs typeface="Times New Roman" pitchFamily="18" charset="0"/>
              </a:rPr>
              <a:t>Model</a:t>
            </a:r>
            <a:endParaRPr lang="en-US" sz="3600" dirty="0">
              <a:cs typeface="Times New Roman" pitchFamily="18" charset="0"/>
            </a:endParaRPr>
          </a:p>
        </p:txBody>
      </p:sp>
      <p:sp>
        <p:nvSpPr>
          <p:cNvPr id="593923" name="Rectangle 3"/>
          <p:cNvSpPr>
            <a:spLocks noGrp="1" noChangeArrowheads="1"/>
          </p:cNvSpPr>
          <p:nvPr>
            <p:ph type="body" idx="1"/>
          </p:nvPr>
        </p:nvSpPr>
        <p:spPr>
          <a:xfrm>
            <a:off x="235528" y="1577774"/>
            <a:ext cx="8714508" cy="4714538"/>
          </a:xfrm>
          <a:ln/>
        </p:spPr>
        <p:txBody>
          <a:bodyPr/>
          <a:lstStyle/>
          <a:p>
            <a:pPr marL="463550" indent="-463550">
              <a:lnSpc>
                <a:spcPct val="95000"/>
              </a:lnSpc>
              <a:spcBef>
                <a:spcPts val="0"/>
              </a:spcBef>
              <a:buNone/>
            </a:pPr>
            <a:r>
              <a:rPr lang="en-US" sz="2100" i="1" dirty="0" smtClean="0"/>
              <a:t>min 8x</a:t>
            </a:r>
            <a:r>
              <a:rPr lang="en-US" sz="2100" i="1" baseline="-25000" dirty="0" smtClean="0"/>
              <a:t>1,1</a:t>
            </a:r>
            <a:r>
              <a:rPr lang="en-US" sz="2100" i="1" dirty="0" smtClean="0"/>
              <a:t>+23x</a:t>
            </a:r>
            <a:r>
              <a:rPr lang="en-US" sz="2100" i="1" baseline="-25000" dirty="0" smtClean="0"/>
              <a:t>1,3 </a:t>
            </a:r>
            <a:r>
              <a:rPr lang="en-US" sz="2100" i="1" dirty="0" smtClean="0"/>
              <a:t>+5x</a:t>
            </a:r>
            <a:r>
              <a:rPr lang="en-US" sz="2100" i="1" baseline="-25000" dirty="0" smtClean="0"/>
              <a:t>1,9</a:t>
            </a:r>
            <a:r>
              <a:rPr lang="en-US" sz="2100" i="1" dirty="0" smtClean="0"/>
              <a:t>+4x</a:t>
            </a:r>
            <a:r>
              <a:rPr lang="en-US" sz="2100" i="1" baseline="-25000" dirty="0" smtClean="0"/>
              <a:t>2,2</a:t>
            </a:r>
            <a:r>
              <a:rPr lang="en-US" sz="2100" i="1" dirty="0" smtClean="0"/>
              <a:t> +12x</a:t>
            </a:r>
            <a:r>
              <a:rPr lang="en-US" sz="2100" i="1" baseline="-25000" dirty="0" smtClean="0"/>
              <a:t>2,4</a:t>
            </a:r>
            <a:r>
              <a:rPr lang="en-US" sz="2100" i="1" dirty="0" smtClean="0"/>
              <a:t>+15x</a:t>
            </a:r>
            <a:r>
              <a:rPr lang="en-US" sz="2100" i="1" baseline="-25000" dirty="0" smtClean="0"/>
              <a:t>2,5</a:t>
            </a:r>
            <a:r>
              <a:rPr lang="en-US" sz="2100" i="1" dirty="0" smtClean="0"/>
              <a:t>+20x</a:t>
            </a:r>
            <a:r>
              <a:rPr lang="en-US" sz="2100" i="1" baseline="-25000" dirty="0" smtClean="0"/>
              <a:t>3,3 </a:t>
            </a:r>
            <a:r>
              <a:rPr lang="en-US" sz="2100" i="1" dirty="0" smtClean="0"/>
              <a:t>+13x</a:t>
            </a:r>
            <a:r>
              <a:rPr lang="en-US" sz="2100" i="1" baseline="-25000" dirty="0" smtClean="0"/>
              <a:t>3,5 </a:t>
            </a:r>
            <a:r>
              <a:rPr lang="en-US" sz="2100" i="1" dirty="0" smtClean="0"/>
              <a:t>+6x</a:t>
            </a:r>
            <a:r>
              <a:rPr lang="en-US" sz="2100" i="1" baseline="-25000" dirty="0" smtClean="0"/>
              <a:t>3,6</a:t>
            </a:r>
            <a:r>
              <a:rPr lang="en-US" sz="2100" i="1" dirty="0" smtClean="0"/>
              <a:t>+8x</a:t>
            </a:r>
            <a:r>
              <a:rPr lang="en-US" sz="2100" i="1" baseline="-25000" dirty="0" smtClean="0"/>
              <a:t>3,8 </a:t>
            </a:r>
            <a:r>
              <a:rPr lang="en-US" sz="2100" i="1" dirty="0" smtClean="0"/>
              <a:t>+19x</a:t>
            </a:r>
            <a:r>
              <a:rPr lang="en-US" sz="2100" i="1" baseline="-25000" dirty="0" smtClean="0"/>
              <a:t>4,5 </a:t>
            </a:r>
            <a:r>
              <a:rPr lang="en-US" sz="2100" i="1" dirty="0"/>
              <a:t>+</a:t>
            </a:r>
            <a:r>
              <a:rPr lang="en-US" sz="2100" i="1" dirty="0" smtClean="0"/>
              <a:t>10x</a:t>
            </a:r>
            <a:r>
              <a:rPr lang="en-US" sz="2100" i="1" baseline="-25000" dirty="0" smtClean="0"/>
              <a:t>4,6 </a:t>
            </a:r>
            <a:r>
              <a:rPr lang="en-US" sz="2100" i="1" dirty="0" smtClean="0"/>
              <a:t>+8x</a:t>
            </a:r>
            <a:r>
              <a:rPr lang="en-US" sz="2100" i="1" baseline="-25000" dirty="0" smtClean="0"/>
              <a:t>5,4</a:t>
            </a:r>
            <a:r>
              <a:rPr lang="en-US" sz="2100" i="1" dirty="0" smtClean="0"/>
              <a:t>+12x</a:t>
            </a:r>
            <a:r>
              <a:rPr lang="en-US" sz="2100" i="1" baseline="-25000" dirty="0" smtClean="0"/>
              <a:t>5,7</a:t>
            </a:r>
            <a:r>
              <a:rPr lang="en-US" sz="2100" i="1" dirty="0" smtClean="0"/>
              <a:t>+16x</a:t>
            </a:r>
            <a:r>
              <a:rPr lang="en-US" sz="2100" i="1" baseline="-25000" dirty="0" smtClean="0"/>
              <a:t>5,10</a:t>
            </a:r>
            <a:r>
              <a:rPr lang="en-US" sz="2100" i="1" dirty="0" smtClean="0"/>
              <a:t>+14x</a:t>
            </a:r>
            <a:r>
              <a:rPr lang="en-US" sz="2100" i="1" baseline="-25000" dirty="0" smtClean="0"/>
              <a:t>6,1</a:t>
            </a:r>
            <a:r>
              <a:rPr lang="en-US" sz="2100" i="1" dirty="0" smtClean="0"/>
              <a:t>+8x</a:t>
            </a:r>
            <a:r>
              <a:rPr lang="en-US" sz="2100" i="1" baseline="-25000" dirty="0" smtClean="0"/>
              <a:t>6,7 </a:t>
            </a:r>
            <a:r>
              <a:rPr lang="en-US" sz="2100" i="1" dirty="0" smtClean="0"/>
              <a:t>+3x</a:t>
            </a:r>
            <a:r>
              <a:rPr lang="en-US" sz="2100" i="1" baseline="-25000" dirty="0" smtClean="0"/>
              <a:t>6,9 </a:t>
            </a:r>
            <a:r>
              <a:rPr lang="en-US" sz="2100" i="1" dirty="0" smtClean="0"/>
              <a:t>+6x</a:t>
            </a:r>
            <a:r>
              <a:rPr lang="en-US" sz="2100" i="1" baseline="-25000" dirty="0" smtClean="0"/>
              <a:t>7,2</a:t>
            </a:r>
            <a:r>
              <a:rPr lang="en-US" sz="2100" i="1" dirty="0" smtClean="0"/>
              <a:t>+27x</a:t>
            </a:r>
            <a:r>
              <a:rPr lang="en-US" sz="2100" i="1" baseline="-25000" dirty="0" smtClean="0"/>
              <a:t>7,8</a:t>
            </a:r>
            <a:r>
              <a:rPr lang="en-US" sz="2100" i="1" dirty="0" smtClean="0"/>
              <a:t>+12x</a:t>
            </a:r>
            <a:r>
              <a:rPr lang="en-US" sz="2100" i="1" baseline="-25000" dirty="0" smtClean="0"/>
              <a:t>7,10 </a:t>
            </a:r>
            <a:r>
              <a:rPr lang="en-US" sz="2100" i="1" dirty="0" smtClean="0"/>
              <a:t>+5x</a:t>
            </a:r>
            <a:r>
              <a:rPr lang="en-US" sz="2100" i="1" baseline="-25000" dirty="0" smtClean="0"/>
              <a:t>8,2</a:t>
            </a:r>
            <a:r>
              <a:rPr lang="en-US" sz="2100" i="1" dirty="0" smtClean="0"/>
              <a:t>+15x</a:t>
            </a:r>
            <a:r>
              <a:rPr lang="en-US" sz="2100" i="1" baseline="-25000" dirty="0" smtClean="0"/>
              <a:t>8,3 </a:t>
            </a:r>
            <a:r>
              <a:rPr lang="en-US" sz="2100" i="1" dirty="0"/>
              <a:t>+</a:t>
            </a:r>
            <a:r>
              <a:rPr lang="en-US" sz="2100" i="1" dirty="0" smtClean="0"/>
              <a:t>32x</a:t>
            </a:r>
            <a:r>
              <a:rPr lang="en-US" sz="2100" i="1" baseline="-25000" dirty="0" smtClean="0"/>
              <a:t>8,8 </a:t>
            </a:r>
            <a:endParaRPr lang="en-US" sz="2100" i="1" baseline="-25000" dirty="0"/>
          </a:p>
          <a:p>
            <a:pPr marL="346075" indent="-346075">
              <a:lnSpc>
                <a:spcPct val="95000"/>
              </a:lnSpc>
              <a:spcBef>
                <a:spcPts val="0"/>
              </a:spcBef>
              <a:buNone/>
              <a:tabLst>
                <a:tab pos="7835900" algn="l"/>
              </a:tabLst>
            </a:pPr>
            <a:r>
              <a:rPr lang="en-US" sz="2400" i="1" dirty="0" err="1" smtClean="0"/>
              <a:t>s.t.</a:t>
            </a:r>
            <a:r>
              <a:rPr lang="en-US" sz="2400" i="1" dirty="0" smtClean="0"/>
              <a:t>    </a:t>
            </a:r>
          </a:p>
          <a:p>
            <a:pPr marL="0" indent="0">
              <a:spcBef>
                <a:spcPts val="0"/>
              </a:spcBef>
              <a:buNone/>
              <a:tabLst>
                <a:tab pos="463550" algn="l"/>
              </a:tabLst>
            </a:pPr>
            <a:r>
              <a:rPr lang="en-US" sz="2400" i="1" dirty="0"/>
              <a:t>	</a:t>
            </a:r>
            <a:endParaRPr lang="en-US" sz="2400" dirty="0" smtClean="0">
              <a:cs typeface="Times New Roman" pitchFamily="18" charset="0"/>
            </a:endParaRPr>
          </a:p>
        </p:txBody>
      </p:sp>
      <p:sp>
        <p:nvSpPr>
          <p:cNvPr id="5" name="TextBox 4"/>
          <p:cNvSpPr txBox="1"/>
          <p:nvPr/>
        </p:nvSpPr>
        <p:spPr>
          <a:xfrm>
            <a:off x="7779434" y="5590198"/>
            <a:ext cx="1260311" cy="461665"/>
          </a:xfrm>
          <a:prstGeom prst="rect">
            <a:avLst/>
          </a:prstGeom>
          <a:noFill/>
        </p:spPr>
        <p:txBody>
          <a:bodyPr wrap="square" rtlCol="0">
            <a:spAutoFit/>
          </a:bodyPr>
          <a:lstStyle/>
          <a:p>
            <a:r>
              <a:rPr lang="en-US" sz="2400" dirty="0" smtClean="0">
                <a:solidFill>
                  <a:schemeClr val="accent2"/>
                </a:solidFill>
              </a:rPr>
              <a:t>(11.11)</a:t>
            </a:r>
            <a:endParaRPr lang="en-US" sz="2400" dirty="0">
              <a:solidFill>
                <a:schemeClr val="accent2"/>
              </a:solidFill>
            </a:endParaRPr>
          </a:p>
        </p:txBody>
      </p:sp>
      <mc:AlternateContent xmlns:mc="http://schemas.openxmlformats.org/markup-compatibility/2006" xmlns:a14="http://schemas.microsoft.com/office/drawing/2010/main">
        <mc:Choice Requires="a14">
          <p:sp>
            <p:nvSpPr>
              <p:cNvPr id="8" name="TextBox 7"/>
              <p:cNvSpPr txBox="1"/>
              <p:nvPr/>
            </p:nvSpPr>
            <p:spPr>
              <a:xfrm>
                <a:off x="839879" y="2590498"/>
                <a:ext cx="4632453" cy="1708160"/>
              </a:xfrm>
              <a:prstGeom prst="rect">
                <a:avLst/>
              </a:prstGeom>
              <a:noFill/>
            </p:spPr>
            <p:txBody>
              <a:bodyPr wrap="square" rtlCol="0">
                <a:spAutoFit/>
              </a:bodyPr>
              <a:lstStyle/>
              <a:p>
                <a:pPr marL="0" indent="0" algn="l">
                  <a:buFontTx/>
                  <a:buNone/>
                  <a:tabLst>
                    <a:tab pos="463550" algn="l"/>
                    <a:tab pos="3657600" algn="l"/>
                  </a:tabLst>
                </a:pPr>
                <a:r>
                  <a:rPr lang="en-US" sz="2100" i="1" dirty="0" smtClean="0">
                    <a:solidFill>
                      <a:schemeClr val="accent6"/>
                    </a:solidFill>
                  </a:rPr>
                  <a:t>x</a:t>
                </a:r>
                <a:r>
                  <a:rPr lang="en-US" sz="2100" i="1" baseline="-25000" dirty="0" smtClean="0">
                    <a:solidFill>
                      <a:schemeClr val="accent6"/>
                    </a:solidFill>
                  </a:rPr>
                  <a:t>1,1 </a:t>
                </a:r>
                <a:r>
                  <a:rPr lang="en-US" sz="2100" i="1" dirty="0">
                    <a:solidFill>
                      <a:schemeClr val="accent6"/>
                    </a:solidFill>
                  </a:rPr>
                  <a:t>+ </a:t>
                </a:r>
                <a:r>
                  <a:rPr lang="en-US" sz="2100" i="1" dirty="0" smtClean="0">
                    <a:solidFill>
                      <a:schemeClr val="accent6"/>
                    </a:solidFill>
                  </a:rPr>
                  <a:t>x</a:t>
                </a:r>
                <a:r>
                  <a:rPr lang="en-US" sz="2100" i="1" baseline="-25000" dirty="0" smtClean="0">
                    <a:solidFill>
                      <a:schemeClr val="accent6"/>
                    </a:solidFill>
                  </a:rPr>
                  <a:t>1,3 </a:t>
                </a:r>
                <a:r>
                  <a:rPr lang="en-US" sz="2100" i="1" dirty="0">
                    <a:solidFill>
                      <a:schemeClr val="accent6"/>
                    </a:solidFill>
                  </a:rPr>
                  <a:t>+ </a:t>
                </a:r>
                <a:r>
                  <a:rPr lang="en-US" sz="2100" i="1" dirty="0" smtClean="0">
                    <a:solidFill>
                      <a:schemeClr val="accent6"/>
                    </a:solidFill>
                  </a:rPr>
                  <a:t>x</a:t>
                </a:r>
                <a:r>
                  <a:rPr lang="en-US" sz="2100" i="1" baseline="-25000" dirty="0" smtClean="0">
                    <a:solidFill>
                      <a:schemeClr val="accent6"/>
                    </a:solidFill>
                  </a:rPr>
                  <a:t>1,9 	</a:t>
                </a:r>
                <a:r>
                  <a:rPr lang="en-US" sz="2100" i="1" dirty="0" smtClean="0">
                    <a:solidFill>
                      <a:schemeClr val="accent6"/>
                    </a:solidFill>
                    <a:sym typeface="Symbol"/>
                  </a:rPr>
                  <a:t>=</a:t>
                </a:r>
                <a:r>
                  <a:rPr lang="en-US" sz="2100" i="1" dirty="0" smtClean="0">
                    <a:solidFill>
                      <a:schemeClr val="accent6"/>
                    </a:solidFill>
                  </a:rPr>
                  <a:t> 1</a:t>
                </a:r>
                <a:r>
                  <a:rPr lang="en-US" sz="2100" i="1" baseline="-25000" dirty="0" smtClean="0">
                    <a:solidFill>
                      <a:schemeClr val="accent6"/>
                    </a:solidFill>
                  </a:rPr>
                  <a:t> </a:t>
                </a:r>
                <a:endParaRPr lang="en-US" sz="2100" i="1" dirty="0" smtClean="0">
                  <a:solidFill>
                    <a:schemeClr val="accent6"/>
                  </a:solidFill>
                </a:endParaRPr>
              </a:p>
              <a:p>
                <a:pPr marL="0" indent="0" algn="l">
                  <a:spcBef>
                    <a:spcPts val="0"/>
                  </a:spcBef>
                  <a:buNone/>
                  <a:tabLst>
                    <a:tab pos="463550" algn="l"/>
                    <a:tab pos="3657600" algn="l"/>
                  </a:tabLst>
                </a:pPr>
                <a:r>
                  <a:rPr lang="en-US" sz="2100" i="1" dirty="0" smtClean="0">
                    <a:solidFill>
                      <a:schemeClr val="accent6"/>
                    </a:solidFill>
                  </a:rPr>
                  <a:t>x</a:t>
                </a:r>
                <a:r>
                  <a:rPr lang="en-US" sz="2100" i="1" baseline="-25000" dirty="0" smtClean="0">
                    <a:solidFill>
                      <a:schemeClr val="accent6"/>
                    </a:solidFill>
                  </a:rPr>
                  <a:t>2,2 </a:t>
                </a:r>
                <a:r>
                  <a:rPr lang="en-US" sz="2100" i="1" dirty="0" smtClean="0">
                    <a:solidFill>
                      <a:schemeClr val="accent6"/>
                    </a:solidFill>
                  </a:rPr>
                  <a:t>+ x</a:t>
                </a:r>
                <a:r>
                  <a:rPr lang="en-US" sz="2100" i="1" baseline="-25000" dirty="0" smtClean="0">
                    <a:solidFill>
                      <a:schemeClr val="accent6"/>
                    </a:solidFill>
                  </a:rPr>
                  <a:t>2,4</a:t>
                </a:r>
                <a:r>
                  <a:rPr lang="en-US" sz="2100" i="1" dirty="0" smtClean="0">
                    <a:solidFill>
                      <a:schemeClr val="accent6"/>
                    </a:solidFill>
                  </a:rPr>
                  <a:t> </a:t>
                </a:r>
                <a:r>
                  <a:rPr lang="en-US" sz="2100" i="1" dirty="0">
                    <a:solidFill>
                      <a:schemeClr val="accent6"/>
                    </a:solidFill>
                  </a:rPr>
                  <a:t>+ </a:t>
                </a:r>
                <a:r>
                  <a:rPr lang="en-US" sz="2100" i="1" dirty="0" smtClean="0">
                    <a:solidFill>
                      <a:schemeClr val="accent6"/>
                    </a:solidFill>
                  </a:rPr>
                  <a:t>x</a:t>
                </a:r>
                <a:r>
                  <a:rPr lang="en-US" sz="2100" i="1" baseline="-25000" dirty="0" smtClean="0">
                    <a:solidFill>
                      <a:schemeClr val="accent6"/>
                    </a:solidFill>
                  </a:rPr>
                  <a:t>2,5 </a:t>
                </a:r>
                <a:r>
                  <a:rPr lang="en-US" sz="2100" i="1" dirty="0" smtClean="0">
                    <a:solidFill>
                      <a:schemeClr val="accent6"/>
                    </a:solidFill>
                  </a:rPr>
                  <a:t>	= 1</a:t>
                </a:r>
              </a:p>
              <a:p>
                <a:pPr algn="l">
                  <a:spcBef>
                    <a:spcPts val="0"/>
                  </a:spcBef>
                  <a:tabLst>
                    <a:tab pos="463550" algn="l"/>
                    <a:tab pos="3657600" algn="l"/>
                  </a:tabLst>
                </a:pPr>
                <a14:m>
                  <m:oMathPara xmlns:m="http://schemas.openxmlformats.org/officeDocument/2006/math">
                    <m:oMathParaPr>
                      <m:jc m:val="left"/>
                    </m:oMathParaPr>
                    <m:oMath xmlns:m="http://schemas.openxmlformats.org/officeDocument/2006/math">
                      <m:r>
                        <a:rPr lang="en-US" sz="2100" i="1" smtClean="0">
                          <a:solidFill>
                            <a:schemeClr val="accent6"/>
                          </a:solidFill>
                          <a:latin typeface="Cambria Math"/>
                          <a:ea typeface="Cambria Math"/>
                        </a:rPr>
                        <m:t>⋮</m:t>
                      </m:r>
                    </m:oMath>
                  </m:oMathPara>
                </a14:m>
                <a:endParaRPr lang="en-US" sz="2100" i="1" dirty="0" smtClean="0">
                  <a:solidFill>
                    <a:schemeClr val="accent6"/>
                  </a:solidFill>
                </a:endParaRPr>
              </a:p>
              <a:p>
                <a:pPr algn="l">
                  <a:spcBef>
                    <a:spcPts val="0"/>
                  </a:spcBef>
                  <a:tabLst>
                    <a:tab pos="463550" algn="l"/>
                    <a:tab pos="3657600" algn="l"/>
                  </a:tabLst>
                </a:pPr>
                <a:r>
                  <a:rPr lang="en-US" sz="2100" i="1" dirty="0" smtClean="0">
                    <a:solidFill>
                      <a:schemeClr val="accent6"/>
                    </a:solidFill>
                  </a:rPr>
                  <a:t>x</a:t>
                </a:r>
                <a:r>
                  <a:rPr lang="en-US" sz="2100" i="1" baseline="-25000" dirty="0" smtClean="0">
                    <a:solidFill>
                      <a:schemeClr val="accent6"/>
                    </a:solidFill>
                  </a:rPr>
                  <a:t>10,1 </a:t>
                </a:r>
                <a:r>
                  <a:rPr lang="en-US" sz="2100" i="1" dirty="0">
                    <a:solidFill>
                      <a:schemeClr val="accent6"/>
                    </a:solidFill>
                  </a:rPr>
                  <a:t>+ </a:t>
                </a:r>
                <a:r>
                  <a:rPr lang="en-US" sz="2100" i="1" dirty="0" smtClean="0">
                    <a:solidFill>
                      <a:schemeClr val="accent6"/>
                    </a:solidFill>
                  </a:rPr>
                  <a:t>x</a:t>
                </a:r>
                <a:r>
                  <a:rPr lang="en-US" sz="2100" i="1" baseline="-25000" dirty="0" smtClean="0">
                    <a:solidFill>
                      <a:schemeClr val="accent6"/>
                    </a:solidFill>
                  </a:rPr>
                  <a:t>10,2 </a:t>
                </a:r>
                <a:r>
                  <a:rPr lang="en-US" sz="2100" i="1" dirty="0">
                    <a:solidFill>
                      <a:schemeClr val="accent6"/>
                    </a:solidFill>
                  </a:rPr>
                  <a:t>+ </a:t>
                </a:r>
                <a:r>
                  <a:rPr lang="en-US" sz="2100" i="1" dirty="0" smtClean="0">
                    <a:solidFill>
                      <a:schemeClr val="accent6"/>
                    </a:solidFill>
                  </a:rPr>
                  <a:t>x</a:t>
                </a:r>
                <a:r>
                  <a:rPr lang="en-US" sz="2100" i="1" baseline="-25000" dirty="0" smtClean="0">
                    <a:solidFill>
                      <a:schemeClr val="accent6"/>
                    </a:solidFill>
                  </a:rPr>
                  <a:t>10,3 </a:t>
                </a:r>
                <a:r>
                  <a:rPr lang="en-US" sz="2100" i="1" dirty="0">
                    <a:solidFill>
                      <a:schemeClr val="accent6"/>
                    </a:solidFill>
                  </a:rPr>
                  <a:t>+ </a:t>
                </a:r>
                <a:r>
                  <a:rPr lang="en-US" sz="2100" i="1" dirty="0" smtClean="0">
                    <a:solidFill>
                      <a:schemeClr val="accent6"/>
                    </a:solidFill>
                  </a:rPr>
                  <a:t>x</a:t>
                </a:r>
                <a:r>
                  <a:rPr lang="en-US" sz="2100" i="1" baseline="-25000" dirty="0" smtClean="0">
                    <a:solidFill>
                      <a:schemeClr val="accent6"/>
                    </a:solidFill>
                  </a:rPr>
                  <a:t>10,4</a:t>
                </a:r>
                <a:r>
                  <a:rPr lang="en-US" sz="2100" i="1" dirty="0" smtClean="0">
                    <a:solidFill>
                      <a:schemeClr val="accent6"/>
                    </a:solidFill>
                  </a:rPr>
                  <a:t> +</a:t>
                </a:r>
                <a:r>
                  <a:rPr lang="en-US" sz="2100" i="1" dirty="0">
                    <a:solidFill>
                      <a:schemeClr val="accent6"/>
                    </a:solidFill>
                  </a:rPr>
                  <a:t> </a:t>
                </a:r>
                <a:r>
                  <a:rPr lang="en-US" sz="2100" i="1" dirty="0" smtClean="0">
                    <a:solidFill>
                      <a:schemeClr val="accent6"/>
                    </a:solidFill>
                  </a:rPr>
                  <a:t>x</a:t>
                </a:r>
                <a:r>
                  <a:rPr lang="en-US" sz="2100" i="1" baseline="-25000" dirty="0" smtClean="0">
                    <a:solidFill>
                      <a:schemeClr val="accent6"/>
                    </a:solidFill>
                  </a:rPr>
                  <a:t>10,5 </a:t>
                </a:r>
                <a:r>
                  <a:rPr lang="en-US" sz="2100" i="1" dirty="0">
                    <a:solidFill>
                      <a:schemeClr val="accent6"/>
                    </a:solidFill>
                  </a:rPr>
                  <a:t>+ </a:t>
                </a:r>
                <a:r>
                  <a:rPr lang="en-US" sz="2100" i="1" dirty="0" smtClean="0">
                    <a:solidFill>
                      <a:schemeClr val="accent6"/>
                    </a:solidFill>
                  </a:rPr>
                  <a:t>x</a:t>
                </a:r>
                <a:r>
                  <a:rPr lang="en-US" sz="2100" i="1" baseline="-25000" dirty="0" smtClean="0">
                    <a:solidFill>
                      <a:schemeClr val="accent6"/>
                    </a:solidFill>
                  </a:rPr>
                  <a:t>10,6</a:t>
                </a:r>
              </a:p>
              <a:p>
                <a:pPr algn="l">
                  <a:spcBef>
                    <a:spcPts val="0"/>
                  </a:spcBef>
                  <a:tabLst>
                    <a:tab pos="463550" algn="l"/>
                    <a:tab pos="3657600" algn="l"/>
                  </a:tabLst>
                </a:pPr>
                <a:r>
                  <a:rPr lang="en-US" sz="2100" i="1" baseline="-25000" dirty="0" smtClean="0">
                    <a:solidFill>
                      <a:schemeClr val="accent6"/>
                    </a:solidFill>
                  </a:rPr>
                  <a:t> </a:t>
                </a:r>
                <a:r>
                  <a:rPr lang="en-US" sz="2100" i="1" dirty="0" smtClean="0">
                    <a:solidFill>
                      <a:schemeClr val="accent6"/>
                    </a:solidFill>
                  </a:rPr>
                  <a:t>+</a:t>
                </a:r>
                <a:r>
                  <a:rPr lang="en-US" sz="2100" i="1" baseline="-25000" dirty="0" smtClean="0">
                    <a:solidFill>
                      <a:schemeClr val="accent6"/>
                    </a:solidFill>
                  </a:rPr>
                  <a:t> </a:t>
                </a:r>
                <a:r>
                  <a:rPr lang="en-US" sz="2100" i="1" dirty="0" smtClean="0">
                    <a:solidFill>
                      <a:schemeClr val="accent6"/>
                    </a:solidFill>
                  </a:rPr>
                  <a:t>x</a:t>
                </a:r>
                <a:r>
                  <a:rPr lang="en-US" sz="2100" i="1" baseline="-25000" dirty="0" smtClean="0">
                    <a:solidFill>
                      <a:schemeClr val="accent6"/>
                    </a:solidFill>
                  </a:rPr>
                  <a:t>10,7 </a:t>
                </a:r>
                <a:r>
                  <a:rPr lang="en-US" sz="2100" i="1" dirty="0">
                    <a:solidFill>
                      <a:schemeClr val="accent6"/>
                    </a:solidFill>
                  </a:rPr>
                  <a:t>+ </a:t>
                </a:r>
                <a:r>
                  <a:rPr lang="en-US" sz="2100" i="1" dirty="0" smtClean="0">
                    <a:solidFill>
                      <a:schemeClr val="accent6"/>
                    </a:solidFill>
                  </a:rPr>
                  <a:t>x</a:t>
                </a:r>
                <a:r>
                  <a:rPr lang="en-US" sz="2100" i="1" baseline="-25000" dirty="0" smtClean="0">
                    <a:solidFill>
                      <a:schemeClr val="accent6"/>
                    </a:solidFill>
                  </a:rPr>
                  <a:t>10,8 </a:t>
                </a:r>
                <a:r>
                  <a:rPr lang="en-US" sz="2100" i="1" dirty="0">
                    <a:solidFill>
                      <a:schemeClr val="accent6"/>
                    </a:solidFill>
                  </a:rPr>
                  <a:t>+ </a:t>
                </a:r>
                <a:r>
                  <a:rPr lang="en-US" sz="2100" i="1" dirty="0" smtClean="0">
                    <a:solidFill>
                      <a:schemeClr val="accent6"/>
                    </a:solidFill>
                  </a:rPr>
                  <a:t>x</a:t>
                </a:r>
                <a:r>
                  <a:rPr lang="en-US" sz="2100" i="1" baseline="-25000" dirty="0" smtClean="0">
                    <a:solidFill>
                      <a:schemeClr val="accent6"/>
                    </a:solidFill>
                  </a:rPr>
                  <a:t>10,9 </a:t>
                </a:r>
                <a:r>
                  <a:rPr lang="en-US" sz="2100" i="1" dirty="0">
                    <a:solidFill>
                      <a:schemeClr val="accent6"/>
                    </a:solidFill>
                  </a:rPr>
                  <a:t>+ </a:t>
                </a:r>
                <a:r>
                  <a:rPr lang="en-US" sz="2100" i="1" dirty="0" smtClean="0">
                    <a:solidFill>
                      <a:schemeClr val="accent6"/>
                    </a:solidFill>
                  </a:rPr>
                  <a:t>x</a:t>
                </a:r>
                <a:r>
                  <a:rPr lang="en-US" sz="2100" i="1" baseline="-25000" dirty="0" smtClean="0">
                    <a:solidFill>
                      <a:schemeClr val="accent6"/>
                    </a:solidFill>
                  </a:rPr>
                  <a:t>10,10</a:t>
                </a:r>
                <a:r>
                  <a:rPr lang="en-US" sz="2100" i="1" dirty="0" smtClean="0">
                    <a:solidFill>
                      <a:schemeClr val="accent6"/>
                    </a:solidFill>
                  </a:rPr>
                  <a:t> </a:t>
                </a:r>
                <a:r>
                  <a:rPr lang="en-US" sz="2100" i="1" baseline="-25000" dirty="0">
                    <a:solidFill>
                      <a:schemeClr val="accent6"/>
                    </a:solidFill>
                  </a:rPr>
                  <a:t>	</a:t>
                </a:r>
                <a:r>
                  <a:rPr lang="en-US" sz="2100" i="1" dirty="0" smtClean="0">
                    <a:solidFill>
                      <a:schemeClr val="accent6"/>
                    </a:solidFill>
                    <a:sym typeface="Symbol"/>
                  </a:rPr>
                  <a:t>=</a:t>
                </a:r>
                <a:r>
                  <a:rPr lang="en-US" sz="2100" i="1" dirty="0" smtClean="0">
                    <a:solidFill>
                      <a:schemeClr val="accent6"/>
                    </a:solidFill>
                  </a:rPr>
                  <a:t> </a:t>
                </a:r>
                <a:r>
                  <a:rPr lang="en-US" sz="2100" i="1" dirty="0">
                    <a:solidFill>
                      <a:schemeClr val="accent6"/>
                    </a:solidFill>
                  </a:rPr>
                  <a:t>1</a:t>
                </a:r>
                <a:r>
                  <a:rPr lang="en-US" sz="2100" i="1" baseline="-25000" dirty="0">
                    <a:solidFill>
                      <a:schemeClr val="accent6"/>
                    </a:solidFill>
                  </a:rPr>
                  <a:t> </a:t>
                </a:r>
                <a:endParaRPr lang="en-US" sz="2100" i="1" dirty="0">
                  <a:solidFill>
                    <a:schemeClr val="accent6"/>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839879" y="2590498"/>
                <a:ext cx="4632453" cy="1708160"/>
              </a:xfrm>
              <a:prstGeom prst="rect">
                <a:avLst/>
              </a:prstGeom>
              <a:blipFill rotWithShape="1">
                <a:blip r:embed="rId3"/>
                <a:stretch>
                  <a:fillRect l="-1579" t="-2143" b="-6071"/>
                </a:stretch>
              </a:blipFill>
            </p:spPr>
            <p:txBody>
              <a:bodyPr/>
              <a:lstStyle/>
              <a:p>
                <a:r>
                  <a:rPr lang="en-US">
                    <a:noFill/>
                  </a:rPr>
                  <a:t> </a:t>
                </a:r>
              </a:p>
            </p:txBody>
          </p:sp>
        </mc:Fallback>
      </mc:AlternateContent>
      <p:sp>
        <p:nvSpPr>
          <p:cNvPr id="9" name="TextBox 8"/>
          <p:cNvSpPr txBox="1"/>
          <p:nvPr/>
        </p:nvSpPr>
        <p:spPr>
          <a:xfrm>
            <a:off x="839879" y="5693662"/>
            <a:ext cx="3932488" cy="400110"/>
          </a:xfrm>
          <a:prstGeom prst="rect">
            <a:avLst/>
          </a:prstGeom>
          <a:noFill/>
        </p:spPr>
        <p:txBody>
          <a:bodyPr wrap="none" rtlCol="0">
            <a:spAutoFit/>
          </a:bodyPr>
          <a:lstStyle/>
          <a:p>
            <a:r>
              <a:rPr lang="en-US" sz="2000" i="1" dirty="0" err="1" smtClean="0">
                <a:solidFill>
                  <a:schemeClr val="accent6"/>
                </a:solidFill>
              </a:rPr>
              <a:t>X</a:t>
            </a:r>
            <a:r>
              <a:rPr lang="en-US" sz="2000" i="1" baseline="-25000" dirty="0" err="1" smtClean="0">
                <a:solidFill>
                  <a:schemeClr val="accent6"/>
                </a:solidFill>
              </a:rPr>
              <a:t>i,j</a:t>
            </a:r>
            <a:r>
              <a:rPr lang="en-US" sz="2000" i="1" baseline="-25000" dirty="0" smtClean="0">
                <a:solidFill>
                  <a:schemeClr val="accent6"/>
                </a:solidFill>
              </a:rPr>
              <a:t> </a:t>
            </a:r>
            <a:r>
              <a:rPr lang="en-US" sz="2000" i="1" dirty="0">
                <a:solidFill>
                  <a:schemeClr val="accent6"/>
                </a:solidFill>
              </a:rPr>
              <a:t>= 0 or 1 </a:t>
            </a:r>
            <a:r>
              <a:rPr lang="en-US" sz="2000" i="1" dirty="0">
                <a:solidFill>
                  <a:schemeClr val="accent6"/>
                </a:solidFill>
                <a:sym typeface="Symbol"/>
              </a:rPr>
              <a:t> </a:t>
            </a:r>
            <a:r>
              <a:rPr lang="en-US" sz="2000" i="1" dirty="0" smtClean="0">
                <a:solidFill>
                  <a:schemeClr val="accent6"/>
                </a:solidFill>
                <a:sym typeface="Symbol"/>
              </a:rPr>
              <a:t>i=1,…,10; </a:t>
            </a:r>
            <a:r>
              <a:rPr lang="en-US" sz="2000" i="1" dirty="0">
                <a:solidFill>
                  <a:schemeClr val="accent6"/>
                </a:solidFill>
                <a:sym typeface="Symbol"/>
              </a:rPr>
              <a:t>j=1,…,10</a:t>
            </a:r>
          </a:p>
        </p:txBody>
      </p:sp>
      <p:sp>
        <p:nvSpPr>
          <p:cNvPr id="10" name="TextBox 9"/>
          <p:cNvSpPr txBox="1"/>
          <p:nvPr/>
        </p:nvSpPr>
        <p:spPr>
          <a:xfrm>
            <a:off x="5780343" y="3693207"/>
            <a:ext cx="3259401" cy="1107996"/>
          </a:xfrm>
          <a:prstGeom prst="rect">
            <a:avLst/>
          </a:prstGeom>
          <a:noFill/>
        </p:spPr>
        <p:txBody>
          <a:bodyPr wrap="square" rtlCol="0">
            <a:spAutoFit/>
          </a:bodyPr>
          <a:lstStyle/>
          <a:p>
            <a:pPr algn="l"/>
            <a:r>
              <a:rPr lang="en-US" sz="2200" dirty="0" smtClean="0">
                <a:solidFill>
                  <a:srgbClr val="C00000"/>
                </a:solidFill>
              </a:rPr>
              <a:t>x</a:t>
            </a:r>
            <a:r>
              <a:rPr lang="en-US" sz="2200" baseline="-25000" dirty="0" smtClean="0">
                <a:solidFill>
                  <a:srgbClr val="C00000"/>
                </a:solidFill>
              </a:rPr>
              <a:t>1,1</a:t>
            </a:r>
            <a:r>
              <a:rPr lang="en-US" sz="2200" dirty="0" smtClean="0">
                <a:solidFill>
                  <a:srgbClr val="C00000"/>
                </a:solidFill>
              </a:rPr>
              <a:t>*=x</a:t>
            </a:r>
            <a:r>
              <a:rPr lang="en-US" sz="2200" baseline="-25000" dirty="0" smtClean="0">
                <a:solidFill>
                  <a:srgbClr val="C00000"/>
                </a:solidFill>
              </a:rPr>
              <a:t>2,2</a:t>
            </a:r>
            <a:r>
              <a:rPr lang="en-US" sz="2200" dirty="0" smtClean="0">
                <a:solidFill>
                  <a:srgbClr val="C00000"/>
                </a:solidFill>
              </a:rPr>
              <a:t>*=x</a:t>
            </a:r>
            <a:r>
              <a:rPr lang="en-US" sz="2200" baseline="-25000" dirty="0" smtClean="0">
                <a:solidFill>
                  <a:srgbClr val="C00000"/>
                </a:solidFill>
              </a:rPr>
              <a:t>3,8</a:t>
            </a:r>
            <a:r>
              <a:rPr lang="en-US" sz="2200" dirty="0" smtClean="0">
                <a:solidFill>
                  <a:srgbClr val="C00000"/>
                </a:solidFill>
              </a:rPr>
              <a:t>*=x</a:t>
            </a:r>
            <a:r>
              <a:rPr lang="en-US" sz="2200" baseline="-25000" dirty="0" smtClean="0">
                <a:solidFill>
                  <a:srgbClr val="C00000"/>
                </a:solidFill>
              </a:rPr>
              <a:t>4,6</a:t>
            </a:r>
            <a:r>
              <a:rPr lang="en-US" sz="2200" dirty="0" smtClean="0">
                <a:solidFill>
                  <a:srgbClr val="C00000"/>
                </a:solidFill>
              </a:rPr>
              <a:t>*=</a:t>
            </a:r>
          </a:p>
          <a:p>
            <a:pPr algn="l"/>
            <a:r>
              <a:rPr lang="en-US" sz="2200" dirty="0" smtClean="0">
                <a:solidFill>
                  <a:srgbClr val="C00000"/>
                </a:solidFill>
              </a:rPr>
              <a:t>x</a:t>
            </a:r>
            <a:r>
              <a:rPr lang="en-US" sz="2200" baseline="-25000" dirty="0" smtClean="0">
                <a:solidFill>
                  <a:srgbClr val="C00000"/>
                </a:solidFill>
              </a:rPr>
              <a:t>5,4</a:t>
            </a:r>
            <a:r>
              <a:rPr lang="en-US" sz="2200" dirty="0" smtClean="0">
                <a:solidFill>
                  <a:srgbClr val="C00000"/>
                </a:solidFill>
              </a:rPr>
              <a:t>*=x</a:t>
            </a:r>
            <a:r>
              <a:rPr lang="en-US" sz="2200" baseline="-25000" dirty="0" smtClean="0">
                <a:solidFill>
                  <a:srgbClr val="C00000"/>
                </a:solidFill>
              </a:rPr>
              <a:t>6,9</a:t>
            </a:r>
            <a:r>
              <a:rPr lang="en-US" sz="2200" dirty="0" smtClean="0">
                <a:solidFill>
                  <a:srgbClr val="C00000"/>
                </a:solidFill>
              </a:rPr>
              <a:t>*=x</a:t>
            </a:r>
            <a:r>
              <a:rPr lang="en-US" sz="2200" baseline="-25000" dirty="0" smtClean="0">
                <a:solidFill>
                  <a:srgbClr val="C00000"/>
                </a:solidFill>
              </a:rPr>
              <a:t>7,10</a:t>
            </a:r>
            <a:r>
              <a:rPr lang="en-US" sz="2200" dirty="0" smtClean="0">
                <a:solidFill>
                  <a:srgbClr val="C00000"/>
                </a:solidFill>
              </a:rPr>
              <a:t>*=x</a:t>
            </a:r>
            <a:r>
              <a:rPr lang="en-US" sz="2200" baseline="-25000" dirty="0" smtClean="0">
                <a:solidFill>
                  <a:srgbClr val="C00000"/>
                </a:solidFill>
              </a:rPr>
              <a:t>8,3</a:t>
            </a:r>
            <a:r>
              <a:rPr lang="en-US" sz="2200" dirty="0" smtClean="0">
                <a:solidFill>
                  <a:srgbClr val="C00000"/>
                </a:solidFill>
              </a:rPr>
              <a:t>*= </a:t>
            </a:r>
            <a:r>
              <a:rPr lang="en-US" sz="2200" dirty="0">
                <a:solidFill>
                  <a:srgbClr val="C00000"/>
                </a:solidFill>
              </a:rPr>
              <a:t>1</a:t>
            </a:r>
          </a:p>
          <a:p>
            <a:pPr algn="l"/>
            <a:r>
              <a:rPr lang="en-US" sz="2200" dirty="0" smtClean="0">
                <a:solidFill>
                  <a:srgbClr val="C00000"/>
                </a:solidFill>
              </a:rPr>
              <a:t>Total Time = 68 </a:t>
            </a:r>
          </a:p>
        </p:txBody>
      </p:sp>
      <mc:AlternateContent xmlns:mc="http://schemas.openxmlformats.org/markup-compatibility/2006" xmlns:a14="http://schemas.microsoft.com/office/drawing/2010/main">
        <mc:Choice Requires="a14">
          <p:sp>
            <p:nvSpPr>
              <p:cNvPr id="11" name="TextBox 10"/>
              <p:cNvSpPr txBox="1"/>
              <p:nvPr/>
            </p:nvSpPr>
            <p:spPr>
              <a:xfrm>
                <a:off x="839879" y="4298658"/>
                <a:ext cx="4632453" cy="1384995"/>
              </a:xfrm>
              <a:prstGeom prst="rect">
                <a:avLst/>
              </a:prstGeom>
              <a:noFill/>
            </p:spPr>
            <p:txBody>
              <a:bodyPr wrap="square" rtlCol="0">
                <a:spAutoFit/>
              </a:bodyPr>
              <a:lstStyle/>
              <a:p>
                <a:pPr marL="0" indent="0" algn="l">
                  <a:buFontTx/>
                  <a:buNone/>
                  <a:tabLst>
                    <a:tab pos="463550" algn="l"/>
                    <a:tab pos="3657600" algn="l"/>
                  </a:tabLst>
                </a:pPr>
                <a:r>
                  <a:rPr lang="en-US" sz="2100" i="1" dirty="0" smtClean="0">
                    <a:solidFill>
                      <a:schemeClr val="accent6"/>
                    </a:solidFill>
                  </a:rPr>
                  <a:t>x</a:t>
                </a:r>
                <a:r>
                  <a:rPr lang="en-US" sz="2100" i="1" baseline="-25000" dirty="0" smtClean="0">
                    <a:solidFill>
                      <a:schemeClr val="accent6"/>
                    </a:solidFill>
                  </a:rPr>
                  <a:t>1,1 </a:t>
                </a:r>
                <a:r>
                  <a:rPr lang="en-US" sz="2100" i="1" dirty="0">
                    <a:solidFill>
                      <a:schemeClr val="accent6"/>
                    </a:solidFill>
                  </a:rPr>
                  <a:t>+ </a:t>
                </a:r>
                <a:r>
                  <a:rPr lang="en-US" sz="2100" i="1" dirty="0" smtClean="0">
                    <a:solidFill>
                      <a:schemeClr val="accent6"/>
                    </a:solidFill>
                  </a:rPr>
                  <a:t>x</a:t>
                </a:r>
                <a:r>
                  <a:rPr lang="en-US" sz="2100" i="1" baseline="-25000" dirty="0" smtClean="0">
                    <a:solidFill>
                      <a:schemeClr val="accent6"/>
                    </a:solidFill>
                  </a:rPr>
                  <a:t>6,1 </a:t>
                </a:r>
                <a:r>
                  <a:rPr lang="en-US" sz="2100" i="1" dirty="0">
                    <a:solidFill>
                      <a:schemeClr val="accent6"/>
                    </a:solidFill>
                  </a:rPr>
                  <a:t>+ </a:t>
                </a:r>
                <a:r>
                  <a:rPr lang="en-US" sz="2100" i="1" dirty="0" smtClean="0">
                    <a:solidFill>
                      <a:schemeClr val="accent6"/>
                    </a:solidFill>
                  </a:rPr>
                  <a:t>x</a:t>
                </a:r>
                <a:r>
                  <a:rPr lang="en-US" sz="2100" i="1" baseline="-25000" dirty="0" smtClean="0">
                    <a:solidFill>
                      <a:schemeClr val="accent6"/>
                    </a:solidFill>
                  </a:rPr>
                  <a:t>9,1 </a:t>
                </a:r>
                <a:r>
                  <a:rPr lang="en-US" sz="2100" i="1" dirty="0">
                    <a:solidFill>
                      <a:schemeClr val="accent6"/>
                    </a:solidFill>
                  </a:rPr>
                  <a:t>+ </a:t>
                </a:r>
                <a:r>
                  <a:rPr lang="en-US" sz="2100" i="1" dirty="0" smtClean="0">
                    <a:solidFill>
                      <a:schemeClr val="accent6"/>
                    </a:solidFill>
                  </a:rPr>
                  <a:t>x</a:t>
                </a:r>
                <a:r>
                  <a:rPr lang="en-US" sz="2100" i="1" baseline="-25000" dirty="0" smtClean="0">
                    <a:solidFill>
                      <a:schemeClr val="accent6"/>
                    </a:solidFill>
                  </a:rPr>
                  <a:t>10,1 	</a:t>
                </a:r>
                <a:r>
                  <a:rPr lang="en-US" sz="2100" i="1" dirty="0" smtClean="0">
                    <a:solidFill>
                      <a:schemeClr val="accent6"/>
                    </a:solidFill>
                    <a:sym typeface="Symbol"/>
                  </a:rPr>
                  <a:t>=</a:t>
                </a:r>
                <a:r>
                  <a:rPr lang="en-US" sz="2100" i="1" dirty="0" smtClean="0">
                    <a:solidFill>
                      <a:schemeClr val="accent6"/>
                    </a:solidFill>
                  </a:rPr>
                  <a:t> 1</a:t>
                </a:r>
                <a:r>
                  <a:rPr lang="en-US" sz="2100" i="1" baseline="-25000" dirty="0" smtClean="0">
                    <a:solidFill>
                      <a:schemeClr val="accent6"/>
                    </a:solidFill>
                  </a:rPr>
                  <a:t> </a:t>
                </a:r>
                <a:endParaRPr lang="en-US" sz="2100" i="1" dirty="0" smtClean="0">
                  <a:solidFill>
                    <a:schemeClr val="accent6"/>
                  </a:solidFill>
                </a:endParaRPr>
              </a:p>
              <a:p>
                <a:pPr marL="0" indent="0" algn="l">
                  <a:spcBef>
                    <a:spcPts val="0"/>
                  </a:spcBef>
                  <a:buNone/>
                  <a:tabLst>
                    <a:tab pos="463550" algn="l"/>
                    <a:tab pos="3657600" algn="l"/>
                  </a:tabLst>
                </a:pPr>
                <a:r>
                  <a:rPr lang="en-US" sz="2100" i="1" dirty="0" smtClean="0">
                    <a:solidFill>
                      <a:schemeClr val="accent6"/>
                    </a:solidFill>
                  </a:rPr>
                  <a:t>x</a:t>
                </a:r>
                <a:r>
                  <a:rPr lang="en-US" sz="2100" i="1" baseline="-25000" dirty="0" smtClean="0">
                    <a:solidFill>
                      <a:schemeClr val="accent6"/>
                    </a:solidFill>
                  </a:rPr>
                  <a:t>2,2 </a:t>
                </a:r>
                <a:r>
                  <a:rPr lang="en-US" sz="2100" i="1" dirty="0" smtClean="0">
                    <a:solidFill>
                      <a:schemeClr val="accent6"/>
                    </a:solidFill>
                  </a:rPr>
                  <a:t>+ x</a:t>
                </a:r>
                <a:r>
                  <a:rPr lang="en-US" sz="2100" i="1" baseline="-25000" dirty="0" smtClean="0">
                    <a:solidFill>
                      <a:schemeClr val="accent6"/>
                    </a:solidFill>
                  </a:rPr>
                  <a:t>7,2</a:t>
                </a:r>
                <a:r>
                  <a:rPr lang="en-US" sz="2100" i="1" dirty="0" smtClean="0">
                    <a:solidFill>
                      <a:schemeClr val="accent6"/>
                    </a:solidFill>
                  </a:rPr>
                  <a:t> </a:t>
                </a:r>
                <a:r>
                  <a:rPr lang="en-US" sz="2100" i="1" dirty="0">
                    <a:solidFill>
                      <a:schemeClr val="accent6"/>
                    </a:solidFill>
                  </a:rPr>
                  <a:t>+ </a:t>
                </a:r>
                <a:r>
                  <a:rPr lang="en-US" sz="2100" i="1" dirty="0" smtClean="0">
                    <a:solidFill>
                      <a:schemeClr val="accent6"/>
                    </a:solidFill>
                  </a:rPr>
                  <a:t>x</a:t>
                </a:r>
                <a:r>
                  <a:rPr lang="en-US" sz="2100" i="1" baseline="-25000" dirty="0" smtClean="0">
                    <a:solidFill>
                      <a:schemeClr val="accent6"/>
                    </a:solidFill>
                  </a:rPr>
                  <a:t>8,2 </a:t>
                </a:r>
                <a:r>
                  <a:rPr lang="en-US" sz="2100" i="1" dirty="0">
                    <a:solidFill>
                      <a:schemeClr val="accent6"/>
                    </a:solidFill>
                  </a:rPr>
                  <a:t>+ </a:t>
                </a:r>
                <a:r>
                  <a:rPr lang="en-US" sz="2100" i="1" dirty="0" smtClean="0">
                    <a:solidFill>
                      <a:schemeClr val="accent6"/>
                    </a:solidFill>
                  </a:rPr>
                  <a:t>x</a:t>
                </a:r>
                <a:r>
                  <a:rPr lang="en-US" sz="2100" i="1" baseline="-25000" dirty="0" smtClean="0">
                    <a:solidFill>
                      <a:schemeClr val="accent6"/>
                    </a:solidFill>
                  </a:rPr>
                  <a:t>9,2 </a:t>
                </a:r>
                <a:r>
                  <a:rPr lang="en-US" sz="2100" i="1" dirty="0">
                    <a:solidFill>
                      <a:schemeClr val="accent6"/>
                    </a:solidFill>
                  </a:rPr>
                  <a:t>+ </a:t>
                </a:r>
                <a:r>
                  <a:rPr lang="en-US" sz="2100" i="1" dirty="0" smtClean="0">
                    <a:solidFill>
                      <a:schemeClr val="accent6"/>
                    </a:solidFill>
                  </a:rPr>
                  <a:t>x</a:t>
                </a:r>
                <a:r>
                  <a:rPr lang="en-US" sz="2100" i="1" baseline="-25000" dirty="0" smtClean="0">
                    <a:solidFill>
                      <a:schemeClr val="accent6"/>
                    </a:solidFill>
                  </a:rPr>
                  <a:t>10,2 </a:t>
                </a:r>
                <a:r>
                  <a:rPr lang="en-US" sz="2100" i="1" dirty="0" smtClean="0">
                    <a:solidFill>
                      <a:schemeClr val="accent6"/>
                    </a:solidFill>
                  </a:rPr>
                  <a:t>	= 1</a:t>
                </a:r>
              </a:p>
              <a:p>
                <a:pPr algn="l">
                  <a:spcBef>
                    <a:spcPts val="0"/>
                  </a:spcBef>
                  <a:tabLst>
                    <a:tab pos="463550" algn="l"/>
                    <a:tab pos="3657600" algn="l"/>
                  </a:tabLst>
                </a:pPr>
                <a14:m>
                  <m:oMathPara xmlns:m="http://schemas.openxmlformats.org/officeDocument/2006/math">
                    <m:oMathParaPr>
                      <m:jc m:val="left"/>
                    </m:oMathParaPr>
                    <m:oMath xmlns:m="http://schemas.openxmlformats.org/officeDocument/2006/math">
                      <m:r>
                        <a:rPr lang="en-US" sz="2100" i="1" smtClean="0">
                          <a:solidFill>
                            <a:schemeClr val="accent6"/>
                          </a:solidFill>
                          <a:latin typeface="Cambria Math"/>
                          <a:ea typeface="Cambria Math"/>
                        </a:rPr>
                        <m:t>⋮</m:t>
                      </m:r>
                    </m:oMath>
                  </m:oMathPara>
                </a14:m>
                <a:endParaRPr lang="en-US" sz="2100" i="1" dirty="0" smtClean="0">
                  <a:solidFill>
                    <a:schemeClr val="accent6"/>
                  </a:solidFill>
                </a:endParaRPr>
              </a:p>
              <a:p>
                <a:pPr algn="l">
                  <a:spcBef>
                    <a:spcPts val="0"/>
                  </a:spcBef>
                  <a:tabLst>
                    <a:tab pos="463550" algn="l"/>
                    <a:tab pos="3657600" algn="l"/>
                  </a:tabLst>
                </a:pPr>
                <a:r>
                  <a:rPr lang="en-US" sz="2100" i="1" dirty="0" smtClean="0">
                    <a:solidFill>
                      <a:schemeClr val="accent6"/>
                    </a:solidFill>
                  </a:rPr>
                  <a:t>x</a:t>
                </a:r>
                <a:r>
                  <a:rPr lang="en-US" sz="2100" i="1" baseline="-25000" dirty="0" smtClean="0">
                    <a:solidFill>
                      <a:schemeClr val="accent6"/>
                    </a:solidFill>
                  </a:rPr>
                  <a:t>5,10 </a:t>
                </a:r>
                <a:r>
                  <a:rPr lang="en-US" sz="2100" i="1" dirty="0">
                    <a:solidFill>
                      <a:schemeClr val="accent6"/>
                    </a:solidFill>
                  </a:rPr>
                  <a:t>+ </a:t>
                </a:r>
                <a:r>
                  <a:rPr lang="en-US" sz="2100" i="1" dirty="0" smtClean="0">
                    <a:solidFill>
                      <a:schemeClr val="accent6"/>
                    </a:solidFill>
                  </a:rPr>
                  <a:t>x</a:t>
                </a:r>
                <a:r>
                  <a:rPr lang="en-US" sz="2100" i="1" baseline="-25000" dirty="0" smtClean="0">
                    <a:solidFill>
                      <a:schemeClr val="accent6"/>
                    </a:solidFill>
                  </a:rPr>
                  <a:t>7,10 </a:t>
                </a:r>
                <a:r>
                  <a:rPr lang="en-US" sz="2100" i="1" dirty="0">
                    <a:solidFill>
                      <a:schemeClr val="accent6"/>
                    </a:solidFill>
                  </a:rPr>
                  <a:t>+ </a:t>
                </a:r>
                <a:r>
                  <a:rPr lang="en-US" sz="2100" i="1" dirty="0" smtClean="0">
                    <a:solidFill>
                      <a:schemeClr val="accent6"/>
                    </a:solidFill>
                  </a:rPr>
                  <a:t>x</a:t>
                </a:r>
                <a:r>
                  <a:rPr lang="en-US" sz="2100" i="1" baseline="-25000" dirty="0" smtClean="0">
                    <a:solidFill>
                      <a:schemeClr val="accent6"/>
                    </a:solidFill>
                  </a:rPr>
                  <a:t>9,10 </a:t>
                </a:r>
                <a:r>
                  <a:rPr lang="en-US" sz="2100" i="1" dirty="0">
                    <a:solidFill>
                      <a:schemeClr val="accent6"/>
                    </a:solidFill>
                  </a:rPr>
                  <a:t>+ </a:t>
                </a:r>
                <a:r>
                  <a:rPr lang="en-US" sz="2100" i="1" dirty="0" smtClean="0">
                    <a:solidFill>
                      <a:schemeClr val="accent6"/>
                    </a:solidFill>
                  </a:rPr>
                  <a:t>x</a:t>
                </a:r>
                <a:r>
                  <a:rPr lang="en-US" sz="2100" i="1" baseline="-25000" dirty="0" smtClean="0">
                    <a:solidFill>
                      <a:schemeClr val="accent6"/>
                    </a:solidFill>
                  </a:rPr>
                  <a:t>10,10</a:t>
                </a:r>
                <a:r>
                  <a:rPr lang="en-US" sz="2100" i="1" dirty="0" smtClean="0">
                    <a:solidFill>
                      <a:schemeClr val="accent6"/>
                    </a:solidFill>
                  </a:rPr>
                  <a:t> </a:t>
                </a:r>
                <a:r>
                  <a:rPr lang="en-US" sz="2100" i="1" baseline="-25000" dirty="0">
                    <a:solidFill>
                      <a:schemeClr val="accent6"/>
                    </a:solidFill>
                  </a:rPr>
                  <a:t>	</a:t>
                </a:r>
                <a:r>
                  <a:rPr lang="en-US" sz="2100" i="1" dirty="0" smtClean="0">
                    <a:solidFill>
                      <a:schemeClr val="accent6"/>
                    </a:solidFill>
                    <a:sym typeface="Symbol"/>
                  </a:rPr>
                  <a:t>=</a:t>
                </a:r>
                <a:r>
                  <a:rPr lang="en-US" sz="2100" i="1" dirty="0" smtClean="0">
                    <a:solidFill>
                      <a:schemeClr val="accent6"/>
                    </a:solidFill>
                  </a:rPr>
                  <a:t> </a:t>
                </a:r>
                <a:r>
                  <a:rPr lang="en-US" sz="2100" i="1" dirty="0">
                    <a:solidFill>
                      <a:schemeClr val="accent6"/>
                    </a:solidFill>
                  </a:rPr>
                  <a:t>1</a:t>
                </a:r>
                <a:r>
                  <a:rPr lang="en-US" sz="2100" i="1" baseline="-25000" dirty="0">
                    <a:solidFill>
                      <a:schemeClr val="accent6"/>
                    </a:solidFill>
                  </a:rPr>
                  <a:t> </a:t>
                </a:r>
                <a:endParaRPr lang="en-US" sz="2100" i="1" dirty="0">
                  <a:solidFill>
                    <a:schemeClr val="accent6"/>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839879" y="4298658"/>
                <a:ext cx="4632453" cy="1384995"/>
              </a:xfrm>
              <a:prstGeom prst="rect">
                <a:avLst/>
              </a:prstGeom>
              <a:blipFill rotWithShape="1">
                <a:blip r:embed="rId4"/>
                <a:stretch>
                  <a:fillRect l="-1579" t="-2643" b="-7489"/>
                </a:stretch>
              </a:blipFill>
            </p:spPr>
            <p:txBody>
              <a:bodyPr/>
              <a:lstStyle/>
              <a:p>
                <a:r>
                  <a:rPr lang="en-US">
                    <a:noFill/>
                  </a:rPr>
                  <a:t> </a:t>
                </a:r>
              </a:p>
            </p:txBody>
          </p:sp>
        </mc:Fallback>
      </mc:AlternateContent>
    </p:spTree>
    <p:extLst>
      <p:ext uri="{BB962C8B-B14F-4D97-AF65-F5344CB8AC3E}">
        <p14:creationId xmlns:p14="http://schemas.microsoft.com/office/powerpoint/2010/main" val="2678905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93923" name="Rectangle 3"/>
              <p:cNvSpPr>
                <a:spLocks noGrp="1" noChangeArrowheads="1"/>
              </p:cNvSpPr>
              <p:nvPr>
                <p:ph type="body" idx="1"/>
              </p:nvPr>
            </p:nvSpPr>
            <p:spPr>
              <a:xfrm>
                <a:off x="204532" y="1570333"/>
                <a:ext cx="8714508" cy="4659986"/>
              </a:xfrm>
              <a:ln/>
            </p:spPr>
            <p:txBody>
              <a:bodyPr/>
              <a:lstStyle/>
              <a:p>
                <a:pPr>
                  <a:spcBef>
                    <a:spcPts val="600"/>
                  </a:spcBef>
                </a:pPr>
                <a:r>
                  <a:rPr lang="en-US" sz="2400" dirty="0" smtClean="0">
                    <a:solidFill>
                      <a:srgbClr val="0070C0"/>
                    </a:solidFill>
                    <a:cs typeface="Times New Roman" pitchFamily="18" charset="0"/>
                  </a:rPr>
                  <a:t>Linear assignment models </a:t>
                </a:r>
                <a:r>
                  <a:rPr lang="en-US" sz="2400" dirty="0" smtClean="0">
                    <a:cs typeface="Times New Roman" pitchFamily="18" charset="0"/>
                  </a:rPr>
                  <a:t>minimize or maximize a linear objective function of the </a:t>
                </a:r>
                <a:r>
                  <a:rPr lang="en-US" sz="2400" dirty="0" smtClean="0"/>
                  <a:t>form</a:t>
                </a:r>
              </a:p>
              <a:p>
                <a:pPr marL="800100" lvl="2" indent="0">
                  <a:spcBef>
                    <a:spcPts val="600"/>
                  </a:spcBef>
                  <a:buNone/>
                </a:pPr>
                <a14:m>
                  <m:oMathPara xmlns:m="http://schemas.openxmlformats.org/officeDocument/2006/math">
                    <m:oMathParaPr>
                      <m:jc m:val="left"/>
                    </m:oMathParaPr>
                    <m:oMath xmlns:m="http://schemas.openxmlformats.org/officeDocument/2006/math">
                      <m:nary>
                        <m:naryPr>
                          <m:chr m:val="∑"/>
                          <m:supHide m:val="on"/>
                          <m:ctrlPr>
                            <a:rPr lang="en-US" i="1" smtClean="0">
                              <a:latin typeface="Cambria Math"/>
                            </a:rPr>
                          </m:ctrlPr>
                        </m:naryPr>
                        <m:sub>
                          <m:r>
                            <a:rPr lang="en-US" b="0" i="1" smtClean="0">
                              <a:latin typeface="Cambria Math"/>
                            </a:rPr>
                            <m:t>𝑖</m:t>
                          </m:r>
                        </m:sub>
                        <m:sup/>
                        <m:e>
                          <m:sSub>
                            <m:sSubPr>
                              <m:ctrlPr>
                                <a:rPr lang="en-US" i="1" smtClean="0">
                                  <a:latin typeface="Cambria Math"/>
                                </a:rPr>
                              </m:ctrlPr>
                            </m:sSubPr>
                            <m:e>
                              <m:nary>
                                <m:naryPr>
                                  <m:chr m:val="∑"/>
                                  <m:supHide m:val="on"/>
                                  <m:ctrlPr>
                                    <a:rPr lang="en-US" i="1" smtClean="0">
                                      <a:latin typeface="Cambria Math"/>
                                    </a:rPr>
                                  </m:ctrlPr>
                                </m:naryPr>
                                <m:sub>
                                  <m:r>
                                    <m:rPr>
                                      <m:brk m:alnAt="7"/>
                                    </m:rPr>
                                    <a:rPr lang="en-US" b="0" i="1" smtClean="0">
                                      <a:latin typeface="Cambria Math"/>
                                    </a:rPr>
                                    <m:t>𝑗</m:t>
                                  </m:r>
                                </m:sub>
                                <m:sup/>
                                <m:e>
                                  <m:sSub>
                                    <m:sSubPr>
                                      <m:ctrlPr>
                                        <a:rPr lang="en-US" i="1" smtClean="0">
                                          <a:latin typeface="Cambria Math"/>
                                        </a:rPr>
                                      </m:ctrlPr>
                                    </m:sSubPr>
                                    <m:e>
                                      <m:r>
                                        <a:rPr lang="en-US" b="0" i="1" smtClean="0">
                                          <a:latin typeface="Cambria Math"/>
                                        </a:rPr>
                                        <m:t>𝑐</m:t>
                                      </m:r>
                                    </m:e>
                                    <m:sub>
                                      <m:r>
                                        <a:rPr lang="en-US" b="0" i="1" smtClean="0">
                                          <a:latin typeface="Cambria Math"/>
                                        </a:rPr>
                                        <m:t>𝑖</m:t>
                                      </m:r>
                                      <m:r>
                                        <a:rPr lang="en-US" b="0" i="1" smtClean="0">
                                          <a:latin typeface="Cambria Math"/>
                                        </a:rPr>
                                        <m:t>,</m:t>
                                      </m:r>
                                      <m:r>
                                        <a:rPr lang="en-US" b="0" i="1" smtClean="0">
                                          <a:latin typeface="Cambria Math"/>
                                        </a:rPr>
                                        <m:t>𝑗</m:t>
                                      </m:r>
                                    </m:sub>
                                  </m:sSub>
                                </m:e>
                              </m:nary>
                              <m:r>
                                <a:rPr lang="en-US" b="0" i="1" smtClean="0">
                                  <a:latin typeface="Cambria Math"/>
                                </a:rPr>
                                <m:t>𝑥</m:t>
                              </m:r>
                            </m:e>
                            <m:sub>
                              <m:r>
                                <a:rPr lang="en-US" b="0" i="1" smtClean="0">
                                  <a:latin typeface="Cambria Math"/>
                                </a:rPr>
                                <m:t>𝑖</m:t>
                              </m:r>
                              <m:r>
                                <a:rPr lang="en-US" b="0" i="1" smtClean="0">
                                  <a:latin typeface="Cambria Math"/>
                                </a:rPr>
                                <m:t>,</m:t>
                              </m:r>
                              <m:r>
                                <a:rPr lang="en-US" b="0" i="1" smtClean="0">
                                  <a:latin typeface="Cambria Math"/>
                                </a:rPr>
                                <m:t>𝑗</m:t>
                              </m:r>
                            </m:sub>
                          </m:sSub>
                        </m:e>
                      </m:nary>
                    </m:oMath>
                  </m:oMathPara>
                </a14:m>
                <a:endParaRPr lang="en-US" dirty="0" smtClean="0"/>
              </a:p>
              <a:p>
                <a:pPr marL="336550" lvl="2" indent="0">
                  <a:spcBef>
                    <a:spcPts val="600"/>
                  </a:spcBef>
                  <a:buNone/>
                </a:pPr>
                <a:r>
                  <a:rPr lang="en-US" dirty="0" smtClean="0">
                    <a:cs typeface="Times New Roman" pitchFamily="18" charset="0"/>
                  </a:rPr>
                  <a:t>Subject to assignment constraints in </a:t>
                </a:r>
                <a:r>
                  <a:rPr lang="en-US" dirty="0"/>
                  <a:t>[11.14</a:t>
                </a:r>
                <a:r>
                  <a:rPr lang="en-US" dirty="0" smtClean="0"/>
                  <a:t>], where </a:t>
                </a:r>
                <a14:m>
                  <m:oMath xmlns:m="http://schemas.openxmlformats.org/officeDocument/2006/math">
                    <m:sSub>
                      <m:sSubPr>
                        <m:ctrlPr>
                          <a:rPr lang="en-US" i="1">
                            <a:latin typeface="Cambria Math"/>
                          </a:rPr>
                        </m:ctrlPr>
                      </m:sSubPr>
                      <m:e>
                        <m:r>
                          <a:rPr lang="en-US" i="1">
                            <a:latin typeface="Cambria Math"/>
                          </a:rPr>
                          <m:t>𝑐</m:t>
                        </m:r>
                      </m:e>
                      <m:sub>
                        <m:r>
                          <a:rPr lang="en-US" i="1">
                            <a:latin typeface="Cambria Math"/>
                          </a:rPr>
                          <m:t>𝑖</m:t>
                        </m:r>
                        <m:r>
                          <a:rPr lang="en-US" i="1">
                            <a:latin typeface="Cambria Math"/>
                          </a:rPr>
                          <m:t>,</m:t>
                        </m:r>
                        <m:r>
                          <a:rPr lang="en-US" i="1">
                            <a:latin typeface="Cambria Math"/>
                          </a:rPr>
                          <m:t>𝑗</m:t>
                        </m:r>
                      </m:sub>
                    </m:sSub>
                  </m:oMath>
                </a14:m>
                <a:r>
                  <a:rPr lang="en-US" dirty="0" smtClean="0"/>
                  <a:t> is the cost (or benefit) of assigning </a:t>
                </a:r>
                <a14:m>
                  <m:oMath xmlns:m="http://schemas.openxmlformats.org/officeDocument/2006/math">
                    <m:r>
                      <a:rPr lang="en-US" i="1">
                        <a:latin typeface="Cambria Math"/>
                        <a:ea typeface="Cambria Math"/>
                      </a:rPr>
                      <m:t>𝑖</m:t>
                    </m:r>
                    <m:r>
                      <a:rPr lang="en-US" b="0" i="1" smtClean="0">
                        <a:latin typeface="Cambria Math"/>
                        <a:ea typeface="Cambria Math"/>
                      </a:rPr>
                      <m:t> </m:t>
                    </m:r>
                    <m:r>
                      <m:rPr>
                        <m:sty m:val="p"/>
                      </m:rPr>
                      <a:rPr lang="en-US" b="0" i="0" smtClean="0">
                        <a:latin typeface="Cambria Math"/>
                        <a:ea typeface="Cambria Math"/>
                      </a:rPr>
                      <m:t>to</m:t>
                    </m:r>
                    <m:r>
                      <a:rPr lang="en-US" i="1">
                        <a:latin typeface="Cambria Math"/>
                        <a:ea typeface="Cambria Math"/>
                      </a:rPr>
                      <m:t> </m:t>
                    </m:r>
                    <m:r>
                      <a:rPr lang="en-US" i="1">
                        <a:latin typeface="Cambria Math"/>
                        <a:ea typeface="Cambria Math"/>
                      </a:rPr>
                      <m:t>𝑗</m:t>
                    </m:r>
                  </m:oMath>
                </a14:m>
                <a:r>
                  <a:rPr lang="en-US" dirty="0" smtClean="0"/>
                  <a:t>. [11.15]</a:t>
                </a:r>
                <a:endParaRPr lang="en-US" dirty="0"/>
              </a:p>
            </p:txBody>
          </p:sp>
        </mc:Choice>
        <mc:Fallback xmlns="">
          <p:sp>
            <p:nvSpPr>
              <p:cNvPr id="593923" name="Rectangle 3"/>
              <p:cNvSpPr>
                <a:spLocks noGrp="1" noRot="1" noChangeAspect="1" noMove="1" noResize="1" noEditPoints="1" noAdjustHandles="1" noChangeArrowheads="1" noChangeShapeType="1" noTextEdit="1"/>
              </p:cNvSpPr>
              <p:nvPr>
                <p:ph type="body" idx="1"/>
              </p:nvPr>
            </p:nvSpPr>
            <p:spPr>
              <a:xfrm>
                <a:off x="204532" y="1570333"/>
                <a:ext cx="8714508" cy="4659986"/>
              </a:xfrm>
              <a:blipFill rotWithShape="1">
                <a:blip r:embed="rId3"/>
                <a:stretch>
                  <a:fillRect l="-980" t="-916" r="-1889"/>
                </a:stretch>
              </a:blipFill>
              <a:ln/>
            </p:spPr>
            <p:txBody>
              <a:bodyPr/>
              <a:lstStyle/>
              <a:p>
                <a:r>
                  <a:rPr lang="en-US">
                    <a:noFill/>
                  </a:rPr>
                  <a:t> </a:t>
                </a:r>
              </a:p>
            </p:txBody>
          </p:sp>
        </mc:Fallback>
      </mc:AlternateContent>
      <p:sp>
        <p:nvSpPr>
          <p:cNvPr id="5" name="Rectangle 2"/>
          <p:cNvSpPr>
            <a:spLocks noGrp="1" noChangeArrowheads="1"/>
          </p:cNvSpPr>
          <p:nvPr>
            <p:ph type="title"/>
          </p:nvPr>
        </p:nvSpPr>
        <p:spPr>
          <a:xfrm>
            <a:off x="1219200" y="274638"/>
            <a:ext cx="7467600" cy="1011237"/>
          </a:xfrm>
        </p:spPr>
        <p:txBody>
          <a:bodyPr/>
          <a:lstStyle/>
          <a:p>
            <a:r>
              <a:rPr lang="en-US" sz="4000" dirty="0" smtClean="0">
                <a:cs typeface="Times New Roman" pitchFamily="18" charset="0"/>
              </a:rPr>
              <a:t>Linear Assignment Models</a:t>
            </a:r>
            <a:endParaRPr lang="en-US" sz="4000" dirty="0">
              <a:cs typeface="Times New Roman" pitchFamily="18" charset="0"/>
            </a:endParaRPr>
          </a:p>
        </p:txBody>
      </p:sp>
    </p:spTree>
    <p:extLst>
      <p:ext uri="{BB962C8B-B14F-4D97-AF65-F5344CB8AC3E}">
        <p14:creationId xmlns:p14="http://schemas.microsoft.com/office/powerpoint/2010/main" val="3612041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39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93923" name="Rectangle 3"/>
              <p:cNvSpPr>
                <a:spLocks noGrp="1" noChangeArrowheads="1"/>
              </p:cNvSpPr>
              <p:nvPr>
                <p:ph type="body" idx="1"/>
              </p:nvPr>
            </p:nvSpPr>
            <p:spPr>
              <a:xfrm>
                <a:off x="204532" y="1570333"/>
                <a:ext cx="8714508" cy="4659986"/>
              </a:xfrm>
              <a:ln/>
            </p:spPr>
            <p:txBody>
              <a:bodyPr/>
              <a:lstStyle/>
              <a:p>
                <a:pPr>
                  <a:spcBef>
                    <a:spcPts val="600"/>
                  </a:spcBef>
                </a:pPr>
                <a:r>
                  <a:rPr lang="en-US" sz="2400" dirty="0" smtClean="0">
                    <a:cs typeface="Times New Roman" pitchFamily="18" charset="0"/>
                  </a:rPr>
                  <a:t>Quadratic assignment models minimize or maximize a quadratic objective function of the </a:t>
                </a:r>
                <a:r>
                  <a:rPr lang="en-US" sz="2400" dirty="0" smtClean="0"/>
                  <a:t>form</a:t>
                </a:r>
              </a:p>
              <a:p>
                <a:pPr marL="800100" lvl="2" indent="0">
                  <a:spcBef>
                    <a:spcPts val="600"/>
                  </a:spcBef>
                  <a:buNone/>
                </a:pPr>
                <a14:m>
                  <m:oMathPara xmlns:m="http://schemas.openxmlformats.org/officeDocument/2006/math">
                    <m:oMathParaPr>
                      <m:jc m:val="left"/>
                    </m:oMathParaPr>
                    <m:oMath xmlns:m="http://schemas.openxmlformats.org/officeDocument/2006/math">
                      <m:nary>
                        <m:naryPr>
                          <m:chr m:val="∑"/>
                          <m:supHide m:val="on"/>
                          <m:ctrlPr>
                            <a:rPr lang="en-US" i="1" smtClean="0">
                              <a:latin typeface="Cambria Math"/>
                            </a:rPr>
                          </m:ctrlPr>
                        </m:naryPr>
                        <m:sub>
                          <m:r>
                            <a:rPr lang="en-US" b="0" i="1" smtClean="0">
                              <a:latin typeface="Cambria Math"/>
                            </a:rPr>
                            <m:t>𝑖</m:t>
                          </m:r>
                        </m:sub>
                        <m:sup/>
                        <m:e>
                          <m:sSub>
                            <m:sSubPr>
                              <m:ctrlPr>
                                <a:rPr lang="en-US" i="1" smtClean="0">
                                  <a:latin typeface="Cambria Math"/>
                                </a:rPr>
                              </m:ctrlPr>
                            </m:sSubPr>
                            <m:e>
                              <m:nary>
                                <m:naryPr>
                                  <m:chr m:val="∑"/>
                                  <m:supHide m:val="on"/>
                                  <m:ctrlPr>
                                    <a:rPr lang="en-US" i="1" smtClean="0">
                                      <a:latin typeface="Cambria Math"/>
                                    </a:rPr>
                                  </m:ctrlPr>
                                </m:naryPr>
                                <m:sub>
                                  <m:r>
                                    <m:rPr>
                                      <m:brk m:alnAt="7"/>
                                    </m:rPr>
                                    <a:rPr lang="en-US" b="0" i="1" smtClean="0">
                                      <a:latin typeface="Cambria Math"/>
                                    </a:rPr>
                                    <m:t>𝑗</m:t>
                                  </m:r>
                                </m:sub>
                                <m:sup/>
                                <m:e>
                                  <m:sSub>
                                    <m:sSubPr>
                                      <m:ctrlPr>
                                        <a:rPr lang="en-US" i="1" smtClean="0">
                                          <a:latin typeface="Cambria Math"/>
                                        </a:rPr>
                                      </m:ctrlPr>
                                    </m:sSubPr>
                                    <m:e>
                                      <m:nary>
                                        <m:naryPr>
                                          <m:chr m:val="∑"/>
                                          <m:supHide m:val="on"/>
                                          <m:ctrlPr>
                                            <a:rPr lang="en-US" i="1" smtClean="0">
                                              <a:latin typeface="Cambria Math"/>
                                            </a:rPr>
                                          </m:ctrlPr>
                                        </m:naryPr>
                                        <m:sub>
                                          <m:r>
                                            <m:rPr>
                                              <m:brk m:alnAt="7"/>
                                            </m:rPr>
                                            <a:rPr lang="en-US" b="0" i="1" smtClean="0">
                                              <a:latin typeface="Cambria Math"/>
                                            </a:rPr>
                                            <m:t>𝑘</m:t>
                                          </m:r>
                                          <m:r>
                                            <a:rPr lang="en-US" b="0" i="1" smtClean="0">
                                              <a:latin typeface="Cambria Math"/>
                                            </a:rPr>
                                            <m:t>&gt;</m:t>
                                          </m:r>
                                          <m:r>
                                            <a:rPr lang="en-US" b="0" i="1" smtClean="0">
                                              <a:latin typeface="Cambria Math"/>
                                            </a:rPr>
                                            <m:t>𝑖</m:t>
                                          </m:r>
                                        </m:sub>
                                        <m:sup/>
                                        <m:e>
                                          <m:nary>
                                            <m:naryPr>
                                              <m:chr m:val="∑"/>
                                              <m:supHide m:val="on"/>
                                              <m:ctrlPr>
                                                <a:rPr lang="en-US" i="1" smtClean="0">
                                                  <a:latin typeface="Cambria Math"/>
                                                </a:rPr>
                                              </m:ctrlPr>
                                            </m:naryPr>
                                            <m:sub>
                                              <m:r>
                                                <m:rPr>
                                                  <m:brk m:alnAt="7"/>
                                                </m:rPr>
                                                <a:rPr lang="en-US" b="0" i="1" smtClean="0">
                                                  <a:latin typeface="Cambria Math"/>
                                                </a:rPr>
                                                <m:t>𝑙</m:t>
                                              </m:r>
                                              <m:r>
                                                <a:rPr lang="en-US" b="0" i="1" smtClean="0">
                                                  <a:latin typeface="Cambria Math"/>
                                                  <a:ea typeface="Cambria Math"/>
                                                </a:rPr>
                                                <m:t>≠</m:t>
                                              </m:r>
                                              <m:r>
                                                <a:rPr lang="en-US" b="0" i="1" smtClean="0">
                                                  <a:latin typeface="Cambria Math"/>
                                                  <a:ea typeface="Cambria Math"/>
                                                </a:rPr>
                                                <m:t>𝑗</m:t>
                                              </m:r>
                                            </m:sub>
                                            <m:sup/>
                                            <m:e>
                                              <m:sSub>
                                                <m:sSubPr>
                                                  <m:ctrlPr>
                                                    <a:rPr lang="en-US" i="1" smtClean="0">
                                                      <a:latin typeface="Cambria Math"/>
                                                    </a:rPr>
                                                  </m:ctrlPr>
                                                </m:sSubPr>
                                                <m:e>
                                                  <m:r>
                                                    <a:rPr lang="en-US" b="0" i="1" smtClean="0">
                                                      <a:latin typeface="Cambria Math"/>
                                                    </a:rPr>
                                                    <m:t>𝑐</m:t>
                                                  </m:r>
                                                </m:e>
                                                <m:sub>
                                                  <m:r>
                                                    <a:rPr lang="en-US" b="0" i="1" smtClean="0">
                                                      <a:latin typeface="Cambria Math"/>
                                                    </a:rPr>
                                                    <m:t>𝑖</m:t>
                                                  </m:r>
                                                  <m:r>
                                                    <a:rPr lang="en-US" b="0" i="1" smtClean="0">
                                                      <a:latin typeface="Cambria Math"/>
                                                    </a:rPr>
                                                    <m:t>,</m:t>
                                                  </m:r>
                                                  <m:r>
                                                    <a:rPr lang="en-US" b="0" i="1" smtClean="0">
                                                      <a:latin typeface="Cambria Math"/>
                                                    </a:rPr>
                                                    <m:t>𝑗</m:t>
                                                  </m:r>
                                                  <m:r>
                                                    <a:rPr lang="en-US" b="0" i="1" smtClean="0">
                                                      <a:latin typeface="Cambria Math"/>
                                                    </a:rPr>
                                                    <m:t>,</m:t>
                                                  </m:r>
                                                  <m:r>
                                                    <a:rPr lang="en-US" b="0" i="1" smtClean="0">
                                                      <a:latin typeface="Cambria Math"/>
                                                    </a:rPr>
                                                    <m:t>𝑘</m:t>
                                                  </m:r>
                                                  <m:r>
                                                    <a:rPr lang="en-US" b="0" i="1" smtClean="0">
                                                      <a:latin typeface="Cambria Math"/>
                                                    </a:rPr>
                                                    <m:t>,</m:t>
                                                  </m:r>
                                                  <m:r>
                                                    <a:rPr lang="en-US" b="0" i="1" smtClean="0">
                                                      <a:latin typeface="Cambria Math"/>
                                                    </a:rPr>
                                                    <m:t>𝑙</m:t>
                                                  </m:r>
                                                </m:sub>
                                              </m:sSub>
                                            </m:e>
                                          </m:nary>
                                        </m:e>
                                      </m:nary>
                                      <m:r>
                                        <a:rPr lang="en-US" b="0" i="1" smtClean="0">
                                          <a:latin typeface="Cambria Math"/>
                                        </a:rPr>
                                        <m:t>𝑥</m:t>
                                      </m:r>
                                    </m:e>
                                    <m:sub>
                                      <m:r>
                                        <a:rPr lang="en-US" b="0" i="1" smtClean="0">
                                          <a:latin typeface="Cambria Math"/>
                                        </a:rPr>
                                        <m:t>𝑖</m:t>
                                      </m:r>
                                      <m:r>
                                        <a:rPr lang="en-US" b="0" i="1" smtClean="0">
                                          <a:latin typeface="Cambria Math"/>
                                        </a:rPr>
                                        <m:t>,</m:t>
                                      </m:r>
                                      <m:r>
                                        <a:rPr lang="en-US" b="0" i="1" smtClean="0">
                                          <a:latin typeface="Cambria Math"/>
                                        </a:rPr>
                                        <m:t>𝑗</m:t>
                                      </m:r>
                                    </m:sub>
                                  </m:sSub>
                                </m:e>
                              </m:nary>
                              <m:r>
                                <a:rPr lang="en-US" b="0" i="1" smtClean="0">
                                  <a:latin typeface="Cambria Math"/>
                                </a:rPr>
                                <m:t>𝑥</m:t>
                              </m:r>
                            </m:e>
                            <m:sub>
                              <m:r>
                                <a:rPr lang="en-US" b="0" i="1" smtClean="0">
                                  <a:latin typeface="Cambria Math"/>
                                </a:rPr>
                                <m:t>𝑘</m:t>
                              </m:r>
                              <m:r>
                                <a:rPr lang="en-US" b="0" i="1" smtClean="0">
                                  <a:latin typeface="Cambria Math"/>
                                </a:rPr>
                                <m:t>,</m:t>
                              </m:r>
                              <m:r>
                                <a:rPr lang="en-US" b="0" i="1" smtClean="0">
                                  <a:latin typeface="Cambria Math"/>
                                </a:rPr>
                                <m:t>𝑙</m:t>
                              </m:r>
                            </m:sub>
                          </m:sSub>
                        </m:e>
                      </m:nary>
                    </m:oMath>
                  </m:oMathPara>
                </a14:m>
                <a:endParaRPr lang="en-US" dirty="0" smtClean="0"/>
              </a:p>
              <a:p>
                <a:pPr marL="336550" lvl="2" indent="0">
                  <a:spcBef>
                    <a:spcPts val="600"/>
                  </a:spcBef>
                  <a:buNone/>
                </a:pPr>
                <a:r>
                  <a:rPr lang="en-US" dirty="0" smtClean="0">
                    <a:cs typeface="Times New Roman" pitchFamily="18" charset="0"/>
                  </a:rPr>
                  <a:t>Subject to assignment constraints in </a:t>
                </a:r>
                <a:r>
                  <a:rPr lang="en-US" dirty="0"/>
                  <a:t>[11.14</a:t>
                </a:r>
                <a:r>
                  <a:rPr lang="en-US" dirty="0" smtClean="0"/>
                  <a:t>], where </a:t>
                </a:r>
                <a14:m>
                  <m:oMath xmlns:m="http://schemas.openxmlformats.org/officeDocument/2006/math">
                    <m:sSub>
                      <m:sSubPr>
                        <m:ctrlPr>
                          <a:rPr lang="en-US" i="1">
                            <a:latin typeface="Cambria Math"/>
                          </a:rPr>
                        </m:ctrlPr>
                      </m:sSubPr>
                      <m:e>
                        <m:r>
                          <a:rPr lang="en-US" i="1">
                            <a:latin typeface="Cambria Math"/>
                          </a:rPr>
                          <m:t>𝑐</m:t>
                        </m:r>
                      </m:e>
                      <m:sub>
                        <m:r>
                          <a:rPr lang="en-US" i="1">
                            <a:latin typeface="Cambria Math"/>
                          </a:rPr>
                          <m:t>𝑖</m:t>
                        </m:r>
                        <m:r>
                          <a:rPr lang="en-US" i="1">
                            <a:latin typeface="Cambria Math"/>
                          </a:rPr>
                          <m:t>,</m:t>
                        </m:r>
                        <m:r>
                          <a:rPr lang="en-US" i="1">
                            <a:latin typeface="Cambria Math"/>
                          </a:rPr>
                          <m:t>𝑗</m:t>
                        </m:r>
                        <m:r>
                          <a:rPr lang="en-US" b="0" i="1" smtClean="0">
                            <a:latin typeface="Cambria Math"/>
                          </a:rPr>
                          <m:t>,</m:t>
                        </m:r>
                        <m:r>
                          <a:rPr lang="en-US" b="0" i="1" smtClean="0">
                            <a:latin typeface="Cambria Math"/>
                          </a:rPr>
                          <m:t>𝑘</m:t>
                        </m:r>
                        <m:r>
                          <a:rPr lang="en-US" b="0" i="1" smtClean="0">
                            <a:latin typeface="Cambria Math"/>
                          </a:rPr>
                          <m:t>,</m:t>
                        </m:r>
                        <m:r>
                          <a:rPr lang="en-US" b="0" i="1" smtClean="0">
                            <a:latin typeface="Cambria Math"/>
                          </a:rPr>
                          <m:t>𝑙</m:t>
                        </m:r>
                      </m:sub>
                    </m:sSub>
                  </m:oMath>
                </a14:m>
                <a:r>
                  <a:rPr lang="en-US" dirty="0" smtClean="0"/>
                  <a:t> is the cost (or benefit) of assigning </a:t>
                </a:r>
                <a14:m>
                  <m:oMath xmlns:m="http://schemas.openxmlformats.org/officeDocument/2006/math">
                    <m:r>
                      <a:rPr lang="en-US" i="1">
                        <a:latin typeface="Cambria Math"/>
                        <a:ea typeface="Cambria Math"/>
                      </a:rPr>
                      <m:t>𝑖</m:t>
                    </m:r>
                    <m:r>
                      <a:rPr lang="en-US" b="0" i="1" smtClean="0">
                        <a:latin typeface="Cambria Math"/>
                        <a:ea typeface="Cambria Math"/>
                      </a:rPr>
                      <m:t> </m:t>
                    </m:r>
                    <m:r>
                      <m:rPr>
                        <m:sty m:val="p"/>
                      </m:rPr>
                      <a:rPr lang="en-US" b="0" i="0" smtClean="0">
                        <a:latin typeface="Cambria Math"/>
                        <a:ea typeface="Cambria Math"/>
                      </a:rPr>
                      <m:t>to</m:t>
                    </m:r>
                    <m:r>
                      <a:rPr lang="en-US" i="1">
                        <a:latin typeface="Cambria Math"/>
                        <a:ea typeface="Cambria Math"/>
                      </a:rPr>
                      <m:t> </m:t>
                    </m:r>
                    <m:r>
                      <a:rPr lang="en-US" i="1">
                        <a:latin typeface="Cambria Math"/>
                        <a:ea typeface="Cambria Math"/>
                      </a:rPr>
                      <m:t>𝑗</m:t>
                    </m:r>
                    <m:r>
                      <a:rPr lang="en-US" b="0" i="1" smtClean="0">
                        <a:latin typeface="Cambria Math"/>
                        <a:ea typeface="Cambria Math"/>
                      </a:rPr>
                      <m:t> </m:t>
                    </m:r>
                  </m:oMath>
                </a14:m>
                <a:r>
                  <a:rPr lang="en-US" dirty="0" smtClean="0"/>
                  <a:t> and </a:t>
                </a:r>
                <a14:m>
                  <m:oMath xmlns:m="http://schemas.openxmlformats.org/officeDocument/2006/math">
                    <m:r>
                      <a:rPr lang="en-US" b="0" i="1" smtClean="0">
                        <a:latin typeface="Cambria Math"/>
                        <a:ea typeface="Cambria Math"/>
                      </a:rPr>
                      <m:t>𝑘</m:t>
                    </m:r>
                    <m:r>
                      <a:rPr lang="en-US" i="1">
                        <a:latin typeface="Cambria Math"/>
                        <a:ea typeface="Cambria Math"/>
                      </a:rPr>
                      <m:t> </m:t>
                    </m:r>
                    <m:r>
                      <m:rPr>
                        <m:sty m:val="p"/>
                      </m:rPr>
                      <a:rPr lang="en-US">
                        <a:latin typeface="Cambria Math"/>
                        <a:ea typeface="Cambria Math"/>
                      </a:rPr>
                      <m:t>to</m:t>
                    </m:r>
                    <m:r>
                      <a:rPr lang="en-US" i="1">
                        <a:latin typeface="Cambria Math"/>
                        <a:ea typeface="Cambria Math"/>
                      </a:rPr>
                      <m:t> </m:t>
                    </m:r>
                    <m:r>
                      <a:rPr lang="en-US" b="0" i="1" smtClean="0">
                        <a:latin typeface="Cambria Math"/>
                        <a:ea typeface="Cambria Math"/>
                      </a:rPr>
                      <m:t>𝑙</m:t>
                    </m:r>
                  </m:oMath>
                </a14:m>
                <a:r>
                  <a:rPr lang="en-US" dirty="0" smtClean="0"/>
                  <a:t>. [11.16]</a:t>
                </a:r>
                <a:endParaRPr lang="en-US" dirty="0"/>
              </a:p>
            </p:txBody>
          </p:sp>
        </mc:Choice>
        <mc:Fallback xmlns="">
          <p:sp>
            <p:nvSpPr>
              <p:cNvPr id="593923" name="Rectangle 3"/>
              <p:cNvSpPr>
                <a:spLocks noGrp="1" noRot="1" noChangeAspect="1" noMove="1" noResize="1" noEditPoints="1" noAdjustHandles="1" noChangeArrowheads="1" noChangeShapeType="1" noTextEdit="1"/>
              </p:cNvSpPr>
              <p:nvPr>
                <p:ph type="body" idx="1"/>
              </p:nvPr>
            </p:nvSpPr>
            <p:spPr>
              <a:xfrm>
                <a:off x="204532" y="1570333"/>
                <a:ext cx="8714508" cy="4659986"/>
              </a:xfrm>
              <a:blipFill rotWithShape="1">
                <a:blip r:embed="rId3"/>
                <a:stretch>
                  <a:fillRect l="-980" t="-916"/>
                </a:stretch>
              </a:blipFill>
              <a:ln/>
            </p:spPr>
            <p:txBody>
              <a:bodyPr/>
              <a:lstStyle/>
              <a:p>
                <a:r>
                  <a:rPr lang="en-US">
                    <a:noFill/>
                  </a:rPr>
                  <a:t> </a:t>
                </a:r>
              </a:p>
            </p:txBody>
          </p:sp>
        </mc:Fallback>
      </mc:AlternateContent>
      <p:sp>
        <p:nvSpPr>
          <p:cNvPr id="5" name="Rectangle 2"/>
          <p:cNvSpPr>
            <a:spLocks noGrp="1" noChangeArrowheads="1"/>
          </p:cNvSpPr>
          <p:nvPr>
            <p:ph type="title"/>
          </p:nvPr>
        </p:nvSpPr>
        <p:spPr>
          <a:xfrm>
            <a:off x="1219200" y="274638"/>
            <a:ext cx="7467600" cy="1011237"/>
          </a:xfrm>
        </p:spPr>
        <p:txBody>
          <a:bodyPr/>
          <a:lstStyle/>
          <a:p>
            <a:r>
              <a:rPr lang="en-US" sz="4000" dirty="0" smtClean="0">
                <a:cs typeface="Times New Roman" pitchFamily="18" charset="0"/>
              </a:rPr>
              <a:t>Quadratic Assignment Models</a:t>
            </a:r>
            <a:endParaRPr lang="en-US" sz="4000" dirty="0">
              <a:cs typeface="Times New Roman" pitchFamily="18" charset="0"/>
            </a:endParaRPr>
          </a:p>
        </p:txBody>
      </p:sp>
    </p:spTree>
    <p:extLst>
      <p:ext uri="{BB962C8B-B14F-4D97-AF65-F5344CB8AC3E}">
        <p14:creationId xmlns:p14="http://schemas.microsoft.com/office/powerpoint/2010/main" val="2472348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39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a:xfrm>
            <a:off x="1219200" y="274638"/>
            <a:ext cx="7467600" cy="1011237"/>
          </a:xfrm>
        </p:spPr>
        <p:txBody>
          <a:bodyPr/>
          <a:lstStyle/>
          <a:p>
            <a:r>
              <a:rPr lang="en-US" sz="3600" dirty="0" smtClean="0">
                <a:cs typeface="Times New Roman" pitchFamily="18" charset="0"/>
              </a:rPr>
              <a:t>Example 11.5 </a:t>
            </a:r>
            <a:br>
              <a:rPr lang="en-US" sz="3600" dirty="0" smtClean="0">
                <a:cs typeface="Times New Roman" pitchFamily="18" charset="0"/>
              </a:rPr>
            </a:br>
            <a:r>
              <a:rPr lang="en-US" sz="3600" dirty="0" smtClean="0">
                <a:cs typeface="Times New Roman" pitchFamily="18" charset="0"/>
              </a:rPr>
              <a:t>Mall Layout Quadratic Assignment</a:t>
            </a:r>
            <a:endParaRPr lang="en-US" sz="3600" dirty="0">
              <a:cs typeface="Times New Roman" pitchFamily="18" charset="0"/>
            </a:endParaRPr>
          </a:p>
        </p:txBody>
      </p:sp>
      <p:sp>
        <p:nvSpPr>
          <p:cNvPr id="593923" name="Rectangle 3"/>
          <p:cNvSpPr>
            <a:spLocks noGrp="1" noChangeArrowheads="1"/>
          </p:cNvSpPr>
          <p:nvPr>
            <p:ph type="body" idx="1"/>
          </p:nvPr>
        </p:nvSpPr>
        <p:spPr>
          <a:xfrm>
            <a:off x="154744" y="1471859"/>
            <a:ext cx="8792307" cy="4774196"/>
          </a:xfrm>
          <a:ln/>
        </p:spPr>
        <p:txBody>
          <a:bodyPr/>
          <a:lstStyle/>
          <a:p>
            <a:pPr marL="0" indent="0">
              <a:spcBef>
                <a:spcPts val="0"/>
              </a:spcBef>
              <a:buNone/>
            </a:pPr>
            <a:r>
              <a:rPr lang="en-US" sz="2400" dirty="0" smtClean="0"/>
              <a:t>	</a:t>
            </a:r>
            <a:r>
              <a:rPr lang="en-US" sz="2200" dirty="0"/>
              <a:t>Some of the most common cases producing quadratic assignment models arise in facility layout.  We are given a collection of machines, offices, departments, stores, and so on, to arrange within a facility, and a set of locations within which they must fit.  The problem is to decide which unit to assign to each location.</a:t>
            </a:r>
          </a:p>
          <a:p>
            <a:pPr marL="0" indent="0">
              <a:spcBef>
                <a:spcPts val="0"/>
              </a:spcBef>
              <a:buNone/>
            </a:pPr>
            <a:r>
              <a:rPr lang="en-US" sz="2200" dirty="0" smtClean="0"/>
              <a:t>	Figure </a:t>
            </a:r>
            <a:r>
              <a:rPr lang="en-US" sz="2200" dirty="0"/>
              <a:t>11.3 illustrates with 4 possible locations for stores in a shopping mall.  Walking distances (in feet) between the shop locations are displayed in the adjacent table.  The 4 prospective tenants for the shop locations are listed in Table 11.5.  The table also shows the number of customers each week (in thousands) who might wish to visit various pairs of shops. </a:t>
            </a:r>
            <a:endParaRPr lang="en-US" sz="2400" dirty="0">
              <a:cs typeface="Times New Roman" pitchFamily="18" charset="0"/>
            </a:endParaRPr>
          </a:p>
        </p:txBody>
      </p:sp>
    </p:spTree>
    <p:extLst>
      <p:ext uri="{BB962C8B-B14F-4D97-AF65-F5344CB8AC3E}">
        <p14:creationId xmlns:p14="http://schemas.microsoft.com/office/powerpoint/2010/main" val="176328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a:xfrm>
            <a:off x="1219200" y="274638"/>
            <a:ext cx="7467600" cy="1011237"/>
          </a:xfrm>
        </p:spPr>
        <p:txBody>
          <a:bodyPr/>
          <a:lstStyle/>
          <a:p>
            <a:r>
              <a:rPr lang="en-US" sz="3600" dirty="0" smtClean="0">
                <a:cs typeface="Times New Roman" pitchFamily="18" charset="0"/>
              </a:rPr>
              <a:t>Example 11.5 </a:t>
            </a:r>
            <a:br>
              <a:rPr lang="en-US" sz="3600" dirty="0" smtClean="0">
                <a:cs typeface="Times New Roman" pitchFamily="18" charset="0"/>
              </a:rPr>
            </a:br>
            <a:r>
              <a:rPr lang="en-US" sz="3600" dirty="0" smtClean="0">
                <a:cs typeface="Times New Roman" pitchFamily="18" charset="0"/>
              </a:rPr>
              <a:t>Mall Layout Quadratic Assignment</a:t>
            </a:r>
            <a:endParaRPr lang="en-US" sz="3600" dirty="0">
              <a:cs typeface="Times New Roman" pitchFamily="18" charset="0"/>
            </a:endParaRPr>
          </a:p>
        </p:txBody>
      </p:sp>
      <p:grpSp>
        <p:nvGrpSpPr>
          <p:cNvPr id="10" name="Group 9"/>
          <p:cNvGrpSpPr/>
          <p:nvPr/>
        </p:nvGrpSpPr>
        <p:grpSpPr>
          <a:xfrm>
            <a:off x="228921" y="2238862"/>
            <a:ext cx="3376248" cy="2557976"/>
            <a:chOff x="1280158" y="2082018"/>
            <a:chExt cx="3376248" cy="2557976"/>
          </a:xfrm>
        </p:grpSpPr>
        <p:grpSp>
          <p:nvGrpSpPr>
            <p:cNvPr id="5" name="Group 4"/>
            <p:cNvGrpSpPr/>
            <p:nvPr/>
          </p:nvGrpSpPr>
          <p:grpSpPr>
            <a:xfrm>
              <a:off x="1280158" y="2082018"/>
              <a:ext cx="3376248" cy="2557976"/>
              <a:chOff x="1280158" y="2082018"/>
              <a:chExt cx="3376248" cy="2557976"/>
            </a:xfrm>
          </p:grpSpPr>
          <p:sp>
            <p:nvSpPr>
              <p:cNvPr id="3" name="Rectangle 2"/>
              <p:cNvSpPr/>
              <p:nvPr/>
            </p:nvSpPr>
            <p:spPr bwMode="auto">
              <a:xfrm>
                <a:off x="1280160" y="2082018"/>
                <a:ext cx="1688123" cy="984739"/>
              </a:xfrm>
              <a:prstGeom prst="rect">
                <a:avLst/>
              </a:prstGeom>
              <a:noFill/>
              <a:ln w="1905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 name="Rectangle 5"/>
              <p:cNvSpPr/>
              <p:nvPr/>
            </p:nvSpPr>
            <p:spPr bwMode="auto">
              <a:xfrm>
                <a:off x="2968283" y="2082018"/>
                <a:ext cx="1688123" cy="984739"/>
              </a:xfrm>
              <a:prstGeom prst="rect">
                <a:avLst/>
              </a:prstGeom>
              <a:noFill/>
              <a:ln w="1905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 name="Rectangle 6"/>
              <p:cNvSpPr/>
              <p:nvPr/>
            </p:nvSpPr>
            <p:spPr bwMode="auto">
              <a:xfrm>
                <a:off x="1280158" y="3655255"/>
                <a:ext cx="1688123" cy="984739"/>
              </a:xfrm>
              <a:prstGeom prst="rect">
                <a:avLst/>
              </a:prstGeom>
              <a:noFill/>
              <a:ln w="1905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 name="Rectangle 3"/>
              <p:cNvSpPr/>
              <p:nvPr/>
            </p:nvSpPr>
            <p:spPr bwMode="auto">
              <a:xfrm>
                <a:off x="3502855" y="3066757"/>
                <a:ext cx="1153551" cy="1573237"/>
              </a:xfrm>
              <a:prstGeom prst="rect">
                <a:avLst/>
              </a:prstGeom>
              <a:noFill/>
              <a:ln w="1905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sp>
          <p:nvSpPr>
            <p:cNvPr id="8" name="Rectangle 7"/>
            <p:cNvSpPr/>
            <p:nvPr/>
          </p:nvSpPr>
          <p:spPr bwMode="auto">
            <a:xfrm>
              <a:off x="1800665" y="2996418"/>
              <a:ext cx="323556" cy="14067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1833490" y="3638842"/>
              <a:ext cx="323556" cy="14067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2" name="Rectangle 11"/>
            <p:cNvSpPr/>
            <p:nvPr/>
          </p:nvSpPr>
          <p:spPr bwMode="auto">
            <a:xfrm>
              <a:off x="3130061" y="2996418"/>
              <a:ext cx="323556" cy="14067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3" name="Rectangle 12"/>
            <p:cNvSpPr/>
            <p:nvPr/>
          </p:nvSpPr>
          <p:spPr bwMode="auto">
            <a:xfrm>
              <a:off x="3480578" y="3779519"/>
              <a:ext cx="138329" cy="35638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4" name="Rectangle 13"/>
            <p:cNvSpPr/>
            <p:nvPr/>
          </p:nvSpPr>
          <p:spPr bwMode="auto">
            <a:xfrm>
              <a:off x="2899116" y="3779519"/>
              <a:ext cx="138329" cy="35638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TextBox 8"/>
            <p:cNvSpPr txBox="1"/>
            <p:nvPr/>
          </p:nvSpPr>
          <p:spPr>
            <a:xfrm>
              <a:off x="1898355" y="2389721"/>
              <a:ext cx="312907" cy="369332"/>
            </a:xfrm>
            <a:prstGeom prst="rect">
              <a:avLst/>
            </a:prstGeom>
            <a:noFill/>
          </p:spPr>
          <p:txBody>
            <a:bodyPr wrap="none" rtlCol="0">
              <a:spAutoFit/>
            </a:bodyPr>
            <a:lstStyle/>
            <a:p>
              <a:r>
                <a:rPr lang="en-US" dirty="0" smtClean="0"/>
                <a:t>1</a:t>
              </a:r>
              <a:endParaRPr lang="en-US" dirty="0"/>
            </a:p>
          </p:txBody>
        </p:sp>
        <p:sp>
          <p:nvSpPr>
            <p:cNvPr id="16" name="TextBox 15"/>
            <p:cNvSpPr txBox="1"/>
            <p:nvPr/>
          </p:nvSpPr>
          <p:spPr>
            <a:xfrm>
              <a:off x="1995268" y="3929015"/>
              <a:ext cx="312907" cy="369332"/>
            </a:xfrm>
            <a:prstGeom prst="rect">
              <a:avLst/>
            </a:prstGeom>
            <a:noFill/>
          </p:spPr>
          <p:txBody>
            <a:bodyPr wrap="none" rtlCol="0">
              <a:spAutoFit/>
            </a:bodyPr>
            <a:lstStyle/>
            <a:p>
              <a:r>
                <a:rPr lang="en-US" dirty="0" smtClean="0"/>
                <a:t>2</a:t>
              </a:r>
              <a:endParaRPr lang="en-US" dirty="0"/>
            </a:p>
          </p:txBody>
        </p:sp>
        <p:sp>
          <p:nvSpPr>
            <p:cNvPr id="17" name="TextBox 16"/>
            <p:cNvSpPr txBox="1"/>
            <p:nvPr/>
          </p:nvSpPr>
          <p:spPr>
            <a:xfrm>
              <a:off x="3738587" y="2396863"/>
              <a:ext cx="312907" cy="369332"/>
            </a:xfrm>
            <a:prstGeom prst="rect">
              <a:avLst/>
            </a:prstGeom>
            <a:noFill/>
          </p:spPr>
          <p:txBody>
            <a:bodyPr wrap="none" rtlCol="0">
              <a:spAutoFit/>
            </a:bodyPr>
            <a:lstStyle/>
            <a:p>
              <a:r>
                <a:rPr lang="en-US" dirty="0" smtClean="0"/>
                <a:t>3</a:t>
              </a:r>
              <a:endParaRPr lang="en-US" dirty="0"/>
            </a:p>
          </p:txBody>
        </p:sp>
        <p:sp>
          <p:nvSpPr>
            <p:cNvPr id="18" name="TextBox 17"/>
            <p:cNvSpPr txBox="1"/>
            <p:nvPr/>
          </p:nvSpPr>
          <p:spPr>
            <a:xfrm>
              <a:off x="3895040" y="3709180"/>
              <a:ext cx="312907" cy="369332"/>
            </a:xfrm>
            <a:prstGeom prst="rect">
              <a:avLst/>
            </a:prstGeom>
            <a:noFill/>
          </p:spPr>
          <p:txBody>
            <a:bodyPr wrap="none" rtlCol="0">
              <a:spAutoFit/>
            </a:bodyPr>
            <a:lstStyle/>
            <a:p>
              <a:r>
                <a:rPr lang="en-US" dirty="0" smtClean="0"/>
                <a:t>4</a:t>
              </a:r>
              <a:endParaRPr lang="en-US" dirty="0"/>
            </a:p>
          </p:txBody>
        </p:sp>
      </p:grpSp>
      <p:graphicFrame>
        <p:nvGraphicFramePr>
          <p:cNvPr id="15" name="Table 14"/>
          <p:cNvGraphicFramePr>
            <a:graphicFrameLocks noGrp="1"/>
          </p:cNvGraphicFramePr>
          <p:nvPr>
            <p:extLst>
              <p:ext uri="{D42A27DB-BD31-4B8C-83A1-F6EECF244321}">
                <p14:modId xmlns:p14="http://schemas.microsoft.com/office/powerpoint/2010/main" val="3316241258"/>
              </p:ext>
            </p:extLst>
          </p:nvPr>
        </p:nvGraphicFramePr>
        <p:xfrm>
          <a:off x="4828736" y="1996325"/>
          <a:ext cx="4201550" cy="1854200"/>
        </p:xfrm>
        <a:graphic>
          <a:graphicData uri="http://schemas.openxmlformats.org/drawingml/2006/table">
            <a:tbl>
              <a:tblPr firstRow="1" bandRow="1">
                <a:tableStyleId>{5C22544A-7EE6-4342-B048-85BDC9FD1C3A}</a:tableStyleId>
              </a:tblPr>
              <a:tblGrid>
                <a:gridCol w="840310"/>
                <a:gridCol w="840310"/>
                <a:gridCol w="840310"/>
                <a:gridCol w="840310"/>
                <a:gridCol w="840310"/>
              </a:tblGrid>
              <a:tr h="370840">
                <a:tc>
                  <a:txBody>
                    <a:bodyPr/>
                    <a:lstStyle/>
                    <a:p>
                      <a:pPr algn="ctr"/>
                      <a:endParaRPr lang="en-US" dirty="0">
                        <a:solidFill>
                          <a:schemeClr val="accent6"/>
                        </a:solidFill>
                      </a:endParaRPr>
                    </a:p>
                  </a:txBody>
                  <a:tcPr/>
                </a:tc>
                <a:tc>
                  <a:txBody>
                    <a:bodyPr/>
                    <a:lstStyle/>
                    <a:p>
                      <a:pPr algn="ctr"/>
                      <a:r>
                        <a:rPr lang="en-US" dirty="0" smtClean="0">
                          <a:solidFill>
                            <a:schemeClr val="accent6"/>
                          </a:solidFill>
                        </a:rPr>
                        <a:t>L=1</a:t>
                      </a:r>
                      <a:endParaRPr lang="en-US" dirty="0">
                        <a:solidFill>
                          <a:schemeClr val="accent6"/>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6"/>
                          </a:solidFill>
                        </a:rPr>
                        <a:t>L=2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6"/>
                          </a:solidFill>
                        </a:rPr>
                        <a:t>L=3</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6"/>
                          </a:solidFill>
                        </a:rPr>
                        <a:t>L=4</a:t>
                      </a:r>
                    </a:p>
                  </a:txBody>
                  <a:tcPr/>
                </a:tc>
              </a:tr>
              <a:tr h="370840">
                <a:tc>
                  <a:txBody>
                    <a:bodyPr/>
                    <a:lstStyle/>
                    <a:p>
                      <a:pPr algn="ctr"/>
                      <a:r>
                        <a:rPr lang="en-US" dirty="0" smtClean="0">
                          <a:solidFill>
                            <a:schemeClr val="accent6"/>
                          </a:solidFill>
                        </a:rPr>
                        <a:t>J=1</a:t>
                      </a:r>
                      <a:endParaRPr lang="en-US" dirty="0">
                        <a:solidFill>
                          <a:schemeClr val="accent6"/>
                        </a:solidFill>
                      </a:endParaRPr>
                    </a:p>
                  </a:txBody>
                  <a:tcPr/>
                </a:tc>
                <a:tc>
                  <a:txBody>
                    <a:bodyPr/>
                    <a:lstStyle/>
                    <a:p>
                      <a:pPr algn="ctr"/>
                      <a:r>
                        <a:rPr lang="en-US" dirty="0" smtClean="0">
                          <a:solidFill>
                            <a:schemeClr val="accent6"/>
                          </a:solidFill>
                        </a:rPr>
                        <a:t>--</a:t>
                      </a:r>
                      <a:endParaRPr lang="en-US" dirty="0">
                        <a:solidFill>
                          <a:schemeClr val="accent6"/>
                        </a:solidFill>
                      </a:endParaRPr>
                    </a:p>
                  </a:txBody>
                  <a:tcPr/>
                </a:tc>
                <a:tc>
                  <a:txBody>
                    <a:bodyPr/>
                    <a:lstStyle/>
                    <a:p>
                      <a:pPr algn="ctr"/>
                      <a:r>
                        <a:rPr lang="en-US" dirty="0" smtClean="0">
                          <a:solidFill>
                            <a:schemeClr val="accent6"/>
                          </a:solidFill>
                        </a:rPr>
                        <a:t>80</a:t>
                      </a:r>
                      <a:endParaRPr lang="en-US" dirty="0">
                        <a:solidFill>
                          <a:schemeClr val="accent6"/>
                        </a:solidFill>
                      </a:endParaRPr>
                    </a:p>
                  </a:txBody>
                  <a:tcPr/>
                </a:tc>
                <a:tc>
                  <a:txBody>
                    <a:bodyPr/>
                    <a:lstStyle/>
                    <a:p>
                      <a:pPr algn="ctr"/>
                      <a:r>
                        <a:rPr lang="en-US" dirty="0" smtClean="0">
                          <a:solidFill>
                            <a:schemeClr val="accent6"/>
                          </a:solidFill>
                        </a:rPr>
                        <a:t>150</a:t>
                      </a:r>
                      <a:endParaRPr lang="en-US" dirty="0">
                        <a:solidFill>
                          <a:schemeClr val="accent6"/>
                        </a:solidFill>
                      </a:endParaRPr>
                    </a:p>
                  </a:txBody>
                  <a:tcPr/>
                </a:tc>
                <a:tc>
                  <a:txBody>
                    <a:bodyPr/>
                    <a:lstStyle/>
                    <a:p>
                      <a:pPr algn="ctr"/>
                      <a:r>
                        <a:rPr lang="en-US" dirty="0" smtClean="0">
                          <a:solidFill>
                            <a:schemeClr val="accent6"/>
                          </a:solidFill>
                        </a:rPr>
                        <a:t>170</a:t>
                      </a:r>
                      <a:endParaRPr lang="en-US" dirty="0">
                        <a:solidFill>
                          <a:schemeClr val="accent6"/>
                        </a:solidFill>
                      </a:endParaRPr>
                    </a:p>
                  </a:txBody>
                  <a:tcPr/>
                </a:tc>
              </a:tr>
              <a:tr h="370840">
                <a:tc>
                  <a:txBody>
                    <a:bodyPr/>
                    <a:lstStyle/>
                    <a:p>
                      <a:pPr algn="ctr"/>
                      <a:r>
                        <a:rPr lang="en-US" dirty="0" smtClean="0">
                          <a:solidFill>
                            <a:schemeClr val="accent6"/>
                          </a:solidFill>
                        </a:rPr>
                        <a:t>J=2</a:t>
                      </a:r>
                      <a:endParaRPr lang="en-US" dirty="0">
                        <a:solidFill>
                          <a:schemeClr val="accent6"/>
                        </a:solidFill>
                      </a:endParaRPr>
                    </a:p>
                  </a:txBody>
                  <a:tcPr/>
                </a:tc>
                <a:tc>
                  <a:txBody>
                    <a:bodyPr/>
                    <a:lstStyle/>
                    <a:p>
                      <a:pPr algn="ctr"/>
                      <a:r>
                        <a:rPr lang="en-US" dirty="0" smtClean="0">
                          <a:solidFill>
                            <a:schemeClr val="accent6"/>
                          </a:solidFill>
                        </a:rPr>
                        <a:t>80</a:t>
                      </a:r>
                      <a:endParaRPr lang="en-US" dirty="0">
                        <a:solidFill>
                          <a:schemeClr val="accent6"/>
                        </a:solidFill>
                      </a:endParaRPr>
                    </a:p>
                  </a:txBody>
                  <a:tcPr/>
                </a:tc>
                <a:tc>
                  <a:txBody>
                    <a:bodyPr/>
                    <a:lstStyle/>
                    <a:p>
                      <a:pPr algn="ctr"/>
                      <a:r>
                        <a:rPr lang="en-US" dirty="0" smtClean="0">
                          <a:solidFill>
                            <a:schemeClr val="accent6"/>
                          </a:solidFill>
                        </a:rPr>
                        <a:t>--</a:t>
                      </a:r>
                      <a:endParaRPr lang="en-US" dirty="0">
                        <a:solidFill>
                          <a:schemeClr val="accent6"/>
                        </a:solidFill>
                      </a:endParaRPr>
                    </a:p>
                  </a:txBody>
                  <a:tcPr/>
                </a:tc>
                <a:tc>
                  <a:txBody>
                    <a:bodyPr/>
                    <a:lstStyle/>
                    <a:p>
                      <a:pPr algn="ctr"/>
                      <a:r>
                        <a:rPr lang="en-US" dirty="0" smtClean="0">
                          <a:solidFill>
                            <a:schemeClr val="accent6"/>
                          </a:solidFill>
                        </a:rPr>
                        <a:t>130</a:t>
                      </a:r>
                      <a:endParaRPr lang="en-US" dirty="0">
                        <a:solidFill>
                          <a:schemeClr val="accent6"/>
                        </a:solidFill>
                      </a:endParaRPr>
                    </a:p>
                  </a:txBody>
                  <a:tcPr/>
                </a:tc>
                <a:tc>
                  <a:txBody>
                    <a:bodyPr/>
                    <a:lstStyle/>
                    <a:p>
                      <a:pPr algn="ctr"/>
                      <a:r>
                        <a:rPr lang="en-US" dirty="0" smtClean="0">
                          <a:solidFill>
                            <a:schemeClr val="accent6"/>
                          </a:solidFill>
                        </a:rPr>
                        <a:t>100</a:t>
                      </a:r>
                      <a:endParaRPr lang="en-US" dirty="0">
                        <a:solidFill>
                          <a:schemeClr val="accent6"/>
                        </a:solidFill>
                      </a:endParaRPr>
                    </a:p>
                  </a:txBody>
                  <a:tcPr/>
                </a:tc>
              </a:tr>
              <a:tr h="370840">
                <a:tc>
                  <a:txBody>
                    <a:bodyPr/>
                    <a:lstStyle/>
                    <a:p>
                      <a:pPr algn="ctr"/>
                      <a:r>
                        <a:rPr lang="en-US" dirty="0" smtClean="0">
                          <a:solidFill>
                            <a:schemeClr val="accent6"/>
                          </a:solidFill>
                        </a:rPr>
                        <a:t>J=3</a:t>
                      </a:r>
                      <a:endParaRPr lang="en-US" dirty="0">
                        <a:solidFill>
                          <a:schemeClr val="accent6"/>
                        </a:solidFill>
                      </a:endParaRPr>
                    </a:p>
                  </a:txBody>
                  <a:tcPr/>
                </a:tc>
                <a:tc>
                  <a:txBody>
                    <a:bodyPr/>
                    <a:lstStyle/>
                    <a:p>
                      <a:pPr algn="ctr"/>
                      <a:r>
                        <a:rPr lang="en-US" dirty="0" smtClean="0">
                          <a:solidFill>
                            <a:schemeClr val="accent6"/>
                          </a:solidFill>
                        </a:rPr>
                        <a:t>150</a:t>
                      </a:r>
                      <a:endParaRPr lang="en-US" dirty="0">
                        <a:solidFill>
                          <a:schemeClr val="accent6"/>
                        </a:solidFill>
                      </a:endParaRPr>
                    </a:p>
                  </a:txBody>
                  <a:tcPr/>
                </a:tc>
                <a:tc>
                  <a:txBody>
                    <a:bodyPr/>
                    <a:lstStyle/>
                    <a:p>
                      <a:pPr algn="ctr"/>
                      <a:r>
                        <a:rPr lang="en-US" dirty="0" smtClean="0">
                          <a:solidFill>
                            <a:schemeClr val="accent6"/>
                          </a:solidFill>
                        </a:rPr>
                        <a:t>130</a:t>
                      </a:r>
                      <a:endParaRPr lang="en-US" dirty="0">
                        <a:solidFill>
                          <a:schemeClr val="accent6"/>
                        </a:solidFill>
                      </a:endParaRPr>
                    </a:p>
                  </a:txBody>
                  <a:tcPr/>
                </a:tc>
                <a:tc>
                  <a:txBody>
                    <a:bodyPr/>
                    <a:lstStyle/>
                    <a:p>
                      <a:pPr algn="ctr"/>
                      <a:r>
                        <a:rPr lang="en-US" dirty="0" smtClean="0">
                          <a:solidFill>
                            <a:schemeClr val="accent6"/>
                          </a:solidFill>
                        </a:rPr>
                        <a:t>--</a:t>
                      </a:r>
                      <a:endParaRPr lang="en-US" dirty="0">
                        <a:solidFill>
                          <a:schemeClr val="accent6"/>
                        </a:solidFill>
                      </a:endParaRPr>
                    </a:p>
                  </a:txBody>
                  <a:tcPr/>
                </a:tc>
                <a:tc>
                  <a:txBody>
                    <a:bodyPr/>
                    <a:lstStyle/>
                    <a:p>
                      <a:pPr algn="ctr"/>
                      <a:r>
                        <a:rPr lang="en-US" dirty="0" smtClean="0">
                          <a:solidFill>
                            <a:schemeClr val="accent6"/>
                          </a:solidFill>
                        </a:rPr>
                        <a:t>120</a:t>
                      </a:r>
                      <a:endParaRPr lang="en-US" dirty="0">
                        <a:solidFill>
                          <a:schemeClr val="accent6"/>
                        </a:solidFill>
                      </a:endParaRPr>
                    </a:p>
                  </a:txBody>
                  <a:tcPr/>
                </a:tc>
              </a:tr>
              <a:tr h="370840">
                <a:tc>
                  <a:txBody>
                    <a:bodyPr/>
                    <a:lstStyle/>
                    <a:p>
                      <a:pPr algn="ctr"/>
                      <a:r>
                        <a:rPr lang="en-US" dirty="0" smtClean="0">
                          <a:solidFill>
                            <a:schemeClr val="accent6"/>
                          </a:solidFill>
                        </a:rPr>
                        <a:t>J=4</a:t>
                      </a:r>
                      <a:endParaRPr lang="en-US" dirty="0">
                        <a:solidFill>
                          <a:schemeClr val="accent6"/>
                        </a:solidFill>
                      </a:endParaRPr>
                    </a:p>
                  </a:txBody>
                  <a:tcPr/>
                </a:tc>
                <a:tc>
                  <a:txBody>
                    <a:bodyPr/>
                    <a:lstStyle/>
                    <a:p>
                      <a:pPr algn="ctr"/>
                      <a:r>
                        <a:rPr lang="en-US" smtClean="0">
                          <a:solidFill>
                            <a:schemeClr val="accent6"/>
                          </a:solidFill>
                        </a:rPr>
                        <a:t>170</a:t>
                      </a:r>
                      <a:endParaRPr lang="en-US" dirty="0">
                        <a:solidFill>
                          <a:schemeClr val="accent6"/>
                        </a:solidFill>
                      </a:endParaRPr>
                    </a:p>
                  </a:txBody>
                  <a:tcPr/>
                </a:tc>
                <a:tc>
                  <a:txBody>
                    <a:bodyPr/>
                    <a:lstStyle/>
                    <a:p>
                      <a:pPr algn="ctr"/>
                      <a:r>
                        <a:rPr lang="en-US" dirty="0" smtClean="0">
                          <a:solidFill>
                            <a:schemeClr val="accent6"/>
                          </a:solidFill>
                        </a:rPr>
                        <a:t>100</a:t>
                      </a:r>
                      <a:endParaRPr lang="en-US" dirty="0">
                        <a:solidFill>
                          <a:schemeClr val="accent6"/>
                        </a:solidFill>
                      </a:endParaRPr>
                    </a:p>
                  </a:txBody>
                  <a:tcPr/>
                </a:tc>
                <a:tc>
                  <a:txBody>
                    <a:bodyPr/>
                    <a:lstStyle/>
                    <a:p>
                      <a:pPr algn="ctr"/>
                      <a:r>
                        <a:rPr lang="en-US" dirty="0" smtClean="0">
                          <a:solidFill>
                            <a:schemeClr val="accent6"/>
                          </a:solidFill>
                        </a:rPr>
                        <a:t>120</a:t>
                      </a:r>
                      <a:endParaRPr lang="en-US" dirty="0">
                        <a:solidFill>
                          <a:schemeClr val="accent6"/>
                        </a:solidFill>
                      </a:endParaRPr>
                    </a:p>
                  </a:txBody>
                  <a:tcPr/>
                </a:tc>
                <a:tc>
                  <a:txBody>
                    <a:bodyPr/>
                    <a:lstStyle/>
                    <a:p>
                      <a:pPr algn="ctr"/>
                      <a:r>
                        <a:rPr lang="en-US" dirty="0" smtClean="0">
                          <a:solidFill>
                            <a:schemeClr val="accent6"/>
                          </a:solidFill>
                        </a:rPr>
                        <a:t>--</a:t>
                      </a:r>
                      <a:endParaRPr lang="en-US" dirty="0">
                        <a:solidFill>
                          <a:schemeClr val="accent6"/>
                        </a:solidFill>
                      </a:endParaRPr>
                    </a:p>
                  </a:txBody>
                  <a:tcPr/>
                </a:tc>
              </a:tr>
            </a:tbl>
          </a:graphicData>
        </a:graphic>
      </p:graphicFrame>
      <p:sp>
        <p:nvSpPr>
          <p:cNvPr id="19" name="TextBox 18"/>
          <p:cNvSpPr txBox="1"/>
          <p:nvPr/>
        </p:nvSpPr>
        <p:spPr>
          <a:xfrm>
            <a:off x="5816760" y="1642349"/>
            <a:ext cx="1774846" cy="369332"/>
          </a:xfrm>
          <a:prstGeom prst="rect">
            <a:avLst/>
          </a:prstGeom>
          <a:noFill/>
        </p:spPr>
        <p:txBody>
          <a:bodyPr wrap="none" rtlCol="0">
            <a:spAutoFit/>
          </a:bodyPr>
          <a:lstStyle/>
          <a:p>
            <a:r>
              <a:rPr lang="en-US" b="1" dirty="0" smtClean="0">
                <a:solidFill>
                  <a:srgbClr val="0070C0"/>
                </a:solidFill>
              </a:rPr>
              <a:t>Distance (feet)</a:t>
            </a:r>
            <a:endParaRPr lang="en-US" b="1" dirty="0">
              <a:solidFill>
                <a:srgbClr val="0070C0"/>
              </a:solidFill>
            </a:endParaRPr>
          </a:p>
        </p:txBody>
      </p:sp>
      <p:sp>
        <p:nvSpPr>
          <p:cNvPr id="22" name="TextBox 21"/>
          <p:cNvSpPr txBox="1"/>
          <p:nvPr/>
        </p:nvSpPr>
        <p:spPr>
          <a:xfrm>
            <a:off x="4998900" y="3928401"/>
            <a:ext cx="3185488" cy="369332"/>
          </a:xfrm>
          <a:prstGeom prst="rect">
            <a:avLst/>
          </a:prstGeom>
          <a:noFill/>
        </p:spPr>
        <p:txBody>
          <a:bodyPr wrap="none" rtlCol="0">
            <a:spAutoFit/>
          </a:bodyPr>
          <a:lstStyle/>
          <a:p>
            <a:r>
              <a:rPr lang="en-US" b="1" dirty="0" smtClean="0">
                <a:solidFill>
                  <a:srgbClr val="0070C0"/>
                </a:solidFill>
              </a:rPr>
              <a:t>Common Customers (1000)</a:t>
            </a:r>
            <a:endParaRPr lang="en-US" b="1" dirty="0">
              <a:solidFill>
                <a:srgbClr val="0070C0"/>
              </a:solidFill>
            </a:endParaRPr>
          </a:p>
        </p:txBody>
      </p:sp>
      <p:graphicFrame>
        <p:nvGraphicFramePr>
          <p:cNvPr id="23" name="Table 22"/>
          <p:cNvGraphicFramePr>
            <a:graphicFrameLocks noGrp="1"/>
          </p:cNvGraphicFramePr>
          <p:nvPr>
            <p:extLst>
              <p:ext uri="{D42A27DB-BD31-4B8C-83A1-F6EECF244321}">
                <p14:modId xmlns:p14="http://schemas.microsoft.com/office/powerpoint/2010/main" val="3704817304"/>
              </p:ext>
            </p:extLst>
          </p:nvPr>
        </p:nvGraphicFramePr>
        <p:xfrm>
          <a:off x="3981156" y="4260829"/>
          <a:ext cx="4934244" cy="1854200"/>
        </p:xfrm>
        <a:graphic>
          <a:graphicData uri="http://schemas.openxmlformats.org/drawingml/2006/table">
            <a:tbl>
              <a:tblPr firstRow="1" bandRow="1">
                <a:tableStyleId>{5C22544A-7EE6-4342-B048-85BDC9FD1C3A}</a:tableStyleId>
              </a:tblPr>
              <a:tblGrid>
                <a:gridCol w="2349954"/>
                <a:gridCol w="699706"/>
                <a:gridCol w="660100"/>
                <a:gridCol w="633695"/>
                <a:gridCol w="590789"/>
              </a:tblGrid>
              <a:tr h="370840">
                <a:tc>
                  <a:txBody>
                    <a:bodyPr/>
                    <a:lstStyle/>
                    <a:p>
                      <a:pPr algn="ctr"/>
                      <a:endParaRPr lang="en-US" dirty="0">
                        <a:solidFill>
                          <a:schemeClr val="accent6"/>
                        </a:solidFill>
                      </a:endParaRPr>
                    </a:p>
                  </a:txBody>
                  <a:tcPr/>
                </a:tc>
                <a:tc>
                  <a:txBody>
                    <a:bodyPr/>
                    <a:lstStyle/>
                    <a:p>
                      <a:pPr algn="ctr"/>
                      <a:r>
                        <a:rPr lang="en-US" dirty="0" smtClean="0">
                          <a:solidFill>
                            <a:schemeClr val="accent6"/>
                          </a:solidFill>
                        </a:rPr>
                        <a:t>i=1</a:t>
                      </a:r>
                      <a:endParaRPr lang="en-US" dirty="0">
                        <a:solidFill>
                          <a:schemeClr val="accent6"/>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6"/>
                          </a:solidFill>
                        </a:rPr>
                        <a:t>i=2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6"/>
                          </a:solidFill>
                        </a:rPr>
                        <a:t>i=3</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6"/>
                          </a:solidFill>
                        </a:rPr>
                        <a:t>i=4</a:t>
                      </a:r>
                    </a:p>
                  </a:txBody>
                  <a:tcPr/>
                </a:tc>
              </a:tr>
              <a:tr h="370840">
                <a:tc>
                  <a:txBody>
                    <a:bodyPr/>
                    <a:lstStyle/>
                    <a:p>
                      <a:pPr algn="l"/>
                      <a:r>
                        <a:rPr lang="en-US" dirty="0" smtClean="0">
                          <a:solidFill>
                            <a:schemeClr val="accent6"/>
                          </a:solidFill>
                        </a:rPr>
                        <a:t>i=1: Clothes Are</a:t>
                      </a:r>
                      <a:endParaRPr lang="en-US" dirty="0">
                        <a:solidFill>
                          <a:schemeClr val="accent6"/>
                        </a:solidFill>
                      </a:endParaRPr>
                    </a:p>
                  </a:txBody>
                  <a:tcPr/>
                </a:tc>
                <a:tc>
                  <a:txBody>
                    <a:bodyPr/>
                    <a:lstStyle/>
                    <a:p>
                      <a:pPr algn="ctr"/>
                      <a:r>
                        <a:rPr lang="en-US" dirty="0" smtClean="0">
                          <a:solidFill>
                            <a:schemeClr val="accent6"/>
                          </a:solidFill>
                        </a:rPr>
                        <a:t>--</a:t>
                      </a:r>
                      <a:endParaRPr lang="en-US" dirty="0">
                        <a:solidFill>
                          <a:schemeClr val="accent6"/>
                        </a:solidFill>
                      </a:endParaRPr>
                    </a:p>
                  </a:txBody>
                  <a:tcPr/>
                </a:tc>
                <a:tc>
                  <a:txBody>
                    <a:bodyPr/>
                    <a:lstStyle/>
                    <a:p>
                      <a:pPr algn="ctr"/>
                      <a:r>
                        <a:rPr lang="en-US" dirty="0" smtClean="0">
                          <a:solidFill>
                            <a:schemeClr val="accent6"/>
                          </a:solidFill>
                        </a:rPr>
                        <a:t>5</a:t>
                      </a:r>
                      <a:endParaRPr lang="en-US" dirty="0">
                        <a:solidFill>
                          <a:schemeClr val="accent6"/>
                        </a:solidFill>
                      </a:endParaRPr>
                    </a:p>
                  </a:txBody>
                  <a:tcPr/>
                </a:tc>
                <a:tc>
                  <a:txBody>
                    <a:bodyPr/>
                    <a:lstStyle/>
                    <a:p>
                      <a:pPr algn="ctr"/>
                      <a:r>
                        <a:rPr lang="en-US" dirty="0" smtClean="0">
                          <a:solidFill>
                            <a:schemeClr val="accent6"/>
                          </a:solidFill>
                        </a:rPr>
                        <a:t>2</a:t>
                      </a:r>
                      <a:endParaRPr lang="en-US" dirty="0">
                        <a:solidFill>
                          <a:schemeClr val="accent6"/>
                        </a:solidFill>
                      </a:endParaRPr>
                    </a:p>
                  </a:txBody>
                  <a:tcPr/>
                </a:tc>
                <a:tc>
                  <a:txBody>
                    <a:bodyPr/>
                    <a:lstStyle/>
                    <a:p>
                      <a:pPr algn="ctr"/>
                      <a:r>
                        <a:rPr lang="en-US" dirty="0" smtClean="0">
                          <a:solidFill>
                            <a:schemeClr val="accent6"/>
                          </a:solidFill>
                        </a:rPr>
                        <a:t>7</a:t>
                      </a:r>
                      <a:endParaRPr lang="en-US" dirty="0">
                        <a:solidFill>
                          <a:schemeClr val="accent6"/>
                        </a:solidFill>
                      </a:endParaRPr>
                    </a:p>
                  </a:txBody>
                  <a:tcPr/>
                </a:tc>
              </a:tr>
              <a:tr h="370840">
                <a:tc>
                  <a:txBody>
                    <a:bodyPr/>
                    <a:lstStyle/>
                    <a:p>
                      <a:pPr algn="l"/>
                      <a:r>
                        <a:rPr lang="en-US" dirty="0" smtClean="0">
                          <a:solidFill>
                            <a:schemeClr val="accent6"/>
                          </a:solidFill>
                        </a:rPr>
                        <a:t>i=2: Computers Aye</a:t>
                      </a:r>
                      <a:endParaRPr lang="en-US" dirty="0">
                        <a:solidFill>
                          <a:schemeClr val="accent6"/>
                        </a:solidFill>
                      </a:endParaRPr>
                    </a:p>
                  </a:txBody>
                  <a:tcPr/>
                </a:tc>
                <a:tc>
                  <a:txBody>
                    <a:bodyPr/>
                    <a:lstStyle/>
                    <a:p>
                      <a:pPr algn="ctr"/>
                      <a:r>
                        <a:rPr lang="en-US" dirty="0" smtClean="0">
                          <a:solidFill>
                            <a:schemeClr val="accent6"/>
                          </a:solidFill>
                        </a:rPr>
                        <a:t>5</a:t>
                      </a:r>
                      <a:endParaRPr lang="en-US" dirty="0">
                        <a:solidFill>
                          <a:schemeClr val="accent6"/>
                        </a:solidFill>
                      </a:endParaRPr>
                    </a:p>
                  </a:txBody>
                  <a:tcPr/>
                </a:tc>
                <a:tc>
                  <a:txBody>
                    <a:bodyPr/>
                    <a:lstStyle/>
                    <a:p>
                      <a:pPr algn="ctr"/>
                      <a:r>
                        <a:rPr lang="en-US" dirty="0" smtClean="0">
                          <a:solidFill>
                            <a:schemeClr val="accent6"/>
                          </a:solidFill>
                        </a:rPr>
                        <a:t>--</a:t>
                      </a:r>
                      <a:endParaRPr lang="en-US" dirty="0">
                        <a:solidFill>
                          <a:schemeClr val="accent6"/>
                        </a:solidFill>
                      </a:endParaRPr>
                    </a:p>
                  </a:txBody>
                  <a:tcPr/>
                </a:tc>
                <a:tc>
                  <a:txBody>
                    <a:bodyPr/>
                    <a:lstStyle/>
                    <a:p>
                      <a:pPr algn="ctr"/>
                      <a:r>
                        <a:rPr lang="en-US" dirty="0" smtClean="0">
                          <a:solidFill>
                            <a:schemeClr val="accent6"/>
                          </a:solidFill>
                        </a:rPr>
                        <a:t>3</a:t>
                      </a:r>
                      <a:endParaRPr lang="en-US" dirty="0">
                        <a:solidFill>
                          <a:schemeClr val="accent6"/>
                        </a:solidFill>
                      </a:endParaRPr>
                    </a:p>
                  </a:txBody>
                  <a:tcPr/>
                </a:tc>
                <a:tc>
                  <a:txBody>
                    <a:bodyPr/>
                    <a:lstStyle/>
                    <a:p>
                      <a:pPr algn="ctr"/>
                      <a:r>
                        <a:rPr lang="en-US" dirty="0" smtClean="0">
                          <a:solidFill>
                            <a:schemeClr val="accent6"/>
                          </a:solidFill>
                        </a:rPr>
                        <a:t>8</a:t>
                      </a:r>
                      <a:endParaRPr lang="en-US" dirty="0">
                        <a:solidFill>
                          <a:schemeClr val="accent6"/>
                        </a:solidFill>
                      </a:endParaRPr>
                    </a:p>
                  </a:txBody>
                  <a:tcPr/>
                </a:tc>
              </a:tr>
              <a:tr h="370840">
                <a:tc>
                  <a:txBody>
                    <a:bodyPr/>
                    <a:lstStyle/>
                    <a:p>
                      <a:pPr algn="l"/>
                      <a:r>
                        <a:rPr lang="en-US" dirty="0" smtClean="0">
                          <a:solidFill>
                            <a:schemeClr val="accent6"/>
                          </a:solidFill>
                        </a:rPr>
                        <a:t>i=3: Toy Parade</a:t>
                      </a:r>
                      <a:endParaRPr lang="en-US" dirty="0">
                        <a:solidFill>
                          <a:schemeClr val="accent6"/>
                        </a:solidFill>
                      </a:endParaRPr>
                    </a:p>
                  </a:txBody>
                  <a:tcPr/>
                </a:tc>
                <a:tc>
                  <a:txBody>
                    <a:bodyPr/>
                    <a:lstStyle/>
                    <a:p>
                      <a:pPr algn="ctr"/>
                      <a:r>
                        <a:rPr lang="en-US" dirty="0" smtClean="0">
                          <a:solidFill>
                            <a:schemeClr val="accent6"/>
                          </a:solidFill>
                        </a:rPr>
                        <a:t>2</a:t>
                      </a:r>
                      <a:endParaRPr lang="en-US" dirty="0">
                        <a:solidFill>
                          <a:schemeClr val="accent6"/>
                        </a:solidFill>
                      </a:endParaRPr>
                    </a:p>
                  </a:txBody>
                  <a:tcPr/>
                </a:tc>
                <a:tc>
                  <a:txBody>
                    <a:bodyPr/>
                    <a:lstStyle/>
                    <a:p>
                      <a:pPr algn="ctr"/>
                      <a:r>
                        <a:rPr lang="en-US" dirty="0" smtClean="0">
                          <a:solidFill>
                            <a:schemeClr val="accent6"/>
                          </a:solidFill>
                        </a:rPr>
                        <a:t>3</a:t>
                      </a:r>
                      <a:endParaRPr lang="en-US" dirty="0">
                        <a:solidFill>
                          <a:schemeClr val="accent6"/>
                        </a:solidFill>
                      </a:endParaRPr>
                    </a:p>
                  </a:txBody>
                  <a:tcPr/>
                </a:tc>
                <a:tc>
                  <a:txBody>
                    <a:bodyPr/>
                    <a:lstStyle/>
                    <a:p>
                      <a:pPr algn="ctr"/>
                      <a:r>
                        <a:rPr lang="en-US" dirty="0" smtClean="0">
                          <a:solidFill>
                            <a:schemeClr val="accent6"/>
                          </a:solidFill>
                        </a:rPr>
                        <a:t>--</a:t>
                      </a:r>
                      <a:endParaRPr lang="en-US" dirty="0">
                        <a:solidFill>
                          <a:schemeClr val="accent6"/>
                        </a:solidFill>
                      </a:endParaRPr>
                    </a:p>
                  </a:txBody>
                  <a:tcPr/>
                </a:tc>
                <a:tc>
                  <a:txBody>
                    <a:bodyPr/>
                    <a:lstStyle/>
                    <a:p>
                      <a:pPr algn="ctr"/>
                      <a:r>
                        <a:rPr lang="en-US" dirty="0" smtClean="0">
                          <a:solidFill>
                            <a:schemeClr val="accent6"/>
                          </a:solidFill>
                        </a:rPr>
                        <a:t>3</a:t>
                      </a:r>
                      <a:endParaRPr lang="en-US" dirty="0">
                        <a:solidFill>
                          <a:schemeClr val="accent6"/>
                        </a:solidFill>
                      </a:endParaRPr>
                    </a:p>
                  </a:txBody>
                  <a:tcPr/>
                </a:tc>
              </a:tr>
              <a:tr h="370840">
                <a:tc>
                  <a:txBody>
                    <a:bodyPr/>
                    <a:lstStyle/>
                    <a:p>
                      <a:pPr algn="l"/>
                      <a:r>
                        <a:rPr lang="en-US" dirty="0" smtClean="0">
                          <a:solidFill>
                            <a:schemeClr val="accent6"/>
                          </a:solidFill>
                        </a:rPr>
                        <a:t>i=4: Book Bazaar</a:t>
                      </a:r>
                      <a:endParaRPr lang="en-US" dirty="0">
                        <a:solidFill>
                          <a:schemeClr val="accent6"/>
                        </a:solidFill>
                      </a:endParaRPr>
                    </a:p>
                  </a:txBody>
                  <a:tcPr/>
                </a:tc>
                <a:tc>
                  <a:txBody>
                    <a:bodyPr/>
                    <a:lstStyle/>
                    <a:p>
                      <a:pPr algn="ctr"/>
                      <a:r>
                        <a:rPr lang="en-US" dirty="0" smtClean="0">
                          <a:solidFill>
                            <a:schemeClr val="accent6"/>
                          </a:solidFill>
                        </a:rPr>
                        <a:t>7</a:t>
                      </a:r>
                      <a:endParaRPr lang="en-US" dirty="0">
                        <a:solidFill>
                          <a:schemeClr val="accent6"/>
                        </a:solidFill>
                      </a:endParaRPr>
                    </a:p>
                  </a:txBody>
                  <a:tcPr/>
                </a:tc>
                <a:tc>
                  <a:txBody>
                    <a:bodyPr/>
                    <a:lstStyle/>
                    <a:p>
                      <a:pPr algn="ctr"/>
                      <a:r>
                        <a:rPr lang="en-US" dirty="0" smtClean="0">
                          <a:solidFill>
                            <a:schemeClr val="accent6"/>
                          </a:solidFill>
                        </a:rPr>
                        <a:t>8</a:t>
                      </a:r>
                      <a:endParaRPr lang="en-US" dirty="0">
                        <a:solidFill>
                          <a:schemeClr val="accent6"/>
                        </a:solidFill>
                      </a:endParaRPr>
                    </a:p>
                  </a:txBody>
                  <a:tcPr/>
                </a:tc>
                <a:tc>
                  <a:txBody>
                    <a:bodyPr/>
                    <a:lstStyle/>
                    <a:p>
                      <a:pPr algn="ctr"/>
                      <a:r>
                        <a:rPr lang="en-US" dirty="0" smtClean="0">
                          <a:solidFill>
                            <a:schemeClr val="accent6"/>
                          </a:solidFill>
                        </a:rPr>
                        <a:t>3</a:t>
                      </a:r>
                      <a:endParaRPr lang="en-US" dirty="0">
                        <a:solidFill>
                          <a:schemeClr val="accent6"/>
                        </a:solidFill>
                      </a:endParaRPr>
                    </a:p>
                  </a:txBody>
                  <a:tcPr/>
                </a:tc>
                <a:tc>
                  <a:txBody>
                    <a:bodyPr/>
                    <a:lstStyle/>
                    <a:p>
                      <a:pPr algn="ctr"/>
                      <a:r>
                        <a:rPr lang="en-US" dirty="0" smtClean="0">
                          <a:solidFill>
                            <a:schemeClr val="accent6"/>
                          </a:solidFill>
                        </a:rPr>
                        <a:t>--</a:t>
                      </a:r>
                      <a:endParaRPr lang="en-US" dirty="0">
                        <a:solidFill>
                          <a:schemeClr val="accent6"/>
                        </a:solidFill>
                      </a:endParaRPr>
                    </a:p>
                  </a:txBody>
                  <a:tcPr/>
                </a:tc>
              </a:tr>
            </a:tbl>
          </a:graphicData>
        </a:graphic>
      </p:graphicFrame>
    </p:spTree>
    <p:extLst>
      <p:ext uri="{BB962C8B-B14F-4D97-AF65-F5344CB8AC3E}">
        <p14:creationId xmlns:p14="http://schemas.microsoft.com/office/powerpoint/2010/main" val="115059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a:xfrm>
            <a:off x="1219200" y="274638"/>
            <a:ext cx="7467600" cy="1011237"/>
          </a:xfrm>
        </p:spPr>
        <p:txBody>
          <a:bodyPr/>
          <a:lstStyle/>
          <a:p>
            <a:r>
              <a:rPr lang="en-US" sz="3600" dirty="0" smtClean="0">
                <a:cs typeface="Times New Roman" pitchFamily="18" charset="0"/>
              </a:rPr>
              <a:t>Example 11.5 </a:t>
            </a:r>
            <a:br>
              <a:rPr lang="en-US" sz="3600" dirty="0" smtClean="0">
                <a:cs typeface="Times New Roman" pitchFamily="18" charset="0"/>
              </a:rPr>
            </a:br>
            <a:r>
              <a:rPr lang="en-US" sz="3600" dirty="0" smtClean="0">
                <a:cs typeface="Times New Roman" pitchFamily="18" charset="0"/>
              </a:rPr>
              <a:t>Mall Layout Quadratic Assignment</a:t>
            </a:r>
            <a:endParaRPr lang="en-US" sz="3600" dirty="0">
              <a:cs typeface="Times New Roman" pitchFamily="18" charset="0"/>
            </a:endParaRPr>
          </a:p>
        </p:txBody>
      </p:sp>
      <mc:AlternateContent xmlns:mc="http://schemas.openxmlformats.org/markup-compatibility/2006" xmlns:a14="http://schemas.microsoft.com/office/drawing/2010/main">
        <mc:Choice Requires="a14">
          <p:sp>
            <p:nvSpPr>
              <p:cNvPr id="593923" name="Rectangle 3"/>
              <p:cNvSpPr>
                <a:spLocks noGrp="1" noChangeArrowheads="1"/>
              </p:cNvSpPr>
              <p:nvPr>
                <p:ph type="body" idx="1"/>
              </p:nvPr>
            </p:nvSpPr>
            <p:spPr>
              <a:xfrm>
                <a:off x="154744" y="1471859"/>
                <a:ext cx="8792307" cy="4774196"/>
              </a:xfrm>
              <a:ln/>
            </p:spPr>
            <p:txBody>
              <a:bodyPr/>
              <a:lstStyle/>
              <a:p>
                <a:pPr marL="0" indent="0">
                  <a:buNone/>
                </a:pPr>
                <a:r>
                  <a:rPr lang="en-US" sz="2400" dirty="0" smtClean="0"/>
                  <a:t>	</a:t>
                </a:r>
                <a:r>
                  <a:rPr lang="en-US" sz="2400" dirty="0"/>
                  <a:t>Mall managers want to arrange the stores in the 4 locations to minimize customer inconvenience.  One very common measure is flow-distance, the product of flow volumes between facilities and the distances between their assigned locations.  </a:t>
                </a:r>
                <a:endParaRPr lang="en-US" sz="2400" dirty="0" smtClean="0"/>
              </a:p>
              <a:p>
                <a:pPr>
                  <a:spcBef>
                    <a:spcPts val="0"/>
                  </a:spcBef>
                </a:pPr>
                <a:r>
                  <a:rPr lang="en-US" sz="2400" dirty="0" smtClean="0"/>
                  <a:t>Using </a:t>
                </a:r>
                <a:r>
                  <a:rPr lang="en-US" sz="2400" dirty="0"/>
                  <a:t>the decision variables	</a:t>
                </a:r>
              </a:p>
              <a:p>
                <a:pPr marL="0" indent="0">
                  <a:spcBef>
                    <a:spcPts val="0"/>
                  </a:spcBef>
                  <a:buNone/>
                </a:pPr>
                <a:r>
                  <a:rPr lang="en-US" sz="2400" dirty="0">
                    <a:cs typeface="Times New Roman" pitchFamily="18" charset="0"/>
                  </a:rPr>
                  <a:t>	</a:t>
                </a:r>
                <a14:m>
                  <m:oMath xmlns:m="http://schemas.openxmlformats.org/officeDocument/2006/math">
                    <m:sSub>
                      <m:sSubPr>
                        <m:ctrlPr>
                          <a:rPr lang="en-US" sz="2400" i="1">
                            <a:latin typeface="Cambria Math"/>
                            <a:cs typeface="Times New Roman" pitchFamily="18" charset="0"/>
                          </a:rPr>
                        </m:ctrlPr>
                      </m:sSubPr>
                      <m:e>
                        <m:r>
                          <a:rPr lang="en-US" sz="2400" i="1">
                            <a:latin typeface="Cambria Math"/>
                            <a:cs typeface="Times New Roman" pitchFamily="18" charset="0"/>
                          </a:rPr>
                          <m:t>𝑥</m:t>
                        </m:r>
                      </m:e>
                      <m:sub>
                        <m:r>
                          <a:rPr lang="en-US" sz="2400" i="1">
                            <a:latin typeface="Cambria Math"/>
                            <a:cs typeface="Times New Roman" pitchFamily="18" charset="0"/>
                          </a:rPr>
                          <m:t>𝑖</m:t>
                        </m:r>
                        <m:r>
                          <a:rPr lang="en-US" sz="2400" i="1">
                            <a:latin typeface="Cambria Math"/>
                            <a:cs typeface="Times New Roman" pitchFamily="18" charset="0"/>
                          </a:rPr>
                          <m:t>,</m:t>
                        </m:r>
                        <m:r>
                          <a:rPr lang="en-US" sz="2400" i="1">
                            <a:latin typeface="Cambria Math"/>
                            <a:cs typeface="Times New Roman" pitchFamily="18" charset="0"/>
                          </a:rPr>
                          <m:t>𝑗</m:t>
                        </m:r>
                      </m:sub>
                    </m:sSub>
                    <m:r>
                      <a:rPr lang="en-US" sz="2400" i="1">
                        <a:latin typeface="Cambria Math"/>
                        <a:ea typeface="Cambria Math"/>
                        <a:cs typeface="Times New Roman" pitchFamily="18" charset="0"/>
                      </a:rPr>
                      <m:t>≡</m:t>
                    </m:r>
                    <m:d>
                      <m:dPr>
                        <m:begChr m:val="{"/>
                        <m:endChr m:val=""/>
                        <m:ctrlPr>
                          <a:rPr lang="en-US" sz="2400" i="1">
                            <a:latin typeface="Cambria Math"/>
                            <a:cs typeface="Times New Roman" pitchFamily="18" charset="0"/>
                          </a:rPr>
                        </m:ctrlPr>
                      </m:dPr>
                      <m:e>
                        <m:m>
                          <m:mPr>
                            <m:mcs>
                              <m:mc>
                                <m:mcPr>
                                  <m:count m:val="1"/>
                                  <m:mcJc m:val="center"/>
                                </m:mcPr>
                              </m:mc>
                            </m:mcs>
                            <m:ctrlPr>
                              <a:rPr lang="en-US" sz="2400" i="1">
                                <a:latin typeface="Cambria Math"/>
                                <a:cs typeface="Times New Roman" pitchFamily="18" charset="0"/>
                              </a:rPr>
                            </m:ctrlPr>
                          </m:mPr>
                          <m:mr>
                            <m:e>
                              <m:r>
                                <m:rPr>
                                  <m:nor/>
                                  <m:brk m:alnAt="7"/>
                                </m:rPr>
                                <a:rPr lang="en-US" sz="2400">
                                  <a:latin typeface="Cambria Math"/>
                                  <a:cs typeface="Times New Roman" pitchFamily="18" charset="0"/>
                                </a:rPr>
                                <m:t>1</m:t>
                              </m:r>
                              <m:r>
                                <m:rPr>
                                  <m:nor/>
                                </m:rPr>
                                <a:rPr lang="en-US" sz="2400">
                                  <a:latin typeface="Cambria Math"/>
                                  <a:cs typeface="Times New Roman" pitchFamily="18" charset="0"/>
                                </a:rPr>
                                <m:t>   </m:t>
                              </m:r>
                              <m:r>
                                <m:rPr>
                                  <m:nor/>
                                </m:rPr>
                                <a:rPr lang="en-US" sz="2400">
                                  <a:latin typeface="Cambria Math"/>
                                  <a:cs typeface="Times New Roman" pitchFamily="18" charset="0"/>
                                </a:rPr>
                                <m:t>if</m:t>
                              </m:r>
                              <m:r>
                                <m:rPr>
                                  <m:nor/>
                                </m:rPr>
                                <a:rPr lang="en-US" sz="2400">
                                  <a:latin typeface="Cambria Math"/>
                                  <a:cs typeface="Times New Roman" pitchFamily="18" charset="0"/>
                                </a:rPr>
                                <m:t> </m:t>
                              </m:r>
                              <m:r>
                                <m:rPr>
                                  <m:nor/>
                                </m:rPr>
                                <a:rPr lang="en-US" sz="2400" b="0" i="0" smtClean="0">
                                  <a:latin typeface="Cambria Math"/>
                                  <a:cs typeface="Times New Roman" pitchFamily="18" charset="0"/>
                                </a:rPr>
                                <m:t>shop</m:t>
                              </m:r>
                              <m:r>
                                <m:rPr>
                                  <m:nor/>
                                </m:rPr>
                                <a:rPr lang="en-US" sz="2400" b="0" i="0" smtClean="0">
                                  <a:latin typeface="Cambria Math"/>
                                  <a:cs typeface="Times New Roman" pitchFamily="18" charset="0"/>
                                </a:rPr>
                                <m:t> </m:t>
                              </m:r>
                              <m:r>
                                <m:rPr>
                                  <m:nor/>
                                </m:rPr>
                                <a:rPr lang="en-US" sz="2400">
                                  <a:latin typeface="Cambria Math"/>
                                  <a:cs typeface="Times New Roman" pitchFamily="18" charset="0"/>
                                </a:rPr>
                                <m:t>i</m:t>
                              </m:r>
                              <m:r>
                                <m:rPr>
                                  <m:nor/>
                                </m:rPr>
                                <a:rPr lang="en-US" sz="2400">
                                  <a:latin typeface="Cambria Math"/>
                                  <a:cs typeface="Times New Roman" pitchFamily="18" charset="0"/>
                                </a:rPr>
                                <m:t> </m:t>
                              </m:r>
                              <m:r>
                                <m:rPr>
                                  <m:nor/>
                                </m:rPr>
                                <a:rPr lang="en-US" sz="2400">
                                  <a:latin typeface="Cambria Math"/>
                                  <a:cs typeface="Times New Roman" pitchFamily="18" charset="0"/>
                                </a:rPr>
                                <m:t>is</m:t>
                              </m:r>
                              <m:r>
                                <m:rPr>
                                  <m:nor/>
                                </m:rPr>
                                <a:rPr lang="en-US" sz="2400">
                                  <a:latin typeface="Cambria Math"/>
                                  <a:cs typeface="Times New Roman" pitchFamily="18" charset="0"/>
                                </a:rPr>
                                <m:t> </m:t>
                              </m:r>
                              <m:r>
                                <m:rPr>
                                  <m:nor/>
                                </m:rPr>
                                <a:rPr lang="en-US" sz="2400" b="0" i="0" smtClean="0">
                                  <a:latin typeface="Cambria Math"/>
                                  <a:cs typeface="Times New Roman" pitchFamily="18" charset="0"/>
                                </a:rPr>
                                <m:t>assigned</m:t>
                              </m:r>
                              <m:r>
                                <m:rPr>
                                  <m:nor/>
                                </m:rPr>
                                <a:rPr lang="en-US" sz="2400">
                                  <a:latin typeface="Cambria Math"/>
                                  <a:cs typeface="Times New Roman" pitchFamily="18" charset="0"/>
                                </a:rPr>
                                <m:t> </m:t>
                              </m:r>
                              <m:r>
                                <m:rPr>
                                  <m:nor/>
                                </m:rPr>
                                <a:rPr lang="en-US" sz="2400" b="0" i="0" smtClean="0">
                                  <a:latin typeface="Cambria Math"/>
                                  <a:cs typeface="Times New Roman" pitchFamily="18" charset="0"/>
                                </a:rPr>
                                <m:t>to</m:t>
                              </m:r>
                              <m:r>
                                <m:rPr>
                                  <m:nor/>
                                </m:rPr>
                                <a:rPr lang="en-US" sz="2400" b="0" i="0" smtClean="0">
                                  <a:latin typeface="Cambria Math"/>
                                  <a:cs typeface="Times New Roman" pitchFamily="18" charset="0"/>
                                </a:rPr>
                                <m:t> </m:t>
                              </m:r>
                              <m:r>
                                <m:rPr>
                                  <m:nor/>
                                </m:rPr>
                                <a:rPr lang="en-US" sz="2400" b="0" i="0" smtClean="0">
                                  <a:latin typeface="Cambria Math"/>
                                  <a:cs typeface="Times New Roman" pitchFamily="18" charset="0"/>
                                </a:rPr>
                                <m:t>location</m:t>
                              </m:r>
                              <m:r>
                                <m:rPr>
                                  <m:nor/>
                                </m:rPr>
                                <a:rPr lang="en-US" sz="2400" b="0" i="0" smtClean="0">
                                  <a:latin typeface="Cambria Math"/>
                                  <a:cs typeface="Times New Roman" pitchFamily="18" charset="0"/>
                                </a:rPr>
                                <m:t> </m:t>
                              </m:r>
                              <m:r>
                                <m:rPr>
                                  <m:nor/>
                                </m:rPr>
                                <a:rPr lang="en-US" sz="2400">
                                  <a:latin typeface="Cambria Math"/>
                                  <a:cs typeface="Times New Roman" pitchFamily="18" charset="0"/>
                                </a:rPr>
                                <m:t>j</m:t>
                              </m:r>
                            </m:e>
                          </m:mr>
                          <m:mr>
                            <m:e>
                              <m:r>
                                <m:rPr>
                                  <m:nor/>
                                </m:rPr>
                                <a:rPr lang="en-US" sz="2400">
                                  <a:latin typeface="Cambria Math"/>
                                  <a:cs typeface="Times New Roman" pitchFamily="18" charset="0"/>
                                </a:rPr>
                                <m:t>0   </m:t>
                              </m:r>
                              <m:r>
                                <m:rPr>
                                  <m:nor/>
                                </m:rPr>
                                <a:rPr lang="en-US" sz="2400">
                                  <a:latin typeface="Cambria Math"/>
                                  <a:cs typeface="Times New Roman" pitchFamily="18" charset="0"/>
                                </a:rPr>
                                <m:t>otherwise</m:t>
                              </m:r>
                              <m:r>
                                <m:rPr>
                                  <m:nor/>
                                </m:rPr>
                                <a:rPr lang="en-US" sz="2400">
                                  <a:latin typeface="Cambria Math"/>
                                  <a:cs typeface="Times New Roman" pitchFamily="18" charset="0"/>
                                </a:rPr>
                                <m:t>                                          </m:t>
                              </m:r>
                            </m:e>
                          </m:mr>
                        </m:m>
                      </m:e>
                    </m:d>
                  </m:oMath>
                </a14:m>
                <a:endParaRPr lang="en-US" sz="2400" dirty="0"/>
              </a:p>
            </p:txBody>
          </p:sp>
        </mc:Choice>
        <mc:Fallback xmlns="">
          <p:sp>
            <p:nvSpPr>
              <p:cNvPr id="593923" name="Rectangle 3"/>
              <p:cNvSpPr>
                <a:spLocks noGrp="1" noRot="1" noChangeAspect="1" noMove="1" noResize="1" noEditPoints="1" noAdjustHandles="1" noChangeArrowheads="1" noChangeShapeType="1" noTextEdit="1"/>
              </p:cNvSpPr>
              <p:nvPr>
                <p:ph type="body" idx="1"/>
              </p:nvPr>
            </p:nvSpPr>
            <p:spPr>
              <a:xfrm>
                <a:off x="154744" y="1471859"/>
                <a:ext cx="8792307" cy="4774196"/>
              </a:xfrm>
              <a:blipFill rotWithShape="1">
                <a:blip r:embed="rId3"/>
                <a:stretch>
                  <a:fillRect l="-1040" t="-893" r="-693"/>
                </a:stretch>
              </a:blipFill>
              <a:ln/>
            </p:spPr>
            <p:txBody>
              <a:bodyPr/>
              <a:lstStyle/>
              <a:p>
                <a:r>
                  <a:rPr lang="en-US">
                    <a:noFill/>
                  </a:rPr>
                  <a:t> </a:t>
                </a:r>
              </a:p>
            </p:txBody>
          </p:sp>
        </mc:Fallback>
      </mc:AlternateContent>
    </p:spTree>
    <p:extLst>
      <p:ext uri="{BB962C8B-B14F-4D97-AF65-F5344CB8AC3E}">
        <p14:creationId xmlns:p14="http://schemas.microsoft.com/office/powerpoint/2010/main" val="2578573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39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a:xfrm>
            <a:off x="1219200" y="274638"/>
            <a:ext cx="7467600" cy="1011237"/>
          </a:xfrm>
        </p:spPr>
        <p:txBody>
          <a:bodyPr/>
          <a:lstStyle/>
          <a:p>
            <a:r>
              <a:rPr lang="en-US" sz="4000" dirty="0" smtClean="0">
                <a:cs typeface="Times New Roman" pitchFamily="18" charset="0"/>
              </a:rPr>
              <a:t>Swedish Steel Model </a:t>
            </a:r>
            <a:br>
              <a:rPr lang="en-US" sz="4000" dirty="0" smtClean="0">
                <a:cs typeface="Times New Roman" pitchFamily="18" charset="0"/>
              </a:rPr>
            </a:br>
            <a:r>
              <a:rPr lang="en-US" sz="4000" dirty="0" smtClean="0">
                <a:cs typeface="Times New Roman" pitchFamily="18" charset="0"/>
              </a:rPr>
              <a:t>with All-or-Nothing Constraints</a:t>
            </a:r>
            <a:endParaRPr lang="en-US" sz="4000" dirty="0">
              <a:cs typeface="Times New Roman" pitchFamily="18" charset="0"/>
            </a:endParaRPr>
          </a:p>
        </p:txBody>
      </p:sp>
      <mc:AlternateContent xmlns:mc="http://schemas.openxmlformats.org/markup-compatibility/2006" xmlns:a14="http://schemas.microsoft.com/office/drawing/2010/main">
        <mc:Choice Requires="a14">
          <p:sp>
            <p:nvSpPr>
              <p:cNvPr id="593923" name="Rectangle 3"/>
              <p:cNvSpPr>
                <a:spLocks noGrp="1" noChangeArrowheads="1"/>
              </p:cNvSpPr>
              <p:nvPr>
                <p:ph type="body" idx="1"/>
              </p:nvPr>
            </p:nvSpPr>
            <p:spPr>
              <a:xfrm>
                <a:off x="235528" y="1577774"/>
                <a:ext cx="8714508" cy="4714538"/>
              </a:xfrm>
              <a:ln/>
            </p:spPr>
            <p:txBody>
              <a:bodyPr/>
              <a:lstStyle/>
              <a:p>
                <a:pPr>
                  <a:lnSpc>
                    <a:spcPct val="95000"/>
                  </a:lnSpc>
                  <a:spcBef>
                    <a:spcPts val="0"/>
                  </a:spcBef>
                </a:pPr>
                <a:r>
                  <a:rPr lang="en-US" sz="2400" dirty="0" smtClean="0">
                    <a:cs typeface="Times New Roman" pitchFamily="18" charset="0"/>
                  </a:rPr>
                  <a:t>Suppose that the first two </a:t>
                </a:r>
                <a:r>
                  <a:rPr lang="en-US" sz="2400" smtClean="0">
                    <a:cs typeface="Times New Roman" pitchFamily="18" charset="0"/>
                  </a:rPr>
                  <a:t>ingredients (x</a:t>
                </a:r>
                <a:r>
                  <a:rPr lang="en-US" sz="2400" baseline="-25000" smtClean="0">
                    <a:cs typeface="Times New Roman" pitchFamily="18" charset="0"/>
                  </a:rPr>
                  <a:t>1</a:t>
                </a:r>
                <a:r>
                  <a:rPr lang="en-US" sz="2400" smtClean="0">
                    <a:cs typeface="Times New Roman" pitchFamily="18" charset="0"/>
                  </a:rPr>
                  <a:t>, x</a:t>
                </a:r>
                <a:r>
                  <a:rPr lang="en-US" sz="2400" baseline="-25000" smtClean="0">
                    <a:cs typeface="Times New Roman" pitchFamily="18" charset="0"/>
                  </a:rPr>
                  <a:t>2</a:t>
                </a:r>
                <a:r>
                  <a:rPr lang="en-US" sz="2400" dirty="0" smtClean="0">
                    <a:cs typeface="Times New Roman" pitchFamily="18" charset="0"/>
                  </a:rPr>
                  <a:t>) had this lumpy character.  We use either none or all 75 kg of ingredient 1 and none or all 250 kg of ingredient 2.</a:t>
                </a:r>
              </a:p>
              <a:p>
                <a:pPr>
                  <a:lnSpc>
                    <a:spcPct val="95000"/>
                  </a:lnSpc>
                  <a:spcBef>
                    <a:spcPts val="0"/>
                  </a:spcBef>
                </a:pPr>
                <a:r>
                  <a:rPr lang="en-US" sz="2400" dirty="0" smtClean="0">
                    <a:cs typeface="Times New Roman" pitchFamily="18" charset="0"/>
                  </a:rPr>
                  <a:t>Let </a:t>
                </a:r>
                <a:r>
                  <a:rPr lang="en-US" sz="2400" dirty="0" err="1" smtClean="0">
                    <a:cs typeface="Times New Roman" pitchFamily="18" charset="0"/>
                  </a:rPr>
                  <a:t>y</a:t>
                </a:r>
                <a:r>
                  <a:rPr lang="en-US" sz="2400" baseline="-25000" dirty="0" err="1" smtClean="0">
                    <a:cs typeface="Times New Roman" pitchFamily="18" charset="0"/>
                  </a:rPr>
                  <a:t>j</a:t>
                </a:r>
                <a:r>
                  <a:rPr lang="en-US" sz="2400" dirty="0" smtClean="0">
                    <a:cs typeface="Times New Roman" pitchFamily="18" charset="0"/>
                  </a:rPr>
                  <a:t> represents the discrete alternatives</a:t>
                </a:r>
              </a:p>
              <a:p>
                <a:pPr marL="0" indent="0">
                  <a:lnSpc>
                    <a:spcPct val="95000"/>
                  </a:lnSpc>
                  <a:spcBef>
                    <a:spcPts val="0"/>
                  </a:spcBef>
                  <a:buNone/>
                </a:pPr>
                <a:r>
                  <a:rPr lang="en-US" sz="2400" b="0" dirty="0" smtClean="0">
                    <a:cs typeface="Times New Roman" pitchFamily="18" charset="0"/>
                  </a:rPr>
                  <a:t>	</a:t>
                </a:r>
                <a14:m>
                  <m:oMath xmlns:m="http://schemas.openxmlformats.org/officeDocument/2006/math">
                    <m:sSub>
                      <m:sSubPr>
                        <m:ctrlPr>
                          <a:rPr lang="en-US" sz="2400" b="0" i="1" smtClean="0">
                            <a:latin typeface="Cambria Math"/>
                            <a:cs typeface="Times New Roman" pitchFamily="18" charset="0"/>
                          </a:rPr>
                        </m:ctrlPr>
                      </m:sSubPr>
                      <m:e>
                        <m:r>
                          <a:rPr lang="en-US" sz="2400" b="0" i="1" smtClean="0">
                            <a:latin typeface="Cambria Math"/>
                            <a:cs typeface="Times New Roman" pitchFamily="18" charset="0"/>
                          </a:rPr>
                          <m:t>𝑦</m:t>
                        </m:r>
                      </m:e>
                      <m:sub>
                        <m:r>
                          <a:rPr lang="en-US" sz="2400" b="0" i="1" smtClean="0">
                            <a:latin typeface="Cambria Math"/>
                            <a:cs typeface="Times New Roman" pitchFamily="18" charset="0"/>
                          </a:rPr>
                          <m:t>𝑗</m:t>
                        </m:r>
                      </m:sub>
                    </m:sSub>
                    <m:r>
                      <a:rPr lang="en-US" sz="2400" b="0" i="1" smtClean="0">
                        <a:latin typeface="Cambria Math"/>
                        <a:ea typeface="Cambria Math"/>
                        <a:cs typeface="Times New Roman" pitchFamily="18" charset="0"/>
                      </a:rPr>
                      <m:t>≡</m:t>
                    </m:r>
                    <m:d>
                      <m:dPr>
                        <m:begChr m:val="{"/>
                        <m:endChr m:val=""/>
                        <m:ctrlPr>
                          <a:rPr lang="en-US" sz="2400" b="0" i="1" smtClean="0">
                            <a:latin typeface="Cambria Math"/>
                            <a:cs typeface="Times New Roman" pitchFamily="18" charset="0"/>
                          </a:rPr>
                        </m:ctrlPr>
                      </m:dPr>
                      <m:e>
                        <m:m>
                          <m:mPr>
                            <m:mcs>
                              <m:mc>
                                <m:mcPr>
                                  <m:count m:val="1"/>
                                  <m:mcJc m:val="center"/>
                                </m:mcPr>
                              </m:mc>
                            </m:mcs>
                            <m:ctrlPr>
                              <a:rPr lang="en-US" sz="2400" b="0" i="1" smtClean="0">
                                <a:latin typeface="Cambria Math"/>
                                <a:cs typeface="Times New Roman" pitchFamily="18" charset="0"/>
                              </a:rPr>
                            </m:ctrlPr>
                          </m:mPr>
                          <m:mr>
                            <m:e>
                              <m:r>
                                <m:rPr>
                                  <m:nor/>
                                  <m:brk m:alnAt="7"/>
                                </m:rPr>
                                <a:rPr lang="en-US" sz="2400" b="0" i="0" smtClean="0">
                                  <a:latin typeface="Cambria Math"/>
                                  <a:cs typeface="Times New Roman" pitchFamily="18" charset="0"/>
                                </a:rPr>
                                <m:t>1</m:t>
                              </m:r>
                              <m:r>
                                <m:rPr>
                                  <m:nor/>
                                </m:rPr>
                                <a:rPr lang="en-US" sz="2400" b="0" i="0" smtClean="0">
                                  <a:latin typeface="Cambria Math"/>
                                  <a:cs typeface="Times New Roman" pitchFamily="18" charset="0"/>
                                </a:rPr>
                                <m:t>   </m:t>
                              </m:r>
                              <m:r>
                                <m:rPr>
                                  <m:nor/>
                                </m:rPr>
                                <a:rPr lang="en-US" sz="2400">
                                  <a:latin typeface="Cambria Math"/>
                                  <a:cs typeface="Times New Roman" pitchFamily="18" charset="0"/>
                                </a:rPr>
                                <m:t>if</m:t>
                              </m:r>
                              <m:r>
                                <m:rPr>
                                  <m:nor/>
                                </m:rPr>
                                <a:rPr lang="en-US" sz="2400">
                                  <a:latin typeface="Cambria Math"/>
                                  <a:cs typeface="Times New Roman" pitchFamily="18" charset="0"/>
                                </a:rPr>
                                <m:t> </m:t>
                              </m:r>
                              <m:r>
                                <m:rPr>
                                  <m:nor/>
                                </m:rPr>
                                <a:rPr lang="en-US" sz="2400">
                                  <a:latin typeface="Cambria Math"/>
                                  <a:cs typeface="Times New Roman" pitchFamily="18" charset="0"/>
                                </a:rPr>
                                <m:t>scrap</m:t>
                              </m:r>
                              <m:r>
                                <m:rPr>
                                  <m:nor/>
                                </m:rPr>
                                <a:rPr lang="en-US" sz="2400">
                                  <a:latin typeface="Cambria Math"/>
                                  <a:cs typeface="Times New Roman" pitchFamily="18" charset="0"/>
                                </a:rPr>
                                <m:t> </m:t>
                              </m:r>
                              <m:r>
                                <m:rPr>
                                  <m:nor/>
                                </m:rPr>
                                <a:rPr lang="en-US" sz="2400">
                                  <a:latin typeface="Cambria Math"/>
                                  <a:cs typeface="Times New Roman" pitchFamily="18" charset="0"/>
                                </a:rPr>
                                <m:t>j</m:t>
                              </m:r>
                              <m:r>
                                <m:rPr>
                                  <m:nor/>
                                </m:rPr>
                                <a:rPr lang="en-US" sz="2400">
                                  <a:latin typeface="Cambria Math"/>
                                  <a:cs typeface="Times New Roman" pitchFamily="18" charset="0"/>
                                </a:rPr>
                                <m:t> </m:t>
                              </m:r>
                              <m:r>
                                <m:rPr>
                                  <m:nor/>
                                </m:rPr>
                                <a:rPr lang="en-US" sz="2400">
                                  <a:latin typeface="Cambria Math"/>
                                  <a:cs typeface="Times New Roman" pitchFamily="18" charset="0"/>
                                </a:rPr>
                                <m:t>is</m:t>
                              </m:r>
                              <m:r>
                                <m:rPr>
                                  <m:nor/>
                                </m:rPr>
                                <a:rPr lang="en-US" sz="2400">
                                  <a:latin typeface="Cambria Math"/>
                                  <a:cs typeface="Times New Roman" pitchFamily="18" charset="0"/>
                                </a:rPr>
                                <m:t> </m:t>
                              </m:r>
                              <m:r>
                                <m:rPr>
                                  <m:nor/>
                                </m:rPr>
                                <a:rPr lang="en-US" sz="2400">
                                  <a:latin typeface="Cambria Math"/>
                                  <a:cs typeface="Times New Roman" pitchFamily="18" charset="0"/>
                                </a:rPr>
                                <m:t>part</m:t>
                              </m:r>
                              <m:r>
                                <m:rPr>
                                  <m:nor/>
                                </m:rPr>
                                <a:rPr lang="en-US" sz="2400">
                                  <a:latin typeface="Cambria Math"/>
                                  <a:cs typeface="Times New Roman" pitchFamily="18" charset="0"/>
                                </a:rPr>
                                <m:t> </m:t>
                              </m:r>
                              <m:r>
                                <m:rPr>
                                  <m:nor/>
                                </m:rPr>
                                <a:rPr lang="en-US" sz="2400">
                                  <a:latin typeface="Cambria Math"/>
                                  <a:cs typeface="Times New Roman" pitchFamily="18" charset="0"/>
                                </a:rPr>
                                <m:t>of</m:t>
                              </m:r>
                              <m:r>
                                <m:rPr>
                                  <m:nor/>
                                </m:rPr>
                                <a:rPr lang="en-US" sz="2400">
                                  <a:latin typeface="Cambria Math"/>
                                  <a:cs typeface="Times New Roman" pitchFamily="18" charset="0"/>
                                </a:rPr>
                                <m:t> </m:t>
                              </m:r>
                              <m:r>
                                <m:rPr>
                                  <m:nor/>
                                </m:rPr>
                                <a:rPr lang="en-US" sz="2400">
                                  <a:latin typeface="Cambria Math"/>
                                  <a:cs typeface="Times New Roman" pitchFamily="18" charset="0"/>
                                </a:rPr>
                                <m:t>the</m:t>
                              </m:r>
                              <m:r>
                                <m:rPr>
                                  <m:nor/>
                                </m:rPr>
                                <a:rPr lang="en-US" sz="2400">
                                  <a:latin typeface="Cambria Math"/>
                                  <a:cs typeface="Times New Roman" pitchFamily="18" charset="0"/>
                                </a:rPr>
                                <m:t> </m:t>
                              </m:r>
                              <m:r>
                                <m:rPr>
                                  <m:nor/>
                                </m:rPr>
                                <a:rPr lang="en-US" sz="2400">
                                  <a:latin typeface="Cambria Math"/>
                                  <a:cs typeface="Times New Roman" pitchFamily="18" charset="0"/>
                                </a:rPr>
                                <m:t>blend</m:t>
                              </m:r>
                            </m:e>
                          </m:mr>
                          <m:mr>
                            <m:e>
                              <m:r>
                                <m:rPr>
                                  <m:nor/>
                                </m:rPr>
                                <a:rPr lang="en-US" sz="2400" b="0" i="0" smtClean="0">
                                  <a:latin typeface="Cambria Math"/>
                                  <a:cs typeface="Times New Roman" pitchFamily="18" charset="0"/>
                                </a:rPr>
                                <m:t>0   </m:t>
                              </m:r>
                              <m:r>
                                <m:rPr>
                                  <m:nor/>
                                </m:rPr>
                                <a:rPr lang="en-US" sz="2400">
                                  <a:latin typeface="Cambria Math"/>
                                  <a:cs typeface="Times New Roman" pitchFamily="18" charset="0"/>
                                </a:rPr>
                                <m:t>otherwise</m:t>
                              </m:r>
                              <m:r>
                                <m:rPr>
                                  <m:nor/>
                                </m:rPr>
                                <a:rPr lang="en-US" sz="2400" b="0" i="0" smtClean="0">
                                  <a:latin typeface="Cambria Math"/>
                                  <a:cs typeface="Times New Roman" pitchFamily="18" charset="0"/>
                                </a:rPr>
                                <m:t>                                 </m:t>
                              </m:r>
                              <m:r>
                                <m:rPr>
                                  <m:nor/>
                                </m:rPr>
                                <a:rPr lang="en-US" sz="2400" dirty="0">
                                  <a:cs typeface="Times New Roman" pitchFamily="18" charset="0"/>
                                </a:rPr>
                                <m:t> </m:t>
                              </m:r>
                            </m:e>
                          </m:mr>
                        </m:m>
                      </m:e>
                    </m:d>
                  </m:oMath>
                </a14:m>
                <a:endParaRPr lang="en-US" sz="2400" dirty="0" smtClean="0">
                  <a:cs typeface="Times New Roman" pitchFamily="18" charset="0"/>
                </a:endParaRPr>
              </a:p>
            </p:txBody>
          </p:sp>
        </mc:Choice>
        <mc:Fallback xmlns="">
          <p:sp>
            <p:nvSpPr>
              <p:cNvPr id="593923" name="Rectangle 3"/>
              <p:cNvSpPr>
                <a:spLocks noGrp="1" noRot="1" noChangeAspect="1" noMove="1" noResize="1" noEditPoints="1" noAdjustHandles="1" noChangeArrowheads="1" noChangeShapeType="1" noTextEdit="1"/>
              </p:cNvSpPr>
              <p:nvPr>
                <p:ph type="body" idx="1"/>
              </p:nvPr>
            </p:nvSpPr>
            <p:spPr>
              <a:xfrm>
                <a:off x="235528" y="1577774"/>
                <a:ext cx="8714508" cy="4714538"/>
              </a:xfrm>
              <a:blipFill rotWithShape="1">
                <a:blip r:embed="rId3"/>
                <a:stretch>
                  <a:fillRect l="-980" t="-1294" r="-490"/>
                </a:stretch>
              </a:blipFill>
              <a:ln/>
            </p:spPr>
            <p:txBody>
              <a:bodyPr/>
              <a:lstStyle/>
              <a:p>
                <a:r>
                  <a:rPr lang="en-US">
                    <a:noFill/>
                  </a:rPr>
                  <a:t> </a:t>
                </a:r>
              </a:p>
            </p:txBody>
          </p:sp>
        </mc:Fallback>
      </mc:AlternateContent>
    </p:spTree>
    <p:extLst>
      <p:ext uri="{BB962C8B-B14F-4D97-AF65-F5344CB8AC3E}">
        <p14:creationId xmlns:p14="http://schemas.microsoft.com/office/powerpoint/2010/main" val="374088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39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a:xfrm>
            <a:off x="1219200" y="274638"/>
            <a:ext cx="7467600" cy="1011237"/>
          </a:xfrm>
        </p:spPr>
        <p:txBody>
          <a:bodyPr/>
          <a:lstStyle/>
          <a:p>
            <a:r>
              <a:rPr lang="en-US" sz="3600" dirty="0">
                <a:cs typeface="Times New Roman" pitchFamily="18" charset="0"/>
              </a:rPr>
              <a:t>Mall Layout Quadratic </a:t>
            </a:r>
            <a:r>
              <a:rPr lang="en-US" sz="3600" dirty="0" smtClean="0">
                <a:cs typeface="Times New Roman" pitchFamily="18" charset="0"/>
              </a:rPr>
              <a:t>Model</a:t>
            </a:r>
            <a:endParaRPr lang="en-US" sz="3600" dirty="0">
              <a:cs typeface="Times New Roman" pitchFamily="18" charset="0"/>
            </a:endParaRPr>
          </a:p>
        </p:txBody>
      </p:sp>
      <p:sp>
        <p:nvSpPr>
          <p:cNvPr id="593923" name="Rectangle 3"/>
          <p:cNvSpPr>
            <a:spLocks noGrp="1" noChangeArrowheads="1"/>
          </p:cNvSpPr>
          <p:nvPr>
            <p:ph type="body" idx="1"/>
          </p:nvPr>
        </p:nvSpPr>
        <p:spPr>
          <a:xfrm>
            <a:off x="1" y="1577774"/>
            <a:ext cx="9039744" cy="4714538"/>
          </a:xfrm>
          <a:ln/>
        </p:spPr>
        <p:txBody>
          <a:bodyPr/>
          <a:lstStyle/>
          <a:p>
            <a:pPr marL="463550" indent="-463550">
              <a:lnSpc>
                <a:spcPct val="95000"/>
              </a:lnSpc>
              <a:spcBef>
                <a:spcPts val="0"/>
              </a:spcBef>
              <a:buNone/>
            </a:pPr>
            <a:r>
              <a:rPr lang="en-US" sz="2100" i="1" dirty="0" smtClean="0"/>
              <a:t>min 5(80x</a:t>
            </a:r>
            <a:r>
              <a:rPr lang="en-US" sz="2100" i="1" baseline="-25000" dirty="0" smtClean="0"/>
              <a:t>1,1</a:t>
            </a:r>
            <a:r>
              <a:rPr lang="en-US" sz="2100" i="1" dirty="0" smtClean="0"/>
              <a:t>x</a:t>
            </a:r>
            <a:r>
              <a:rPr lang="en-US" sz="2100" i="1" baseline="-25000" dirty="0" smtClean="0"/>
              <a:t>2,2</a:t>
            </a:r>
            <a:r>
              <a:rPr lang="en-US" sz="2100" i="1" dirty="0" smtClean="0"/>
              <a:t>+150x</a:t>
            </a:r>
            <a:r>
              <a:rPr lang="en-US" sz="2100" i="1" baseline="-25000" dirty="0" smtClean="0"/>
              <a:t>1,1</a:t>
            </a:r>
            <a:r>
              <a:rPr lang="en-US" sz="2100" i="1" dirty="0" smtClean="0"/>
              <a:t>x</a:t>
            </a:r>
            <a:r>
              <a:rPr lang="en-US" sz="2100" i="1" baseline="-25000" dirty="0" smtClean="0"/>
              <a:t>2,3</a:t>
            </a:r>
            <a:r>
              <a:rPr lang="en-US" sz="2100" i="1" dirty="0" smtClean="0"/>
              <a:t>+170x</a:t>
            </a:r>
            <a:r>
              <a:rPr lang="en-US" sz="2100" i="1" baseline="-25000" dirty="0" smtClean="0"/>
              <a:t>1,1</a:t>
            </a:r>
            <a:r>
              <a:rPr lang="en-US" sz="2100" i="1" dirty="0" smtClean="0"/>
              <a:t>x</a:t>
            </a:r>
            <a:r>
              <a:rPr lang="en-US" sz="2100" i="1" baseline="-25000" dirty="0" smtClean="0"/>
              <a:t>2,4</a:t>
            </a:r>
            <a:r>
              <a:rPr lang="en-US" sz="2100" i="1" dirty="0" smtClean="0"/>
              <a:t>+80x</a:t>
            </a:r>
            <a:r>
              <a:rPr lang="en-US" sz="2100" i="1" baseline="-25000" dirty="0" smtClean="0"/>
              <a:t>1,2</a:t>
            </a:r>
            <a:r>
              <a:rPr lang="en-US" sz="2100" i="1" dirty="0" smtClean="0"/>
              <a:t>x</a:t>
            </a:r>
            <a:r>
              <a:rPr lang="en-US" sz="2100" i="1" baseline="-25000" dirty="0" smtClean="0"/>
              <a:t>2,1</a:t>
            </a:r>
            <a:r>
              <a:rPr lang="en-US" sz="2100" i="1" dirty="0" smtClean="0"/>
              <a:t>+130x</a:t>
            </a:r>
            <a:r>
              <a:rPr lang="en-US" sz="2100" i="1" baseline="-25000" dirty="0" smtClean="0"/>
              <a:t>1,2</a:t>
            </a:r>
            <a:r>
              <a:rPr lang="en-US" sz="2100" i="1" dirty="0" smtClean="0"/>
              <a:t>x</a:t>
            </a:r>
            <a:r>
              <a:rPr lang="en-US" sz="2100" i="1" baseline="-25000" dirty="0" smtClean="0"/>
              <a:t>2,3</a:t>
            </a:r>
            <a:r>
              <a:rPr lang="en-US" sz="2100" i="1" dirty="0" smtClean="0"/>
              <a:t>+100x</a:t>
            </a:r>
            <a:r>
              <a:rPr lang="en-US" sz="2100" i="1" baseline="-25000" dirty="0" smtClean="0"/>
              <a:t>1,2</a:t>
            </a:r>
            <a:r>
              <a:rPr lang="en-US" sz="2100" i="1" dirty="0" smtClean="0"/>
              <a:t>x</a:t>
            </a:r>
            <a:r>
              <a:rPr lang="en-US" sz="2100" i="1" baseline="-25000" dirty="0" smtClean="0"/>
              <a:t>2,4 </a:t>
            </a:r>
            <a:r>
              <a:rPr lang="en-US" sz="2100" i="1" dirty="0" smtClean="0"/>
              <a:t>+150x</a:t>
            </a:r>
            <a:r>
              <a:rPr lang="en-US" sz="2100" i="1" baseline="-25000" dirty="0" smtClean="0"/>
              <a:t>1,3</a:t>
            </a:r>
            <a:r>
              <a:rPr lang="en-US" sz="2100" i="1" dirty="0" smtClean="0"/>
              <a:t>x</a:t>
            </a:r>
            <a:r>
              <a:rPr lang="en-US" sz="2100" i="1" baseline="-25000" dirty="0" smtClean="0"/>
              <a:t>2,1</a:t>
            </a:r>
            <a:r>
              <a:rPr lang="en-US" sz="2100" i="1" dirty="0" smtClean="0"/>
              <a:t>+130x</a:t>
            </a:r>
            <a:r>
              <a:rPr lang="en-US" sz="2100" i="1" baseline="-25000" dirty="0" smtClean="0"/>
              <a:t>1,3</a:t>
            </a:r>
            <a:r>
              <a:rPr lang="en-US" sz="2100" i="1" dirty="0" smtClean="0"/>
              <a:t>x</a:t>
            </a:r>
            <a:r>
              <a:rPr lang="en-US" sz="2100" i="1" baseline="-25000" dirty="0" smtClean="0"/>
              <a:t>2,2</a:t>
            </a:r>
            <a:r>
              <a:rPr lang="en-US" sz="2100" i="1" dirty="0" smtClean="0"/>
              <a:t>+120x</a:t>
            </a:r>
            <a:r>
              <a:rPr lang="en-US" sz="2100" i="1" baseline="-25000" dirty="0" smtClean="0"/>
              <a:t>1,3</a:t>
            </a:r>
            <a:r>
              <a:rPr lang="en-US" sz="2100" i="1" dirty="0" smtClean="0"/>
              <a:t>x</a:t>
            </a:r>
            <a:r>
              <a:rPr lang="en-US" sz="2100" i="1" baseline="-25000" dirty="0" smtClean="0"/>
              <a:t>2,4</a:t>
            </a:r>
            <a:r>
              <a:rPr lang="en-US" sz="2100" i="1" dirty="0" smtClean="0"/>
              <a:t>+170x</a:t>
            </a:r>
            <a:r>
              <a:rPr lang="en-US" sz="2100" i="1" baseline="-25000" dirty="0" smtClean="0"/>
              <a:t>1,4</a:t>
            </a:r>
            <a:r>
              <a:rPr lang="en-US" sz="2100" i="1" dirty="0" smtClean="0"/>
              <a:t>x</a:t>
            </a:r>
            <a:r>
              <a:rPr lang="en-US" sz="2100" i="1" baseline="-25000" dirty="0" smtClean="0"/>
              <a:t>2,1</a:t>
            </a:r>
            <a:r>
              <a:rPr lang="en-US" sz="2100" i="1" dirty="0" smtClean="0"/>
              <a:t>+100x</a:t>
            </a:r>
            <a:r>
              <a:rPr lang="en-US" sz="2100" i="1" baseline="-25000" dirty="0" smtClean="0"/>
              <a:t>1,4</a:t>
            </a:r>
            <a:r>
              <a:rPr lang="en-US" sz="2100" i="1" dirty="0" smtClean="0"/>
              <a:t>x</a:t>
            </a:r>
            <a:r>
              <a:rPr lang="en-US" sz="2100" i="1" baseline="-25000" dirty="0" smtClean="0"/>
              <a:t>2,2</a:t>
            </a:r>
            <a:r>
              <a:rPr lang="en-US" sz="2100" i="1" dirty="0" smtClean="0"/>
              <a:t>+120x</a:t>
            </a:r>
            <a:r>
              <a:rPr lang="en-US" sz="2100" i="1" baseline="-25000" dirty="0" smtClean="0"/>
              <a:t>1,4</a:t>
            </a:r>
            <a:r>
              <a:rPr lang="en-US" sz="2100" i="1" dirty="0" smtClean="0"/>
              <a:t>x</a:t>
            </a:r>
            <a:r>
              <a:rPr lang="en-US" sz="2100" i="1" baseline="-25000" dirty="0" smtClean="0"/>
              <a:t>2,3</a:t>
            </a:r>
            <a:r>
              <a:rPr lang="en-US" sz="2100" i="1" dirty="0" smtClean="0"/>
              <a:t>)</a:t>
            </a:r>
            <a:r>
              <a:rPr lang="en-US" sz="2100" i="1" baseline="-25000" dirty="0" smtClean="0"/>
              <a:t> </a:t>
            </a:r>
            <a:r>
              <a:rPr lang="en-US" sz="2100" i="1" dirty="0" smtClean="0"/>
              <a:t>+</a:t>
            </a:r>
            <a:r>
              <a:rPr lang="en-US" sz="2400" i="1" dirty="0"/>
              <a:t> </a:t>
            </a:r>
            <a:r>
              <a:rPr lang="en-US" sz="2100" i="1" dirty="0" smtClean="0"/>
              <a:t>2(80x</a:t>
            </a:r>
            <a:r>
              <a:rPr lang="en-US" sz="2100" i="1" baseline="-25000" dirty="0" smtClean="0"/>
              <a:t>1,1</a:t>
            </a:r>
            <a:r>
              <a:rPr lang="en-US" sz="2100" i="1" dirty="0" smtClean="0"/>
              <a:t>x</a:t>
            </a:r>
            <a:r>
              <a:rPr lang="en-US" sz="2100" i="1" baseline="-25000" dirty="0" smtClean="0"/>
              <a:t>3,2</a:t>
            </a:r>
            <a:r>
              <a:rPr lang="en-US" sz="2100" i="1" dirty="0" smtClean="0"/>
              <a:t>+150x</a:t>
            </a:r>
            <a:r>
              <a:rPr lang="en-US" sz="2100" i="1" baseline="-25000" dirty="0" smtClean="0"/>
              <a:t>1,1</a:t>
            </a:r>
            <a:r>
              <a:rPr lang="en-US" sz="2100" i="1" dirty="0" smtClean="0"/>
              <a:t>x</a:t>
            </a:r>
            <a:r>
              <a:rPr lang="en-US" sz="2100" i="1" baseline="-25000" dirty="0" smtClean="0"/>
              <a:t>3,3</a:t>
            </a:r>
            <a:r>
              <a:rPr lang="en-US" sz="2100" i="1" dirty="0" smtClean="0"/>
              <a:t>+170x</a:t>
            </a:r>
            <a:r>
              <a:rPr lang="en-US" sz="2100" i="1" baseline="-25000" dirty="0" smtClean="0"/>
              <a:t>1,1</a:t>
            </a:r>
            <a:r>
              <a:rPr lang="en-US" sz="2100" i="1" dirty="0" smtClean="0"/>
              <a:t>x</a:t>
            </a:r>
            <a:r>
              <a:rPr lang="en-US" sz="2100" i="1" baseline="-25000" dirty="0" smtClean="0"/>
              <a:t>3,4</a:t>
            </a:r>
            <a:r>
              <a:rPr lang="en-US" sz="2100" i="1" dirty="0" smtClean="0"/>
              <a:t>+80x</a:t>
            </a:r>
            <a:r>
              <a:rPr lang="en-US" sz="2100" i="1" baseline="-25000" dirty="0" smtClean="0"/>
              <a:t>1,2</a:t>
            </a:r>
            <a:r>
              <a:rPr lang="en-US" sz="2100" i="1" dirty="0" smtClean="0"/>
              <a:t>x</a:t>
            </a:r>
            <a:r>
              <a:rPr lang="en-US" sz="2100" i="1" baseline="-25000" dirty="0" smtClean="0"/>
              <a:t>3,1</a:t>
            </a:r>
            <a:r>
              <a:rPr lang="en-US" sz="2100" i="1" dirty="0" smtClean="0"/>
              <a:t>+130x</a:t>
            </a:r>
            <a:r>
              <a:rPr lang="en-US" sz="2100" i="1" baseline="-25000" dirty="0" smtClean="0"/>
              <a:t>1,2</a:t>
            </a:r>
            <a:r>
              <a:rPr lang="en-US" sz="2100" i="1" dirty="0" smtClean="0"/>
              <a:t>x</a:t>
            </a:r>
            <a:r>
              <a:rPr lang="en-US" sz="2100" i="1" baseline="-25000" dirty="0" smtClean="0"/>
              <a:t>3,3</a:t>
            </a:r>
            <a:r>
              <a:rPr lang="en-US" sz="2100" i="1" dirty="0" smtClean="0"/>
              <a:t>+100x</a:t>
            </a:r>
            <a:r>
              <a:rPr lang="en-US" sz="2100" i="1" baseline="-25000" dirty="0" smtClean="0"/>
              <a:t>1,2</a:t>
            </a:r>
            <a:r>
              <a:rPr lang="en-US" sz="2100" i="1" dirty="0" smtClean="0"/>
              <a:t>x</a:t>
            </a:r>
            <a:r>
              <a:rPr lang="en-US" sz="2100" i="1" baseline="-25000" dirty="0" smtClean="0"/>
              <a:t>3,4 </a:t>
            </a:r>
            <a:r>
              <a:rPr lang="en-US" sz="2100" i="1" dirty="0"/>
              <a:t>+</a:t>
            </a:r>
            <a:r>
              <a:rPr lang="en-US" sz="2100" i="1" dirty="0" smtClean="0"/>
              <a:t>150x</a:t>
            </a:r>
            <a:r>
              <a:rPr lang="en-US" sz="2100" i="1" baseline="-25000" dirty="0" smtClean="0"/>
              <a:t>1,3</a:t>
            </a:r>
            <a:r>
              <a:rPr lang="en-US" sz="2100" i="1" dirty="0" smtClean="0"/>
              <a:t>x</a:t>
            </a:r>
            <a:r>
              <a:rPr lang="en-US" sz="2100" i="1" baseline="-25000" dirty="0" smtClean="0"/>
              <a:t>3,1</a:t>
            </a:r>
            <a:r>
              <a:rPr lang="en-US" sz="2100" i="1" dirty="0" smtClean="0"/>
              <a:t>+130x</a:t>
            </a:r>
            <a:r>
              <a:rPr lang="en-US" sz="2100" i="1" baseline="-25000" dirty="0" smtClean="0"/>
              <a:t>1,3</a:t>
            </a:r>
            <a:r>
              <a:rPr lang="en-US" sz="2100" i="1" dirty="0" smtClean="0"/>
              <a:t>x</a:t>
            </a:r>
            <a:r>
              <a:rPr lang="en-US" sz="2100" i="1" baseline="-25000" dirty="0" smtClean="0"/>
              <a:t>3,2</a:t>
            </a:r>
            <a:r>
              <a:rPr lang="en-US" sz="2100" i="1" dirty="0" smtClean="0"/>
              <a:t>+120x</a:t>
            </a:r>
            <a:r>
              <a:rPr lang="en-US" sz="2100" i="1" baseline="-25000" dirty="0" smtClean="0"/>
              <a:t>1,3</a:t>
            </a:r>
            <a:r>
              <a:rPr lang="en-US" sz="2100" i="1" dirty="0" smtClean="0"/>
              <a:t>x</a:t>
            </a:r>
            <a:r>
              <a:rPr lang="en-US" sz="2100" i="1" baseline="-25000" dirty="0" smtClean="0"/>
              <a:t>3,4</a:t>
            </a:r>
            <a:r>
              <a:rPr lang="en-US" sz="2100" i="1" dirty="0" smtClean="0"/>
              <a:t>+170x</a:t>
            </a:r>
            <a:r>
              <a:rPr lang="en-US" sz="2100" i="1" baseline="-25000" dirty="0" smtClean="0"/>
              <a:t>1,4</a:t>
            </a:r>
            <a:r>
              <a:rPr lang="en-US" sz="2100" i="1" dirty="0" smtClean="0"/>
              <a:t>x</a:t>
            </a:r>
            <a:r>
              <a:rPr lang="en-US" sz="2100" i="1" baseline="-25000" dirty="0" smtClean="0"/>
              <a:t>3,1</a:t>
            </a:r>
            <a:r>
              <a:rPr lang="en-US" sz="2100" i="1" dirty="0" smtClean="0"/>
              <a:t>+100x</a:t>
            </a:r>
            <a:r>
              <a:rPr lang="en-US" sz="2100" i="1" baseline="-25000" dirty="0" smtClean="0"/>
              <a:t>1,4</a:t>
            </a:r>
            <a:r>
              <a:rPr lang="en-US" sz="2100" i="1" dirty="0" smtClean="0"/>
              <a:t>x</a:t>
            </a:r>
            <a:r>
              <a:rPr lang="en-US" sz="2100" i="1" baseline="-25000" dirty="0" smtClean="0"/>
              <a:t>3,2</a:t>
            </a:r>
            <a:r>
              <a:rPr lang="en-US" sz="2100" i="1" dirty="0" smtClean="0"/>
              <a:t>+120x</a:t>
            </a:r>
            <a:r>
              <a:rPr lang="en-US" sz="2100" i="1" baseline="-25000" dirty="0" smtClean="0"/>
              <a:t>1,4</a:t>
            </a:r>
            <a:r>
              <a:rPr lang="en-US" sz="2100" i="1" dirty="0" smtClean="0"/>
              <a:t>x</a:t>
            </a:r>
            <a:r>
              <a:rPr lang="en-US" sz="2100" i="1" baseline="-25000" dirty="0" smtClean="0"/>
              <a:t>3,3</a:t>
            </a:r>
            <a:r>
              <a:rPr lang="en-US" sz="2100" i="1" dirty="0"/>
              <a:t>)</a:t>
            </a:r>
            <a:r>
              <a:rPr lang="en-US" sz="2100" i="1" baseline="-25000" dirty="0"/>
              <a:t> </a:t>
            </a:r>
            <a:r>
              <a:rPr lang="en-US" sz="2100" i="1" dirty="0" smtClean="0"/>
              <a:t>+</a:t>
            </a:r>
            <a:r>
              <a:rPr lang="en-US" sz="2100" i="1" dirty="0"/>
              <a:t> </a:t>
            </a:r>
            <a:r>
              <a:rPr lang="en-US" sz="2100" i="1" dirty="0" smtClean="0"/>
              <a:t>7(80x</a:t>
            </a:r>
            <a:r>
              <a:rPr lang="en-US" sz="2100" i="1" baseline="-25000" dirty="0" smtClean="0"/>
              <a:t>1,1</a:t>
            </a:r>
            <a:r>
              <a:rPr lang="en-US" sz="2100" i="1" dirty="0" smtClean="0"/>
              <a:t>x</a:t>
            </a:r>
            <a:r>
              <a:rPr lang="en-US" sz="2100" i="1" baseline="-25000" dirty="0" smtClean="0"/>
              <a:t>4,2</a:t>
            </a:r>
            <a:r>
              <a:rPr lang="en-US" sz="2100" i="1" dirty="0" smtClean="0"/>
              <a:t>+150x</a:t>
            </a:r>
            <a:r>
              <a:rPr lang="en-US" sz="2100" i="1" baseline="-25000" dirty="0" smtClean="0"/>
              <a:t>1,1</a:t>
            </a:r>
            <a:r>
              <a:rPr lang="en-US" sz="2100" i="1" dirty="0" smtClean="0"/>
              <a:t>x</a:t>
            </a:r>
            <a:r>
              <a:rPr lang="en-US" sz="2100" i="1" baseline="-25000" dirty="0" smtClean="0"/>
              <a:t>4,3</a:t>
            </a:r>
            <a:r>
              <a:rPr lang="en-US" sz="2100" i="1" dirty="0" smtClean="0"/>
              <a:t>+170x</a:t>
            </a:r>
            <a:r>
              <a:rPr lang="en-US" sz="2100" i="1" baseline="-25000" dirty="0" smtClean="0"/>
              <a:t>1,1</a:t>
            </a:r>
            <a:r>
              <a:rPr lang="en-US" sz="2100" i="1" dirty="0" smtClean="0"/>
              <a:t>x</a:t>
            </a:r>
            <a:r>
              <a:rPr lang="en-US" sz="2100" i="1" baseline="-25000" dirty="0" smtClean="0"/>
              <a:t>4,4</a:t>
            </a:r>
            <a:r>
              <a:rPr lang="en-US" sz="2100" i="1" dirty="0" smtClean="0"/>
              <a:t>+80x</a:t>
            </a:r>
            <a:r>
              <a:rPr lang="en-US" sz="2100" i="1" baseline="-25000" dirty="0" smtClean="0"/>
              <a:t>1,2</a:t>
            </a:r>
            <a:r>
              <a:rPr lang="en-US" sz="2100" i="1" dirty="0" smtClean="0"/>
              <a:t>x</a:t>
            </a:r>
            <a:r>
              <a:rPr lang="en-US" sz="2100" i="1" baseline="-25000" dirty="0" smtClean="0"/>
              <a:t>4,1</a:t>
            </a:r>
            <a:r>
              <a:rPr lang="en-US" sz="2100" i="1" dirty="0" smtClean="0"/>
              <a:t>+130x</a:t>
            </a:r>
            <a:r>
              <a:rPr lang="en-US" sz="2100" i="1" baseline="-25000" dirty="0" smtClean="0"/>
              <a:t>1,2</a:t>
            </a:r>
            <a:r>
              <a:rPr lang="en-US" sz="2100" i="1" dirty="0" smtClean="0"/>
              <a:t>x</a:t>
            </a:r>
            <a:r>
              <a:rPr lang="en-US" sz="2100" i="1" baseline="-25000" dirty="0" smtClean="0"/>
              <a:t>4,3</a:t>
            </a:r>
            <a:r>
              <a:rPr lang="en-US" sz="2100" i="1" dirty="0" smtClean="0"/>
              <a:t>+100x</a:t>
            </a:r>
            <a:r>
              <a:rPr lang="en-US" sz="2100" i="1" baseline="-25000" dirty="0" smtClean="0"/>
              <a:t>1,2</a:t>
            </a:r>
            <a:r>
              <a:rPr lang="en-US" sz="2100" i="1" dirty="0" smtClean="0"/>
              <a:t>x</a:t>
            </a:r>
            <a:r>
              <a:rPr lang="en-US" sz="2100" i="1" baseline="-25000" dirty="0" smtClean="0"/>
              <a:t>4,4 </a:t>
            </a:r>
            <a:r>
              <a:rPr lang="en-US" sz="2100" i="1" dirty="0" smtClean="0"/>
              <a:t>+150x</a:t>
            </a:r>
            <a:r>
              <a:rPr lang="en-US" sz="2100" i="1" baseline="-25000" dirty="0" smtClean="0"/>
              <a:t>1,3</a:t>
            </a:r>
            <a:r>
              <a:rPr lang="en-US" sz="2100" i="1" dirty="0" smtClean="0"/>
              <a:t>x</a:t>
            </a:r>
            <a:r>
              <a:rPr lang="en-US" sz="2100" i="1" baseline="-25000" dirty="0" smtClean="0"/>
              <a:t>4,1</a:t>
            </a:r>
            <a:r>
              <a:rPr lang="en-US" sz="2100" i="1" dirty="0" smtClean="0"/>
              <a:t>+130x</a:t>
            </a:r>
            <a:r>
              <a:rPr lang="en-US" sz="2100" i="1" baseline="-25000" dirty="0" smtClean="0"/>
              <a:t>1,3</a:t>
            </a:r>
            <a:r>
              <a:rPr lang="en-US" sz="2100" i="1" dirty="0" smtClean="0"/>
              <a:t>x</a:t>
            </a:r>
            <a:r>
              <a:rPr lang="en-US" sz="2100" i="1" baseline="-25000" dirty="0" smtClean="0"/>
              <a:t>4,2</a:t>
            </a:r>
            <a:r>
              <a:rPr lang="en-US" sz="2100" i="1" dirty="0" smtClean="0"/>
              <a:t>+120x</a:t>
            </a:r>
            <a:r>
              <a:rPr lang="en-US" sz="2100" i="1" baseline="-25000" dirty="0" smtClean="0"/>
              <a:t>1,3</a:t>
            </a:r>
            <a:r>
              <a:rPr lang="en-US" sz="2100" i="1" dirty="0" smtClean="0"/>
              <a:t>x</a:t>
            </a:r>
            <a:r>
              <a:rPr lang="en-US" sz="2100" i="1" baseline="-25000" dirty="0" smtClean="0"/>
              <a:t>4,4</a:t>
            </a:r>
            <a:r>
              <a:rPr lang="en-US" sz="2100" i="1" dirty="0" smtClean="0"/>
              <a:t>+170x</a:t>
            </a:r>
            <a:r>
              <a:rPr lang="en-US" sz="2100" i="1" baseline="-25000" dirty="0" smtClean="0"/>
              <a:t>1,4</a:t>
            </a:r>
            <a:r>
              <a:rPr lang="en-US" sz="2100" i="1" dirty="0" smtClean="0"/>
              <a:t>x</a:t>
            </a:r>
            <a:r>
              <a:rPr lang="en-US" sz="2100" i="1" baseline="-25000" dirty="0" smtClean="0"/>
              <a:t>4,1</a:t>
            </a:r>
            <a:r>
              <a:rPr lang="en-US" sz="2100" i="1" dirty="0" smtClean="0"/>
              <a:t>+100x</a:t>
            </a:r>
            <a:r>
              <a:rPr lang="en-US" sz="2100" i="1" baseline="-25000" dirty="0" smtClean="0"/>
              <a:t>1,4</a:t>
            </a:r>
            <a:r>
              <a:rPr lang="en-US" sz="2100" i="1" dirty="0" smtClean="0"/>
              <a:t>x</a:t>
            </a:r>
            <a:r>
              <a:rPr lang="en-US" sz="2100" i="1" baseline="-25000" dirty="0" smtClean="0"/>
              <a:t>4,2</a:t>
            </a:r>
            <a:r>
              <a:rPr lang="en-US" sz="2100" i="1" dirty="0" smtClean="0"/>
              <a:t>+120x</a:t>
            </a:r>
            <a:r>
              <a:rPr lang="en-US" sz="2100" i="1" baseline="-25000" dirty="0" smtClean="0"/>
              <a:t>1,4</a:t>
            </a:r>
            <a:r>
              <a:rPr lang="en-US" sz="2100" i="1" dirty="0" smtClean="0"/>
              <a:t>x</a:t>
            </a:r>
            <a:r>
              <a:rPr lang="en-US" sz="2100" i="1" baseline="-25000" dirty="0" smtClean="0"/>
              <a:t>4,3</a:t>
            </a:r>
            <a:r>
              <a:rPr lang="en-US" sz="2100" i="1" dirty="0" smtClean="0"/>
              <a:t>)</a:t>
            </a:r>
            <a:r>
              <a:rPr lang="en-US" sz="2100" i="1" baseline="-25000" dirty="0" smtClean="0"/>
              <a:t> </a:t>
            </a:r>
            <a:r>
              <a:rPr lang="en-US" sz="2100" i="1" dirty="0"/>
              <a:t>+</a:t>
            </a:r>
            <a:r>
              <a:rPr lang="en-US" sz="2400" i="1" dirty="0"/>
              <a:t> </a:t>
            </a:r>
            <a:r>
              <a:rPr lang="en-US" sz="2100" i="1" dirty="0" smtClean="0"/>
              <a:t>3(80x</a:t>
            </a:r>
            <a:r>
              <a:rPr lang="en-US" sz="2100" i="1" baseline="-25000" dirty="0" smtClean="0"/>
              <a:t>2,1</a:t>
            </a:r>
            <a:r>
              <a:rPr lang="en-US" sz="2100" i="1" dirty="0" smtClean="0"/>
              <a:t>x</a:t>
            </a:r>
            <a:r>
              <a:rPr lang="en-US" sz="2100" i="1" baseline="-25000" dirty="0" smtClean="0"/>
              <a:t>3,2</a:t>
            </a:r>
            <a:r>
              <a:rPr lang="en-US" sz="2100" i="1" dirty="0" smtClean="0"/>
              <a:t>+150x</a:t>
            </a:r>
            <a:r>
              <a:rPr lang="en-US" sz="2100" i="1" baseline="-25000" dirty="0" smtClean="0"/>
              <a:t>2,1</a:t>
            </a:r>
            <a:r>
              <a:rPr lang="en-US" sz="2100" i="1" dirty="0" smtClean="0"/>
              <a:t>x</a:t>
            </a:r>
            <a:r>
              <a:rPr lang="en-US" sz="2100" i="1" baseline="-25000" dirty="0" smtClean="0"/>
              <a:t>3,3</a:t>
            </a:r>
            <a:r>
              <a:rPr lang="en-US" sz="2100" i="1" dirty="0" smtClean="0"/>
              <a:t>+170x</a:t>
            </a:r>
            <a:r>
              <a:rPr lang="en-US" sz="2100" i="1" baseline="-25000" dirty="0" smtClean="0"/>
              <a:t>2,1</a:t>
            </a:r>
            <a:r>
              <a:rPr lang="en-US" sz="2100" i="1" dirty="0" smtClean="0"/>
              <a:t>x</a:t>
            </a:r>
            <a:r>
              <a:rPr lang="en-US" sz="2100" i="1" baseline="-25000" dirty="0" smtClean="0"/>
              <a:t>3,4</a:t>
            </a:r>
            <a:r>
              <a:rPr lang="en-US" sz="2100" i="1" dirty="0" smtClean="0"/>
              <a:t>+80x</a:t>
            </a:r>
            <a:r>
              <a:rPr lang="en-US" sz="2100" i="1" baseline="-25000" dirty="0" smtClean="0"/>
              <a:t>2,2</a:t>
            </a:r>
            <a:r>
              <a:rPr lang="en-US" sz="2100" i="1" dirty="0" smtClean="0"/>
              <a:t>x</a:t>
            </a:r>
            <a:r>
              <a:rPr lang="en-US" sz="2100" i="1" baseline="-25000" dirty="0" smtClean="0"/>
              <a:t>3,1</a:t>
            </a:r>
            <a:r>
              <a:rPr lang="en-US" sz="2100" i="1" dirty="0" smtClean="0"/>
              <a:t>+130x</a:t>
            </a:r>
            <a:r>
              <a:rPr lang="en-US" sz="2100" i="1" baseline="-25000" dirty="0" smtClean="0"/>
              <a:t>2,2</a:t>
            </a:r>
            <a:r>
              <a:rPr lang="en-US" sz="2100" i="1" dirty="0" smtClean="0"/>
              <a:t>x</a:t>
            </a:r>
            <a:r>
              <a:rPr lang="en-US" sz="2100" i="1" baseline="-25000" dirty="0" smtClean="0"/>
              <a:t>3,3</a:t>
            </a:r>
            <a:r>
              <a:rPr lang="en-US" sz="2100" i="1" dirty="0" smtClean="0"/>
              <a:t>+100x</a:t>
            </a:r>
            <a:r>
              <a:rPr lang="en-US" sz="2100" i="1" baseline="-25000" dirty="0" smtClean="0"/>
              <a:t>2,2</a:t>
            </a:r>
            <a:r>
              <a:rPr lang="en-US" sz="2100" i="1" dirty="0" smtClean="0"/>
              <a:t>x</a:t>
            </a:r>
            <a:r>
              <a:rPr lang="en-US" sz="2100" i="1" baseline="-25000" dirty="0" smtClean="0"/>
              <a:t>3,4 </a:t>
            </a:r>
            <a:r>
              <a:rPr lang="en-US" sz="2100" i="1" dirty="0"/>
              <a:t>+</a:t>
            </a:r>
            <a:r>
              <a:rPr lang="en-US" sz="2100" i="1" dirty="0" smtClean="0"/>
              <a:t>150x</a:t>
            </a:r>
            <a:r>
              <a:rPr lang="en-US" sz="2100" i="1" baseline="-25000" dirty="0" smtClean="0"/>
              <a:t>2,3</a:t>
            </a:r>
            <a:r>
              <a:rPr lang="en-US" sz="2100" i="1" dirty="0" smtClean="0"/>
              <a:t>x</a:t>
            </a:r>
            <a:r>
              <a:rPr lang="en-US" sz="2100" i="1" baseline="-25000" dirty="0" smtClean="0"/>
              <a:t>3,1</a:t>
            </a:r>
            <a:r>
              <a:rPr lang="en-US" sz="2100" i="1" dirty="0" smtClean="0"/>
              <a:t>+130x</a:t>
            </a:r>
            <a:r>
              <a:rPr lang="en-US" sz="2100" i="1" baseline="-25000" dirty="0" smtClean="0"/>
              <a:t>2,3</a:t>
            </a:r>
            <a:r>
              <a:rPr lang="en-US" sz="2100" i="1" dirty="0" smtClean="0"/>
              <a:t>x</a:t>
            </a:r>
            <a:r>
              <a:rPr lang="en-US" sz="2100" i="1" baseline="-25000" dirty="0" smtClean="0"/>
              <a:t>3,2</a:t>
            </a:r>
            <a:r>
              <a:rPr lang="en-US" sz="2100" i="1" dirty="0" smtClean="0"/>
              <a:t>+120x</a:t>
            </a:r>
            <a:r>
              <a:rPr lang="en-US" sz="2100" i="1" baseline="-25000" dirty="0" smtClean="0"/>
              <a:t>2,3</a:t>
            </a:r>
            <a:r>
              <a:rPr lang="en-US" sz="2100" i="1" dirty="0" smtClean="0"/>
              <a:t>x</a:t>
            </a:r>
            <a:r>
              <a:rPr lang="en-US" sz="2100" i="1" baseline="-25000" dirty="0" smtClean="0"/>
              <a:t>3,4</a:t>
            </a:r>
            <a:r>
              <a:rPr lang="en-US" sz="2100" i="1" dirty="0" smtClean="0"/>
              <a:t>+170x</a:t>
            </a:r>
            <a:r>
              <a:rPr lang="en-US" sz="2100" i="1" baseline="-25000" dirty="0" smtClean="0"/>
              <a:t>2,4</a:t>
            </a:r>
            <a:r>
              <a:rPr lang="en-US" sz="2100" i="1" dirty="0" smtClean="0"/>
              <a:t>x</a:t>
            </a:r>
            <a:r>
              <a:rPr lang="en-US" sz="2100" i="1" baseline="-25000" dirty="0" smtClean="0"/>
              <a:t>3,1</a:t>
            </a:r>
            <a:r>
              <a:rPr lang="en-US" sz="2100" i="1" dirty="0" smtClean="0"/>
              <a:t>+100x</a:t>
            </a:r>
            <a:r>
              <a:rPr lang="en-US" sz="2100" i="1" baseline="-25000" dirty="0" smtClean="0"/>
              <a:t>2,4</a:t>
            </a:r>
            <a:r>
              <a:rPr lang="en-US" sz="2100" i="1" dirty="0" smtClean="0"/>
              <a:t>x</a:t>
            </a:r>
            <a:r>
              <a:rPr lang="en-US" sz="2100" i="1" baseline="-25000" dirty="0" smtClean="0"/>
              <a:t>3,2</a:t>
            </a:r>
            <a:r>
              <a:rPr lang="en-US" sz="2100" i="1" dirty="0" smtClean="0"/>
              <a:t>+120x</a:t>
            </a:r>
            <a:r>
              <a:rPr lang="en-US" sz="2100" i="1" baseline="-25000" dirty="0" smtClean="0"/>
              <a:t>2,4</a:t>
            </a:r>
            <a:r>
              <a:rPr lang="en-US" sz="2100" i="1" dirty="0" smtClean="0"/>
              <a:t>x</a:t>
            </a:r>
            <a:r>
              <a:rPr lang="en-US" sz="2100" i="1" baseline="-25000" dirty="0" smtClean="0"/>
              <a:t>3,3</a:t>
            </a:r>
            <a:r>
              <a:rPr lang="en-US" sz="2100" i="1" dirty="0"/>
              <a:t>)</a:t>
            </a:r>
            <a:r>
              <a:rPr lang="en-US" sz="2100" i="1" baseline="-25000" dirty="0"/>
              <a:t> </a:t>
            </a:r>
            <a:r>
              <a:rPr lang="en-US" sz="2100" i="1" dirty="0"/>
              <a:t>+ </a:t>
            </a:r>
            <a:r>
              <a:rPr lang="en-US" sz="2100" i="1" dirty="0" smtClean="0"/>
              <a:t>8(80x</a:t>
            </a:r>
            <a:r>
              <a:rPr lang="en-US" sz="2100" i="1" baseline="-25000" dirty="0" smtClean="0"/>
              <a:t>2,1</a:t>
            </a:r>
            <a:r>
              <a:rPr lang="en-US" sz="2100" i="1" dirty="0" smtClean="0"/>
              <a:t>x</a:t>
            </a:r>
            <a:r>
              <a:rPr lang="en-US" sz="2100" i="1" baseline="-25000" dirty="0" smtClean="0"/>
              <a:t>4,2</a:t>
            </a:r>
            <a:r>
              <a:rPr lang="en-US" sz="2100" i="1" dirty="0" smtClean="0"/>
              <a:t>+150x</a:t>
            </a:r>
            <a:r>
              <a:rPr lang="en-US" sz="2100" i="1" baseline="-25000" dirty="0" smtClean="0"/>
              <a:t>2,1</a:t>
            </a:r>
            <a:r>
              <a:rPr lang="en-US" sz="2100" i="1" dirty="0" smtClean="0"/>
              <a:t>x</a:t>
            </a:r>
            <a:r>
              <a:rPr lang="en-US" sz="2100" i="1" baseline="-25000" dirty="0" smtClean="0"/>
              <a:t>4,3</a:t>
            </a:r>
            <a:r>
              <a:rPr lang="en-US" sz="2100" i="1" dirty="0" smtClean="0"/>
              <a:t>+170x</a:t>
            </a:r>
            <a:r>
              <a:rPr lang="en-US" sz="2100" i="1" baseline="-25000" dirty="0" smtClean="0"/>
              <a:t>2,1</a:t>
            </a:r>
            <a:r>
              <a:rPr lang="en-US" sz="2100" i="1" dirty="0" smtClean="0"/>
              <a:t>x</a:t>
            </a:r>
            <a:r>
              <a:rPr lang="en-US" sz="2100" i="1" baseline="-25000" dirty="0" smtClean="0"/>
              <a:t>4,4</a:t>
            </a:r>
            <a:r>
              <a:rPr lang="en-US" sz="2100" i="1" dirty="0" smtClean="0"/>
              <a:t>+80x</a:t>
            </a:r>
            <a:r>
              <a:rPr lang="en-US" sz="2100" i="1" baseline="-25000" dirty="0" smtClean="0"/>
              <a:t>2,2</a:t>
            </a:r>
            <a:r>
              <a:rPr lang="en-US" sz="2100" i="1" dirty="0" smtClean="0"/>
              <a:t>x</a:t>
            </a:r>
            <a:r>
              <a:rPr lang="en-US" sz="2100" i="1" baseline="-25000" dirty="0" smtClean="0"/>
              <a:t>4,1</a:t>
            </a:r>
            <a:r>
              <a:rPr lang="en-US" sz="2100" i="1" dirty="0" smtClean="0"/>
              <a:t>+130x</a:t>
            </a:r>
            <a:r>
              <a:rPr lang="en-US" sz="2100" i="1" baseline="-25000" dirty="0" smtClean="0"/>
              <a:t>2,2</a:t>
            </a:r>
            <a:r>
              <a:rPr lang="en-US" sz="2100" i="1" dirty="0" smtClean="0"/>
              <a:t>x</a:t>
            </a:r>
            <a:r>
              <a:rPr lang="en-US" sz="2100" i="1" baseline="-25000" dirty="0" smtClean="0"/>
              <a:t>4,3</a:t>
            </a:r>
            <a:r>
              <a:rPr lang="en-US" sz="2100" i="1" dirty="0" smtClean="0"/>
              <a:t>+100x</a:t>
            </a:r>
            <a:r>
              <a:rPr lang="en-US" sz="2100" i="1" baseline="-25000" dirty="0" smtClean="0"/>
              <a:t>2,2</a:t>
            </a:r>
            <a:r>
              <a:rPr lang="en-US" sz="2100" i="1" dirty="0" smtClean="0"/>
              <a:t>x</a:t>
            </a:r>
            <a:r>
              <a:rPr lang="en-US" sz="2100" i="1" baseline="-25000" dirty="0" smtClean="0"/>
              <a:t>4,4 </a:t>
            </a:r>
            <a:r>
              <a:rPr lang="en-US" sz="2100" i="1" dirty="0"/>
              <a:t>+</a:t>
            </a:r>
            <a:r>
              <a:rPr lang="en-US" sz="2100" i="1" dirty="0" smtClean="0"/>
              <a:t>150x</a:t>
            </a:r>
            <a:r>
              <a:rPr lang="en-US" sz="2100" i="1" baseline="-25000" dirty="0" smtClean="0"/>
              <a:t>2,3</a:t>
            </a:r>
            <a:r>
              <a:rPr lang="en-US" sz="2100" i="1" dirty="0" smtClean="0"/>
              <a:t>x</a:t>
            </a:r>
            <a:r>
              <a:rPr lang="en-US" sz="2100" i="1" baseline="-25000" dirty="0" smtClean="0"/>
              <a:t>4,1</a:t>
            </a:r>
            <a:r>
              <a:rPr lang="en-US" sz="2100" i="1" dirty="0" smtClean="0"/>
              <a:t>+130x</a:t>
            </a:r>
            <a:r>
              <a:rPr lang="en-US" sz="2100" i="1" baseline="-25000" dirty="0" smtClean="0"/>
              <a:t>2,3</a:t>
            </a:r>
            <a:r>
              <a:rPr lang="en-US" sz="2100" i="1" dirty="0" smtClean="0"/>
              <a:t>x</a:t>
            </a:r>
            <a:r>
              <a:rPr lang="en-US" sz="2100" i="1" baseline="-25000" dirty="0" smtClean="0"/>
              <a:t>4,2</a:t>
            </a:r>
            <a:r>
              <a:rPr lang="en-US" sz="2100" i="1" dirty="0" smtClean="0"/>
              <a:t>+120x</a:t>
            </a:r>
            <a:r>
              <a:rPr lang="en-US" sz="2100" i="1" baseline="-25000" dirty="0" smtClean="0"/>
              <a:t>2,3</a:t>
            </a:r>
            <a:r>
              <a:rPr lang="en-US" sz="2100" i="1" dirty="0" smtClean="0"/>
              <a:t>x</a:t>
            </a:r>
            <a:r>
              <a:rPr lang="en-US" sz="2100" i="1" baseline="-25000" dirty="0" smtClean="0"/>
              <a:t>4,4</a:t>
            </a:r>
            <a:r>
              <a:rPr lang="en-US" sz="2100" i="1" dirty="0" smtClean="0"/>
              <a:t>+170x</a:t>
            </a:r>
            <a:r>
              <a:rPr lang="en-US" sz="2100" i="1" baseline="-25000" dirty="0" smtClean="0"/>
              <a:t>2,4</a:t>
            </a:r>
            <a:r>
              <a:rPr lang="en-US" sz="2100" i="1" dirty="0" smtClean="0"/>
              <a:t>x</a:t>
            </a:r>
            <a:r>
              <a:rPr lang="en-US" sz="2100" i="1" baseline="-25000" dirty="0" smtClean="0"/>
              <a:t>4,1</a:t>
            </a:r>
            <a:r>
              <a:rPr lang="en-US" sz="2100" i="1" dirty="0" smtClean="0"/>
              <a:t>+100x</a:t>
            </a:r>
            <a:r>
              <a:rPr lang="en-US" sz="2100" i="1" baseline="-25000" dirty="0" smtClean="0"/>
              <a:t>2,4</a:t>
            </a:r>
            <a:r>
              <a:rPr lang="en-US" sz="2100" i="1" dirty="0" smtClean="0"/>
              <a:t>x</a:t>
            </a:r>
            <a:r>
              <a:rPr lang="en-US" sz="2100" i="1" baseline="-25000" dirty="0" smtClean="0"/>
              <a:t>4,2</a:t>
            </a:r>
            <a:r>
              <a:rPr lang="en-US" sz="2100" i="1" dirty="0" smtClean="0"/>
              <a:t>+120x</a:t>
            </a:r>
            <a:r>
              <a:rPr lang="en-US" sz="2100" i="1" baseline="-25000" dirty="0" smtClean="0"/>
              <a:t>2,4</a:t>
            </a:r>
            <a:r>
              <a:rPr lang="en-US" sz="2100" i="1" dirty="0" smtClean="0"/>
              <a:t>x</a:t>
            </a:r>
            <a:r>
              <a:rPr lang="en-US" sz="2100" i="1" baseline="-25000" dirty="0" smtClean="0"/>
              <a:t>4,3</a:t>
            </a:r>
            <a:r>
              <a:rPr lang="en-US" sz="2100" i="1" dirty="0"/>
              <a:t>)</a:t>
            </a:r>
            <a:r>
              <a:rPr lang="en-US" sz="2100" i="1" baseline="-25000" dirty="0"/>
              <a:t> </a:t>
            </a:r>
            <a:r>
              <a:rPr lang="en-US" sz="2100" i="1" dirty="0"/>
              <a:t>+ </a:t>
            </a:r>
            <a:r>
              <a:rPr lang="en-US" sz="2100" i="1" dirty="0" smtClean="0"/>
              <a:t>3(80x</a:t>
            </a:r>
            <a:r>
              <a:rPr lang="en-US" sz="2100" i="1" baseline="-25000" dirty="0" smtClean="0"/>
              <a:t>3,1</a:t>
            </a:r>
            <a:r>
              <a:rPr lang="en-US" sz="2100" i="1" dirty="0" smtClean="0"/>
              <a:t>x</a:t>
            </a:r>
            <a:r>
              <a:rPr lang="en-US" sz="2100" i="1" baseline="-25000" dirty="0" smtClean="0"/>
              <a:t>4,2</a:t>
            </a:r>
            <a:r>
              <a:rPr lang="en-US" sz="2100" i="1" dirty="0" smtClean="0"/>
              <a:t>+150x</a:t>
            </a:r>
            <a:r>
              <a:rPr lang="en-US" sz="2100" i="1" baseline="-25000" dirty="0" smtClean="0"/>
              <a:t>3,1</a:t>
            </a:r>
            <a:r>
              <a:rPr lang="en-US" sz="2100" i="1" dirty="0" smtClean="0"/>
              <a:t>x</a:t>
            </a:r>
            <a:r>
              <a:rPr lang="en-US" sz="2100" i="1" baseline="-25000" dirty="0" smtClean="0"/>
              <a:t>4,3</a:t>
            </a:r>
            <a:r>
              <a:rPr lang="en-US" sz="2100" i="1" dirty="0" smtClean="0"/>
              <a:t>+170x</a:t>
            </a:r>
            <a:r>
              <a:rPr lang="en-US" sz="2100" i="1" baseline="-25000" dirty="0" smtClean="0"/>
              <a:t>3,1</a:t>
            </a:r>
            <a:r>
              <a:rPr lang="en-US" sz="2100" i="1" dirty="0" smtClean="0"/>
              <a:t>x</a:t>
            </a:r>
            <a:r>
              <a:rPr lang="en-US" sz="2100" i="1" baseline="-25000" dirty="0" smtClean="0"/>
              <a:t>4,4</a:t>
            </a:r>
            <a:r>
              <a:rPr lang="en-US" sz="2100" i="1" dirty="0" smtClean="0"/>
              <a:t>+80x</a:t>
            </a:r>
            <a:r>
              <a:rPr lang="en-US" sz="2100" i="1" baseline="-25000" dirty="0" smtClean="0"/>
              <a:t>3,2</a:t>
            </a:r>
            <a:r>
              <a:rPr lang="en-US" sz="2100" i="1" dirty="0" smtClean="0"/>
              <a:t>x</a:t>
            </a:r>
            <a:r>
              <a:rPr lang="en-US" sz="2100" i="1" baseline="-25000" dirty="0" smtClean="0"/>
              <a:t>4,1</a:t>
            </a:r>
            <a:r>
              <a:rPr lang="en-US" sz="2100" i="1" dirty="0" smtClean="0"/>
              <a:t>+130x</a:t>
            </a:r>
            <a:r>
              <a:rPr lang="en-US" sz="2100" i="1" baseline="-25000" dirty="0" smtClean="0"/>
              <a:t>3,2</a:t>
            </a:r>
            <a:r>
              <a:rPr lang="en-US" sz="2100" i="1" dirty="0" smtClean="0"/>
              <a:t>x</a:t>
            </a:r>
            <a:r>
              <a:rPr lang="en-US" sz="2100" i="1" baseline="-25000" dirty="0" smtClean="0"/>
              <a:t>4,3</a:t>
            </a:r>
            <a:r>
              <a:rPr lang="en-US" sz="2100" i="1" dirty="0" smtClean="0"/>
              <a:t>+100x</a:t>
            </a:r>
            <a:r>
              <a:rPr lang="en-US" sz="2100" i="1" baseline="-25000" dirty="0" smtClean="0"/>
              <a:t>3,2</a:t>
            </a:r>
            <a:r>
              <a:rPr lang="en-US" sz="2100" i="1" dirty="0" smtClean="0"/>
              <a:t>x</a:t>
            </a:r>
            <a:r>
              <a:rPr lang="en-US" sz="2100" i="1" baseline="-25000" dirty="0" smtClean="0"/>
              <a:t>4,4 </a:t>
            </a:r>
            <a:r>
              <a:rPr lang="en-US" sz="2100" i="1" dirty="0"/>
              <a:t>+</a:t>
            </a:r>
            <a:r>
              <a:rPr lang="en-US" sz="2100" i="1" dirty="0" smtClean="0"/>
              <a:t>150x</a:t>
            </a:r>
            <a:r>
              <a:rPr lang="en-US" sz="2100" i="1" baseline="-25000" dirty="0" smtClean="0"/>
              <a:t>3,3</a:t>
            </a:r>
            <a:r>
              <a:rPr lang="en-US" sz="2100" i="1" dirty="0" smtClean="0"/>
              <a:t>x</a:t>
            </a:r>
            <a:r>
              <a:rPr lang="en-US" sz="2100" i="1" baseline="-25000" dirty="0" smtClean="0"/>
              <a:t>4,1</a:t>
            </a:r>
            <a:r>
              <a:rPr lang="en-US" sz="2100" i="1" dirty="0" smtClean="0"/>
              <a:t>+130x</a:t>
            </a:r>
            <a:r>
              <a:rPr lang="en-US" sz="2100" i="1" baseline="-25000" dirty="0" smtClean="0"/>
              <a:t>3,3</a:t>
            </a:r>
            <a:r>
              <a:rPr lang="en-US" sz="2100" i="1" dirty="0" smtClean="0"/>
              <a:t>x</a:t>
            </a:r>
            <a:r>
              <a:rPr lang="en-US" sz="2100" i="1" baseline="-25000" dirty="0" smtClean="0"/>
              <a:t>4,2</a:t>
            </a:r>
            <a:r>
              <a:rPr lang="en-US" sz="2100" i="1" dirty="0" smtClean="0"/>
              <a:t>+120x</a:t>
            </a:r>
            <a:r>
              <a:rPr lang="en-US" sz="2100" i="1" baseline="-25000" dirty="0" smtClean="0"/>
              <a:t>3,3</a:t>
            </a:r>
            <a:r>
              <a:rPr lang="en-US" sz="2100" i="1" dirty="0" smtClean="0"/>
              <a:t>x</a:t>
            </a:r>
            <a:r>
              <a:rPr lang="en-US" sz="2100" i="1" baseline="-25000" dirty="0" smtClean="0"/>
              <a:t>4,4</a:t>
            </a:r>
            <a:r>
              <a:rPr lang="en-US" sz="2100" i="1" dirty="0" smtClean="0"/>
              <a:t>+170x</a:t>
            </a:r>
            <a:r>
              <a:rPr lang="en-US" sz="2100" i="1" baseline="-25000" dirty="0" smtClean="0"/>
              <a:t>3,4</a:t>
            </a:r>
            <a:r>
              <a:rPr lang="en-US" sz="2100" i="1" dirty="0" smtClean="0"/>
              <a:t>x</a:t>
            </a:r>
            <a:r>
              <a:rPr lang="en-US" sz="2100" i="1" baseline="-25000" dirty="0" smtClean="0"/>
              <a:t>4,1</a:t>
            </a:r>
            <a:r>
              <a:rPr lang="en-US" sz="2100" i="1" dirty="0" smtClean="0"/>
              <a:t>+100x</a:t>
            </a:r>
            <a:r>
              <a:rPr lang="en-US" sz="2100" i="1" baseline="-25000" dirty="0" smtClean="0"/>
              <a:t>3,4</a:t>
            </a:r>
            <a:r>
              <a:rPr lang="en-US" sz="2100" i="1" dirty="0" smtClean="0"/>
              <a:t>x</a:t>
            </a:r>
            <a:r>
              <a:rPr lang="en-US" sz="2100" i="1" baseline="-25000" dirty="0" smtClean="0"/>
              <a:t>4,2</a:t>
            </a:r>
            <a:r>
              <a:rPr lang="en-US" sz="2100" i="1" dirty="0" smtClean="0"/>
              <a:t>+120x</a:t>
            </a:r>
            <a:r>
              <a:rPr lang="en-US" sz="2100" i="1" baseline="-25000" dirty="0" smtClean="0"/>
              <a:t>3,4</a:t>
            </a:r>
            <a:r>
              <a:rPr lang="en-US" sz="2100" i="1" dirty="0" smtClean="0"/>
              <a:t>x</a:t>
            </a:r>
            <a:r>
              <a:rPr lang="en-US" sz="2100" i="1" baseline="-25000" dirty="0" smtClean="0"/>
              <a:t>4,3</a:t>
            </a:r>
            <a:r>
              <a:rPr lang="en-US" sz="2100" i="1" dirty="0"/>
              <a:t>)</a:t>
            </a:r>
            <a:r>
              <a:rPr lang="en-US" sz="2100" i="1" baseline="-25000" dirty="0"/>
              <a:t> </a:t>
            </a:r>
            <a:r>
              <a:rPr lang="en-US" sz="2100" i="1" dirty="0"/>
              <a:t>	</a:t>
            </a:r>
            <a:endParaRPr lang="en-US" sz="2100" dirty="0" smtClean="0">
              <a:cs typeface="Times New Roman" pitchFamily="18" charset="0"/>
            </a:endParaRPr>
          </a:p>
        </p:txBody>
      </p:sp>
      <p:sp>
        <p:nvSpPr>
          <p:cNvPr id="5" name="TextBox 4"/>
          <p:cNvSpPr txBox="1"/>
          <p:nvPr/>
        </p:nvSpPr>
        <p:spPr>
          <a:xfrm>
            <a:off x="7779434" y="5590198"/>
            <a:ext cx="1260311" cy="461665"/>
          </a:xfrm>
          <a:prstGeom prst="rect">
            <a:avLst/>
          </a:prstGeom>
          <a:noFill/>
        </p:spPr>
        <p:txBody>
          <a:bodyPr wrap="square" rtlCol="0">
            <a:spAutoFit/>
          </a:bodyPr>
          <a:lstStyle/>
          <a:p>
            <a:r>
              <a:rPr lang="en-US" sz="2400" dirty="0" smtClean="0">
                <a:solidFill>
                  <a:schemeClr val="accent2"/>
                </a:solidFill>
              </a:rPr>
              <a:t>(11.12)</a:t>
            </a:r>
            <a:endParaRPr lang="en-US" sz="2400" dirty="0">
              <a:solidFill>
                <a:schemeClr val="accent2"/>
              </a:solidFill>
            </a:endParaRPr>
          </a:p>
        </p:txBody>
      </p:sp>
    </p:spTree>
    <p:extLst>
      <p:ext uri="{BB962C8B-B14F-4D97-AF65-F5344CB8AC3E}">
        <p14:creationId xmlns:p14="http://schemas.microsoft.com/office/powerpoint/2010/main" val="31293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a:xfrm>
            <a:off x="1219200" y="274638"/>
            <a:ext cx="7467600" cy="1011237"/>
          </a:xfrm>
        </p:spPr>
        <p:txBody>
          <a:bodyPr/>
          <a:lstStyle/>
          <a:p>
            <a:r>
              <a:rPr lang="en-US" sz="3600" dirty="0">
                <a:cs typeface="Times New Roman" pitchFamily="18" charset="0"/>
              </a:rPr>
              <a:t>Mall Layout Quadratic </a:t>
            </a:r>
            <a:r>
              <a:rPr lang="en-US" sz="3600" dirty="0" smtClean="0">
                <a:cs typeface="Times New Roman" pitchFamily="18" charset="0"/>
              </a:rPr>
              <a:t>Model</a:t>
            </a:r>
            <a:endParaRPr lang="en-US" sz="3600" dirty="0">
              <a:cs typeface="Times New Roman" pitchFamily="18" charset="0"/>
            </a:endParaRPr>
          </a:p>
        </p:txBody>
      </p:sp>
      <p:sp>
        <p:nvSpPr>
          <p:cNvPr id="593923" name="Rectangle 3"/>
          <p:cNvSpPr>
            <a:spLocks noGrp="1" noChangeArrowheads="1"/>
          </p:cNvSpPr>
          <p:nvPr>
            <p:ph type="body" idx="1"/>
          </p:nvPr>
        </p:nvSpPr>
        <p:spPr>
          <a:xfrm>
            <a:off x="235528" y="1577774"/>
            <a:ext cx="8714508" cy="4714538"/>
          </a:xfrm>
          <a:ln/>
        </p:spPr>
        <p:txBody>
          <a:bodyPr/>
          <a:lstStyle/>
          <a:p>
            <a:pPr marL="346075" indent="-346075">
              <a:lnSpc>
                <a:spcPct val="95000"/>
              </a:lnSpc>
              <a:spcBef>
                <a:spcPts val="0"/>
              </a:spcBef>
              <a:buNone/>
              <a:tabLst>
                <a:tab pos="7835900" algn="l"/>
              </a:tabLst>
            </a:pPr>
            <a:r>
              <a:rPr lang="en-US" sz="2400" i="1" dirty="0" err="1" smtClean="0"/>
              <a:t>s.t.</a:t>
            </a:r>
            <a:r>
              <a:rPr lang="en-US" sz="2400" i="1" dirty="0" smtClean="0"/>
              <a:t>    </a:t>
            </a:r>
          </a:p>
          <a:p>
            <a:pPr marL="0" indent="0">
              <a:spcBef>
                <a:spcPts val="0"/>
              </a:spcBef>
              <a:buNone/>
              <a:tabLst>
                <a:tab pos="463550" algn="l"/>
              </a:tabLst>
            </a:pPr>
            <a:r>
              <a:rPr lang="en-US" sz="2400" i="1" dirty="0"/>
              <a:t>	</a:t>
            </a:r>
            <a:endParaRPr lang="en-US" sz="2400" dirty="0" smtClean="0">
              <a:cs typeface="Times New Roman" pitchFamily="18" charset="0"/>
            </a:endParaRPr>
          </a:p>
        </p:txBody>
      </p:sp>
      <p:sp>
        <p:nvSpPr>
          <p:cNvPr id="5" name="TextBox 4"/>
          <p:cNvSpPr txBox="1"/>
          <p:nvPr/>
        </p:nvSpPr>
        <p:spPr>
          <a:xfrm>
            <a:off x="7779434" y="5590198"/>
            <a:ext cx="1260311" cy="461665"/>
          </a:xfrm>
          <a:prstGeom prst="rect">
            <a:avLst/>
          </a:prstGeom>
          <a:noFill/>
        </p:spPr>
        <p:txBody>
          <a:bodyPr wrap="square" rtlCol="0">
            <a:spAutoFit/>
          </a:bodyPr>
          <a:lstStyle/>
          <a:p>
            <a:r>
              <a:rPr lang="en-US" sz="2400" dirty="0" smtClean="0">
                <a:solidFill>
                  <a:schemeClr val="accent2"/>
                </a:solidFill>
              </a:rPr>
              <a:t>(11.12)</a:t>
            </a:r>
            <a:endParaRPr lang="en-US" sz="2400" dirty="0">
              <a:solidFill>
                <a:schemeClr val="accent2"/>
              </a:solidFill>
            </a:endParaRPr>
          </a:p>
        </p:txBody>
      </p:sp>
      <p:sp>
        <p:nvSpPr>
          <p:cNvPr id="8" name="TextBox 7"/>
          <p:cNvSpPr txBox="1"/>
          <p:nvPr/>
        </p:nvSpPr>
        <p:spPr>
          <a:xfrm>
            <a:off x="839879" y="1736418"/>
            <a:ext cx="3746189" cy="2677656"/>
          </a:xfrm>
          <a:prstGeom prst="rect">
            <a:avLst/>
          </a:prstGeom>
          <a:noFill/>
        </p:spPr>
        <p:txBody>
          <a:bodyPr wrap="square" rtlCol="0">
            <a:spAutoFit/>
          </a:bodyPr>
          <a:lstStyle/>
          <a:p>
            <a:pPr marL="0" indent="0" algn="l">
              <a:buFontTx/>
              <a:buNone/>
              <a:tabLst>
                <a:tab pos="463550" algn="l"/>
                <a:tab pos="2517775" algn="l"/>
              </a:tabLst>
            </a:pPr>
            <a:r>
              <a:rPr lang="en-US" sz="2100" i="1" dirty="0" smtClean="0">
                <a:solidFill>
                  <a:schemeClr val="accent6"/>
                </a:solidFill>
              </a:rPr>
              <a:t>x</a:t>
            </a:r>
            <a:r>
              <a:rPr lang="en-US" sz="2100" i="1" baseline="-25000" dirty="0" smtClean="0">
                <a:solidFill>
                  <a:schemeClr val="accent6"/>
                </a:solidFill>
              </a:rPr>
              <a:t>1,1 </a:t>
            </a:r>
            <a:r>
              <a:rPr lang="en-US" sz="2100" i="1" dirty="0">
                <a:solidFill>
                  <a:schemeClr val="accent6"/>
                </a:solidFill>
              </a:rPr>
              <a:t>+ </a:t>
            </a:r>
            <a:r>
              <a:rPr lang="en-US" sz="2100" i="1" dirty="0" smtClean="0">
                <a:solidFill>
                  <a:schemeClr val="accent6"/>
                </a:solidFill>
              </a:rPr>
              <a:t>x</a:t>
            </a:r>
            <a:r>
              <a:rPr lang="en-US" sz="2100" i="1" baseline="-25000" dirty="0" smtClean="0">
                <a:solidFill>
                  <a:schemeClr val="accent6"/>
                </a:solidFill>
              </a:rPr>
              <a:t>1,2 </a:t>
            </a:r>
            <a:r>
              <a:rPr lang="en-US" sz="2100" i="1" dirty="0">
                <a:solidFill>
                  <a:schemeClr val="accent6"/>
                </a:solidFill>
              </a:rPr>
              <a:t>+ </a:t>
            </a:r>
            <a:r>
              <a:rPr lang="en-US" sz="2100" i="1" dirty="0" smtClean="0">
                <a:solidFill>
                  <a:schemeClr val="accent6"/>
                </a:solidFill>
              </a:rPr>
              <a:t>x</a:t>
            </a:r>
            <a:r>
              <a:rPr lang="en-US" sz="2100" i="1" baseline="-25000" dirty="0" smtClean="0">
                <a:solidFill>
                  <a:schemeClr val="accent6"/>
                </a:solidFill>
              </a:rPr>
              <a:t>1,3 </a:t>
            </a:r>
            <a:r>
              <a:rPr lang="en-US" sz="2100" i="1" dirty="0">
                <a:solidFill>
                  <a:schemeClr val="accent6"/>
                </a:solidFill>
              </a:rPr>
              <a:t>+ </a:t>
            </a:r>
            <a:r>
              <a:rPr lang="en-US" sz="2100" i="1" dirty="0" smtClean="0">
                <a:solidFill>
                  <a:schemeClr val="accent6"/>
                </a:solidFill>
              </a:rPr>
              <a:t>x</a:t>
            </a:r>
            <a:r>
              <a:rPr lang="en-US" sz="2100" i="1" baseline="-25000" dirty="0" smtClean="0">
                <a:solidFill>
                  <a:schemeClr val="accent6"/>
                </a:solidFill>
              </a:rPr>
              <a:t>1,4 	</a:t>
            </a:r>
            <a:r>
              <a:rPr lang="en-US" sz="2100" i="1" dirty="0" smtClean="0">
                <a:solidFill>
                  <a:schemeClr val="accent6"/>
                </a:solidFill>
                <a:sym typeface="Symbol"/>
              </a:rPr>
              <a:t>=</a:t>
            </a:r>
            <a:r>
              <a:rPr lang="en-US" sz="2100" i="1" dirty="0" smtClean="0">
                <a:solidFill>
                  <a:schemeClr val="accent6"/>
                </a:solidFill>
              </a:rPr>
              <a:t> 1</a:t>
            </a:r>
            <a:r>
              <a:rPr lang="en-US" sz="2100" i="1" baseline="-25000" dirty="0" smtClean="0">
                <a:solidFill>
                  <a:schemeClr val="accent6"/>
                </a:solidFill>
              </a:rPr>
              <a:t> </a:t>
            </a:r>
            <a:endParaRPr lang="en-US" sz="2100" i="1" dirty="0" smtClean="0">
              <a:solidFill>
                <a:schemeClr val="accent6"/>
              </a:solidFill>
            </a:endParaRPr>
          </a:p>
          <a:p>
            <a:pPr marL="0" indent="0" algn="l">
              <a:spcBef>
                <a:spcPts val="0"/>
              </a:spcBef>
              <a:buNone/>
              <a:tabLst>
                <a:tab pos="463550" algn="l"/>
                <a:tab pos="2517775" algn="l"/>
              </a:tabLst>
            </a:pPr>
            <a:r>
              <a:rPr lang="en-US" sz="2100" i="1" dirty="0" smtClean="0">
                <a:solidFill>
                  <a:schemeClr val="accent6"/>
                </a:solidFill>
              </a:rPr>
              <a:t>x</a:t>
            </a:r>
            <a:r>
              <a:rPr lang="en-US" sz="2100" i="1" baseline="-25000" dirty="0" smtClean="0">
                <a:solidFill>
                  <a:schemeClr val="accent6"/>
                </a:solidFill>
              </a:rPr>
              <a:t>2,1 </a:t>
            </a:r>
            <a:r>
              <a:rPr lang="en-US" sz="2100" i="1" dirty="0">
                <a:solidFill>
                  <a:schemeClr val="accent6"/>
                </a:solidFill>
              </a:rPr>
              <a:t>+ </a:t>
            </a:r>
            <a:r>
              <a:rPr lang="en-US" sz="2100" i="1" dirty="0" smtClean="0">
                <a:solidFill>
                  <a:schemeClr val="accent6"/>
                </a:solidFill>
              </a:rPr>
              <a:t>x</a:t>
            </a:r>
            <a:r>
              <a:rPr lang="en-US" sz="2100" i="1" baseline="-25000" dirty="0" smtClean="0">
                <a:solidFill>
                  <a:schemeClr val="accent6"/>
                </a:solidFill>
              </a:rPr>
              <a:t>2,2 </a:t>
            </a:r>
            <a:r>
              <a:rPr lang="en-US" sz="2100" i="1" dirty="0">
                <a:solidFill>
                  <a:schemeClr val="accent6"/>
                </a:solidFill>
              </a:rPr>
              <a:t>+ </a:t>
            </a:r>
            <a:r>
              <a:rPr lang="en-US" sz="2100" i="1" dirty="0" smtClean="0">
                <a:solidFill>
                  <a:schemeClr val="accent6"/>
                </a:solidFill>
              </a:rPr>
              <a:t>x</a:t>
            </a:r>
            <a:r>
              <a:rPr lang="en-US" sz="2100" i="1" baseline="-25000" dirty="0" smtClean="0">
                <a:solidFill>
                  <a:schemeClr val="accent6"/>
                </a:solidFill>
              </a:rPr>
              <a:t>2,3 </a:t>
            </a:r>
            <a:r>
              <a:rPr lang="en-US" sz="2100" i="1" dirty="0">
                <a:solidFill>
                  <a:schemeClr val="accent6"/>
                </a:solidFill>
              </a:rPr>
              <a:t>+ </a:t>
            </a:r>
            <a:r>
              <a:rPr lang="en-US" sz="2100" i="1" dirty="0" smtClean="0">
                <a:solidFill>
                  <a:schemeClr val="accent6"/>
                </a:solidFill>
              </a:rPr>
              <a:t>x</a:t>
            </a:r>
            <a:r>
              <a:rPr lang="en-US" sz="2100" i="1" baseline="-25000" dirty="0" smtClean="0">
                <a:solidFill>
                  <a:schemeClr val="accent6"/>
                </a:solidFill>
              </a:rPr>
              <a:t>2,4 </a:t>
            </a:r>
            <a:r>
              <a:rPr lang="en-US" sz="2100" i="1" dirty="0" smtClean="0">
                <a:solidFill>
                  <a:schemeClr val="accent6"/>
                </a:solidFill>
              </a:rPr>
              <a:t>	= 1</a:t>
            </a:r>
          </a:p>
          <a:p>
            <a:pPr algn="l">
              <a:spcBef>
                <a:spcPts val="0"/>
              </a:spcBef>
              <a:tabLst>
                <a:tab pos="463550" algn="l"/>
                <a:tab pos="2517775" algn="l"/>
              </a:tabLst>
            </a:pPr>
            <a:r>
              <a:rPr lang="en-US" sz="2100" i="1" dirty="0" smtClean="0">
                <a:solidFill>
                  <a:schemeClr val="accent6"/>
                </a:solidFill>
              </a:rPr>
              <a:t>x</a:t>
            </a:r>
            <a:r>
              <a:rPr lang="en-US" sz="2100" i="1" baseline="-25000" dirty="0" smtClean="0">
                <a:solidFill>
                  <a:schemeClr val="accent6"/>
                </a:solidFill>
              </a:rPr>
              <a:t>3,1 </a:t>
            </a:r>
            <a:r>
              <a:rPr lang="en-US" sz="2100" i="1" dirty="0">
                <a:solidFill>
                  <a:schemeClr val="accent6"/>
                </a:solidFill>
              </a:rPr>
              <a:t>+ </a:t>
            </a:r>
            <a:r>
              <a:rPr lang="en-US" sz="2100" i="1" dirty="0" smtClean="0">
                <a:solidFill>
                  <a:schemeClr val="accent6"/>
                </a:solidFill>
              </a:rPr>
              <a:t>x</a:t>
            </a:r>
            <a:r>
              <a:rPr lang="en-US" sz="2100" i="1" baseline="-25000" dirty="0" smtClean="0">
                <a:solidFill>
                  <a:schemeClr val="accent6"/>
                </a:solidFill>
              </a:rPr>
              <a:t>3,2 </a:t>
            </a:r>
            <a:r>
              <a:rPr lang="en-US" sz="2100" i="1" dirty="0">
                <a:solidFill>
                  <a:schemeClr val="accent6"/>
                </a:solidFill>
              </a:rPr>
              <a:t>+ </a:t>
            </a:r>
            <a:r>
              <a:rPr lang="en-US" sz="2100" i="1" dirty="0" smtClean="0">
                <a:solidFill>
                  <a:schemeClr val="accent6"/>
                </a:solidFill>
              </a:rPr>
              <a:t>x</a:t>
            </a:r>
            <a:r>
              <a:rPr lang="en-US" sz="2100" i="1" baseline="-25000" dirty="0" smtClean="0">
                <a:solidFill>
                  <a:schemeClr val="accent6"/>
                </a:solidFill>
              </a:rPr>
              <a:t>3,3 </a:t>
            </a:r>
            <a:r>
              <a:rPr lang="en-US" sz="2100" i="1" dirty="0">
                <a:solidFill>
                  <a:schemeClr val="accent6"/>
                </a:solidFill>
              </a:rPr>
              <a:t>+ </a:t>
            </a:r>
            <a:r>
              <a:rPr lang="en-US" sz="2100" i="1" dirty="0" smtClean="0">
                <a:solidFill>
                  <a:schemeClr val="accent6"/>
                </a:solidFill>
              </a:rPr>
              <a:t>x</a:t>
            </a:r>
            <a:r>
              <a:rPr lang="en-US" sz="2100" i="1" baseline="-25000" dirty="0" smtClean="0">
                <a:solidFill>
                  <a:schemeClr val="accent6"/>
                </a:solidFill>
              </a:rPr>
              <a:t>3,4 </a:t>
            </a:r>
            <a:r>
              <a:rPr lang="en-US" sz="2100" i="1" dirty="0">
                <a:solidFill>
                  <a:schemeClr val="accent6"/>
                </a:solidFill>
              </a:rPr>
              <a:t>	= 1</a:t>
            </a:r>
          </a:p>
          <a:p>
            <a:pPr algn="l">
              <a:spcBef>
                <a:spcPts val="0"/>
              </a:spcBef>
              <a:tabLst>
                <a:tab pos="463550" algn="l"/>
                <a:tab pos="2517775" algn="l"/>
              </a:tabLst>
            </a:pPr>
            <a:r>
              <a:rPr lang="en-US" sz="2100" i="1" dirty="0" smtClean="0">
                <a:solidFill>
                  <a:schemeClr val="accent6"/>
                </a:solidFill>
              </a:rPr>
              <a:t>x</a:t>
            </a:r>
            <a:r>
              <a:rPr lang="en-US" sz="2100" i="1" baseline="-25000" dirty="0" smtClean="0">
                <a:solidFill>
                  <a:schemeClr val="accent6"/>
                </a:solidFill>
              </a:rPr>
              <a:t>4,1 </a:t>
            </a:r>
            <a:r>
              <a:rPr lang="en-US" sz="2100" i="1" dirty="0">
                <a:solidFill>
                  <a:schemeClr val="accent6"/>
                </a:solidFill>
              </a:rPr>
              <a:t>+ </a:t>
            </a:r>
            <a:r>
              <a:rPr lang="en-US" sz="2100" i="1" dirty="0" smtClean="0">
                <a:solidFill>
                  <a:schemeClr val="accent6"/>
                </a:solidFill>
              </a:rPr>
              <a:t>x</a:t>
            </a:r>
            <a:r>
              <a:rPr lang="en-US" sz="2100" i="1" baseline="-25000" dirty="0" smtClean="0">
                <a:solidFill>
                  <a:schemeClr val="accent6"/>
                </a:solidFill>
              </a:rPr>
              <a:t>4,2 </a:t>
            </a:r>
            <a:r>
              <a:rPr lang="en-US" sz="2100" i="1" dirty="0">
                <a:solidFill>
                  <a:schemeClr val="accent6"/>
                </a:solidFill>
              </a:rPr>
              <a:t>+ </a:t>
            </a:r>
            <a:r>
              <a:rPr lang="en-US" sz="2100" i="1" dirty="0" smtClean="0">
                <a:solidFill>
                  <a:schemeClr val="accent6"/>
                </a:solidFill>
              </a:rPr>
              <a:t>x</a:t>
            </a:r>
            <a:r>
              <a:rPr lang="en-US" sz="2100" i="1" baseline="-25000" dirty="0" smtClean="0">
                <a:solidFill>
                  <a:schemeClr val="accent6"/>
                </a:solidFill>
              </a:rPr>
              <a:t>4,3 </a:t>
            </a:r>
            <a:r>
              <a:rPr lang="en-US" sz="2100" i="1" dirty="0">
                <a:solidFill>
                  <a:schemeClr val="accent6"/>
                </a:solidFill>
              </a:rPr>
              <a:t>+ </a:t>
            </a:r>
            <a:r>
              <a:rPr lang="en-US" sz="2100" i="1" dirty="0" smtClean="0">
                <a:solidFill>
                  <a:schemeClr val="accent6"/>
                </a:solidFill>
              </a:rPr>
              <a:t>x</a:t>
            </a:r>
            <a:r>
              <a:rPr lang="en-US" sz="2100" i="1" baseline="-25000" dirty="0" smtClean="0">
                <a:solidFill>
                  <a:schemeClr val="accent6"/>
                </a:solidFill>
              </a:rPr>
              <a:t>4,4 </a:t>
            </a:r>
            <a:r>
              <a:rPr lang="en-US" sz="2100" i="1" dirty="0">
                <a:solidFill>
                  <a:schemeClr val="accent6"/>
                </a:solidFill>
              </a:rPr>
              <a:t>	= 1</a:t>
            </a:r>
          </a:p>
          <a:p>
            <a:pPr algn="l">
              <a:spcBef>
                <a:spcPts val="0"/>
              </a:spcBef>
              <a:tabLst>
                <a:tab pos="463550" algn="l"/>
                <a:tab pos="2517775" algn="l"/>
              </a:tabLst>
            </a:pPr>
            <a:r>
              <a:rPr lang="en-US" sz="2100" i="1" dirty="0">
                <a:solidFill>
                  <a:schemeClr val="accent6"/>
                </a:solidFill>
              </a:rPr>
              <a:t>x</a:t>
            </a:r>
            <a:r>
              <a:rPr lang="en-US" sz="2100" i="1" baseline="-25000" dirty="0">
                <a:solidFill>
                  <a:schemeClr val="accent6"/>
                </a:solidFill>
              </a:rPr>
              <a:t>1,1 </a:t>
            </a:r>
            <a:r>
              <a:rPr lang="en-US" sz="2100" i="1" dirty="0">
                <a:solidFill>
                  <a:schemeClr val="accent6"/>
                </a:solidFill>
              </a:rPr>
              <a:t>+ </a:t>
            </a:r>
            <a:r>
              <a:rPr lang="en-US" sz="2100" i="1" dirty="0" smtClean="0">
                <a:solidFill>
                  <a:schemeClr val="accent6"/>
                </a:solidFill>
              </a:rPr>
              <a:t>x</a:t>
            </a:r>
            <a:r>
              <a:rPr lang="en-US" sz="2100" i="1" baseline="-25000" dirty="0" smtClean="0">
                <a:solidFill>
                  <a:schemeClr val="accent6"/>
                </a:solidFill>
              </a:rPr>
              <a:t>2,1 </a:t>
            </a:r>
            <a:r>
              <a:rPr lang="en-US" sz="2100" i="1" dirty="0">
                <a:solidFill>
                  <a:schemeClr val="accent6"/>
                </a:solidFill>
              </a:rPr>
              <a:t>+ </a:t>
            </a:r>
            <a:r>
              <a:rPr lang="en-US" sz="2100" i="1" dirty="0" smtClean="0">
                <a:solidFill>
                  <a:schemeClr val="accent6"/>
                </a:solidFill>
              </a:rPr>
              <a:t>x</a:t>
            </a:r>
            <a:r>
              <a:rPr lang="en-US" sz="2100" i="1" baseline="-25000" dirty="0" smtClean="0">
                <a:solidFill>
                  <a:schemeClr val="accent6"/>
                </a:solidFill>
              </a:rPr>
              <a:t>3,1 </a:t>
            </a:r>
            <a:r>
              <a:rPr lang="en-US" sz="2100" i="1" dirty="0">
                <a:solidFill>
                  <a:schemeClr val="accent6"/>
                </a:solidFill>
              </a:rPr>
              <a:t>+ </a:t>
            </a:r>
            <a:r>
              <a:rPr lang="en-US" sz="2100" i="1" dirty="0" smtClean="0">
                <a:solidFill>
                  <a:schemeClr val="accent6"/>
                </a:solidFill>
              </a:rPr>
              <a:t>x</a:t>
            </a:r>
            <a:r>
              <a:rPr lang="en-US" sz="2100" i="1" baseline="-25000" dirty="0" smtClean="0">
                <a:solidFill>
                  <a:schemeClr val="accent6"/>
                </a:solidFill>
              </a:rPr>
              <a:t>4,1 </a:t>
            </a:r>
            <a:r>
              <a:rPr lang="en-US" sz="2100" i="1" dirty="0">
                <a:solidFill>
                  <a:schemeClr val="accent6"/>
                </a:solidFill>
              </a:rPr>
              <a:t>	= </a:t>
            </a:r>
            <a:r>
              <a:rPr lang="en-US" sz="2100" i="1" dirty="0" smtClean="0">
                <a:solidFill>
                  <a:schemeClr val="accent6"/>
                </a:solidFill>
              </a:rPr>
              <a:t>1</a:t>
            </a:r>
          </a:p>
          <a:p>
            <a:pPr algn="l">
              <a:spcBef>
                <a:spcPts val="0"/>
              </a:spcBef>
              <a:tabLst>
                <a:tab pos="463550" algn="l"/>
                <a:tab pos="2517775" algn="l"/>
              </a:tabLst>
            </a:pPr>
            <a:r>
              <a:rPr lang="en-US" sz="2100" i="1" dirty="0" smtClean="0">
                <a:solidFill>
                  <a:schemeClr val="accent6"/>
                </a:solidFill>
              </a:rPr>
              <a:t>x</a:t>
            </a:r>
            <a:r>
              <a:rPr lang="en-US" sz="2100" i="1" baseline="-25000" dirty="0" smtClean="0">
                <a:solidFill>
                  <a:schemeClr val="accent6"/>
                </a:solidFill>
              </a:rPr>
              <a:t>1,2 </a:t>
            </a:r>
            <a:r>
              <a:rPr lang="en-US" sz="2100" i="1" dirty="0">
                <a:solidFill>
                  <a:schemeClr val="accent6"/>
                </a:solidFill>
              </a:rPr>
              <a:t>+ </a:t>
            </a:r>
            <a:r>
              <a:rPr lang="en-US" sz="2100" i="1" dirty="0" smtClean="0">
                <a:solidFill>
                  <a:schemeClr val="accent6"/>
                </a:solidFill>
              </a:rPr>
              <a:t>x</a:t>
            </a:r>
            <a:r>
              <a:rPr lang="en-US" sz="2100" i="1" baseline="-25000" dirty="0" smtClean="0">
                <a:solidFill>
                  <a:schemeClr val="accent6"/>
                </a:solidFill>
              </a:rPr>
              <a:t>2,2 </a:t>
            </a:r>
            <a:r>
              <a:rPr lang="en-US" sz="2100" i="1" dirty="0">
                <a:solidFill>
                  <a:schemeClr val="accent6"/>
                </a:solidFill>
              </a:rPr>
              <a:t>+ </a:t>
            </a:r>
            <a:r>
              <a:rPr lang="en-US" sz="2100" i="1" dirty="0" smtClean="0">
                <a:solidFill>
                  <a:schemeClr val="accent6"/>
                </a:solidFill>
              </a:rPr>
              <a:t>x</a:t>
            </a:r>
            <a:r>
              <a:rPr lang="en-US" sz="2100" i="1" baseline="-25000" dirty="0" smtClean="0">
                <a:solidFill>
                  <a:schemeClr val="accent6"/>
                </a:solidFill>
              </a:rPr>
              <a:t>3,2 </a:t>
            </a:r>
            <a:r>
              <a:rPr lang="en-US" sz="2100" i="1" dirty="0">
                <a:solidFill>
                  <a:schemeClr val="accent6"/>
                </a:solidFill>
              </a:rPr>
              <a:t>+ </a:t>
            </a:r>
            <a:r>
              <a:rPr lang="en-US" sz="2100" i="1" dirty="0" smtClean="0">
                <a:solidFill>
                  <a:schemeClr val="accent6"/>
                </a:solidFill>
              </a:rPr>
              <a:t>x</a:t>
            </a:r>
            <a:r>
              <a:rPr lang="en-US" sz="2100" i="1" baseline="-25000" dirty="0" smtClean="0">
                <a:solidFill>
                  <a:schemeClr val="accent6"/>
                </a:solidFill>
              </a:rPr>
              <a:t>4,2 </a:t>
            </a:r>
            <a:r>
              <a:rPr lang="en-US" sz="2100" i="1" dirty="0">
                <a:solidFill>
                  <a:schemeClr val="accent6"/>
                </a:solidFill>
              </a:rPr>
              <a:t>	= 1</a:t>
            </a:r>
          </a:p>
          <a:p>
            <a:pPr algn="l">
              <a:spcBef>
                <a:spcPts val="0"/>
              </a:spcBef>
              <a:tabLst>
                <a:tab pos="463550" algn="l"/>
                <a:tab pos="2517775" algn="l"/>
              </a:tabLst>
            </a:pPr>
            <a:r>
              <a:rPr lang="en-US" sz="2100" i="1" dirty="0" smtClean="0">
                <a:solidFill>
                  <a:schemeClr val="accent6"/>
                </a:solidFill>
              </a:rPr>
              <a:t>x</a:t>
            </a:r>
            <a:r>
              <a:rPr lang="en-US" sz="2100" i="1" baseline="-25000" dirty="0" smtClean="0">
                <a:solidFill>
                  <a:schemeClr val="accent6"/>
                </a:solidFill>
              </a:rPr>
              <a:t>1,3 </a:t>
            </a:r>
            <a:r>
              <a:rPr lang="en-US" sz="2100" i="1" dirty="0">
                <a:solidFill>
                  <a:schemeClr val="accent6"/>
                </a:solidFill>
              </a:rPr>
              <a:t>+ </a:t>
            </a:r>
            <a:r>
              <a:rPr lang="en-US" sz="2100" i="1" dirty="0" smtClean="0">
                <a:solidFill>
                  <a:schemeClr val="accent6"/>
                </a:solidFill>
              </a:rPr>
              <a:t>x</a:t>
            </a:r>
            <a:r>
              <a:rPr lang="en-US" sz="2100" i="1" baseline="-25000" dirty="0" smtClean="0">
                <a:solidFill>
                  <a:schemeClr val="accent6"/>
                </a:solidFill>
              </a:rPr>
              <a:t>2,3 </a:t>
            </a:r>
            <a:r>
              <a:rPr lang="en-US" sz="2100" i="1" dirty="0">
                <a:solidFill>
                  <a:schemeClr val="accent6"/>
                </a:solidFill>
              </a:rPr>
              <a:t>+ </a:t>
            </a:r>
            <a:r>
              <a:rPr lang="en-US" sz="2100" i="1" dirty="0" smtClean="0">
                <a:solidFill>
                  <a:schemeClr val="accent6"/>
                </a:solidFill>
              </a:rPr>
              <a:t>x</a:t>
            </a:r>
            <a:r>
              <a:rPr lang="en-US" sz="2100" i="1" baseline="-25000" dirty="0" smtClean="0">
                <a:solidFill>
                  <a:schemeClr val="accent6"/>
                </a:solidFill>
              </a:rPr>
              <a:t>3,3 </a:t>
            </a:r>
            <a:r>
              <a:rPr lang="en-US" sz="2100" i="1" dirty="0">
                <a:solidFill>
                  <a:schemeClr val="accent6"/>
                </a:solidFill>
              </a:rPr>
              <a:t>+ </a:t>
            </a:r>
            <a:r>
              <a:rPr lang="en-US" sz="2100" i="1" dirty="0" smtClean="0">
                <a:solidFill>
                  <a:schemeClr val="accent6"/>
                </a:solidFill>
              </a:rPr>
              <a:t>x</a:t>
            </a:r>
            <a:r>
              <a:rPr lang="en-US" sz="2100" i="1" baseline="-25000" dirty="0" smtClean="0">
                <a:solidFill>
                  <a:schemeClr val="accent6"/>
                </a:solidFill>
              </a:rPr>
              <a:t>4,3 </a:t>
            </a:r>
            <a:r>
              <a:rPr lang="en-US" sz="2100" i="1" dirty="0">
                <a:solidFill>
                  <a:schemeClr val="accent6"/>
                </a:solidFill>
              </a:rPr>
              <a:t>	= 1</a:t>
            </a:r>
          </a:p>
          <a:p>
            <a:pPr algn="l">
              <a:spcBef>
                <a:spcPts val="0"/>
              </a:spcBef>
              <a:tabLst>
                <a:tab pos="463550" algn="l"/>
                <a:tab pos="2517775" algn="l"/>
              </a:tabLst>
            </a:pPr>
            <a:r>
              <a:rPr lang="en-US" sz="2100" i="1" dirty="0" smtClean="0">
                <a:solidFill>
                  <a:schemeClr val="accent6"/>
                </a:solidFill>
              </a:rPr>
              <a:t>x</a:t>
            </a:r>
            <a:r>
              <a:rPr lang="en-US" sz="2100" i="1" baseline="-25000" dirty="0" smtClean="0">
                <a:solidFill>
                  <a:schemeClr val="accent6"/>
                </a:solidFill>
              </a:rPr>
              <a:t>1,4 </a:t>
            </a:r>
            <a:r>
              <a:rPr lang="en-US" sz="2100" i="1" dirty="0">
                <a:solidFill>
                  <a:schemeClr val="accent6"/>
                </a:solidFill>
              </a:rPr>
              <a:t>+ </a:t>
            </a:r>
            <a:r>
              <a:rPr lang="en-US" sz="2100" i="1" dirty="0" smtClean="0">
                <a:solidFill>
                  <a:schemeClr val="accent6"/>
                </a:solidFill>
              </a:rPr>
              <a:t>x</a:t>
            </a:r>
            <a:r>
              <a:rPr lang="en-US" sz="2100" i="1" baseline="-25000" dirty="0" smtClean="0">
                <a:solidFill>
                  <a:schemeClr val="accent6"/>
                </a:solidFill>
              </a:rPr>
              <a:t>2,4 </a:t>
            </a:r>
            <a:r>
              <a:rPr lang="en-US" sz="2100" i="1" dirty="0">
                <a:solidFill>
                  <a:schemeClr val="accent6"/>
                </a:solidFill>
              </a:rPr>
              <a:t>+ </a:t>
            </a:r>
            <a:r>
              <a:rPr lang="en-US" sz="2100" i="1" dirty="0" smtClean="0">
                <a:solidFill>
                  <a:schemeClr val="accent6"/>
                </a:solidFill>
              </a:rPr>
              <a:t>x</a:t>
            </a:r>
            <a:r>
              <a:rPr lang="en-US" sz="2100" i="1" baseline="-25000" dirty="0" smtClean="0">
                <a:solidFill>
                  <a:schemeClr val="accent6"/>
                </a:solidFill>
              </a:rPr>
              <a:t>3,4 </a:t>
            </a:r>
            <a:r>
              <a:rPr lang="en-US" sz="2100" i="1" dirty="0">
                <a:solidFill>
                  <a:schemeClr val="accent6"/>
                </a:solidFill>
              </a:rPr>
              <a:t>+ </a:t>
            </a:r>
            <a:r>
              <a:rPr lang="en-US" sz="2100" i="1" dirty="0" smtClean="0">
                <a:solidFill>
                  <a:schemeClr val="accent6"/>
                </a:solidFill>
              </a:rPr>
              <a:t>x</a:t>
            </a:r>
            <a:r>
              <a:rPr lang="en-US" sz="2100" i="1" baseline="-25000" dirty="0" smtClean="0">
                <a:solidFill>
                  <a:schemeClr val="accent6"/>
                </a:solidFill>
              </a:rPr>
              <a:t>4,4 </a:t>
            </a:r>
            <a:r>
              <a:rPr lang="en-US" sz="2100" i="1" dirty="0">
                <a:solidFill>
                  <a:schemeClr val="accent6"/>
                </a:solidFill>
              </a:rPr>
              <a:t>	= </a:t>
            </a:r>
            <a:r>
              <a:rPr lang="en-US" sz="2100" i="1" dirty="0" smtClean="0">
                <a:solidFill>
                  <a:schemeClr val="accent6"/>
                </a:solidFill>
              </a:rPr>
              <a:t>1</a:t>
            </a:r>
          </a:p>
        </p:txBody>
      </p:sp>
      <p:sp>
        <p:nvSpPr>
          <p:cNvPr id="9" name="TextBox 8"/>
          <p:cNvSpPr txBox="1"/>
          <p:nvPr/>
        </p:nvSpPr>
        <p:spPr>
          <a:xfrm>
            <a:off x="839879" y="4642474"/>
            <a:ext cx="3647152" cy="400110"/>
          </a:xfrm>
          <a:prstGeom prst="rect">
            <a:avLst/>
          </a:prstGeom>
          <a:noFill/>
        </p:spPr>
        <p:txBody>
          <a:bodyPr wrap="none" rtlCol="0">
            <a:spAutoFit/>
          </a:bodyPr>
          <a:lstStyle/>
          <a:p>
            <a:r>
              <a:rPr lang="en-US" sz="2000" i="1" dirty="0" err="1" smtClean="0">
                <a:solidFill>
                  <a:schemeClr val="accent6"/>
                </a:solidFill>
              </a:rPr>
              <a:t>X</a:t>
            </a:r>
            <a:r>
              <a:rPr lang="en-US" sz="2000" i="1" baseline="-25000" dirty="0" err="1" smtClean="0">
                <a:solidFill>
                  <a:schemeClr val="accent6"/>
                </a:solidFill>
              </a:rPr>
              <a:t>i,j</a:t>
            </a:r>
            <a:r>
              <a:rPr lang="en-US" sz="2000" i="1" baseline="-25000" dirty="0" smtClean="0">
                <a:solidFill>
                  <a:schemeClr val="accent6"/>
                </a:solidFill>
              </a:rPr>
              <a:t> </a:t>
            </a:r>
            <a:r>
              <a:rPr lang="en-US" sz="2000" i="1" dirty="0">
                <a:solidFill>
                  <a:schemeClr val="accent6"/>
                </a:solidFill>
              </a:rPr>
              <a:t>= 0 or 1 </a:t>
            </a:r>
            <a:r>
              <a:rPr lang="en-US" sz="2000" i="1" dirty="0">
                <a:solidFill>
                  <a:schemeClr val="accent6"/>
                </a:solidFill>
                <a:sym typeface="Symbol"/>
              </a:rPr>
              <a:t> </a:t>
            </a:r>
            <a:r>
              <a:rPr lang="en-US" sz="2000" i="1" dirty="0" smtClean="0">
                <a:solidFill>
                  <a:schemeClr val="accent6"/>
                </a:solidFill>
                <a:sym typeface="Symbol"/>
              </a:rPr>
              <a:t>i=1,…,4; </a:t>
            </a:r>
            <a:r>
              <a:rPr lang="en-US" sz="2000" i="1" dirty="0">
                <a:solidFill>
                  <a:schemeClr val="accent6"/>
                </a:solidFill>
                <a:sym typeface="Symbol"/>
              </a:rPr>
              <a:t>j=1</a:t>
            </a:r>
            <a:r>
              <a:rPr lang="en-US" sz="2000" i="1" dirty="0" smtClean="0">
                <a:solidFill>
                  <a:schemeClr val="accent6"/>
                </a:solidFill>
                <a:sym typeface="Symbol"/>
              </a:rPr>
              <a:t>,…,4</a:t>
            </a:r>
            <a:endParaRPr lang="en-US" sz="2000" i="1" dirty="0">
              <a:solidFill>
                <a:schemeClr val="accent6"/>
              </a:solidFill>
              <a:sym typeface="Symbol"/>
            </a:endParaRPr>
          </a:p>
        </p:txBody>
      </p:sp>
      <p:sp>
        <p:nvSpPr>
          <p:cNvPr id="10" name="TextBox 9"/>
          <p:cNvSpPr txBox="1"/>
          <p:nvPr/>
        </p:nvSpPr>
        <p:spPr>
          <a:xfrm>
            <a:off x="5780343" y="3693207"/>
            <a:ext cx="3259401" cy="769441"/>
          </a:xfrm>
          <a:prstGeom prst="rect">
            <a:avLst/>
          </a:prstGeom>
          <a:noFill/>
        </p:spPr>
        <p:txBody>
          <a:bodyPr wrap="square" rtlCol="0">
            <a:spAutoFit/>
          </a:bodyPr>
          <a:lstStyle/>
          <a:p>
            <a:pPr algn="l"/>
            <a:r>
              <a:rPr lang="en-US" sz="2200" dirty="0" smtClean="0">
                <a:solidFill>
                  <a:srgbClr val="C00000"/>
                </a:solidFill>
              </a:rPr>
              <a:t>x</a:t>
            </a:r>
            <a:r>
              <a:rPr lang="en-US" sz="2200" baseline="-25000" dirty="0" smtClean="0">
                <a:solidFill>
                  <a:srgbClr val="C00000"/>
                </a:solidFill>
              </a:rPr>
              <a:t>1,1</a:t>
            </a:r>
            <a:r>
              <a:rPr lang="en-US" sz="2200" dirty="0" smtClean="0">
                <a:solidFill>
                  <a:srgbClr val="C00000"/>
                </a:solidFill>
              </a:rPr>
              <a:t>*=x</a:t>
            </a:r>
            <a:r>
              <a:rPr lang="en-US" sz="2200" baseline="-25000" dirty="0" smtClean="0">
                <a:solidFill>
                  <a:srgbClr val="C00000"/>
                </a:solidFill>
              </a:rPr>
              <a:t>2,4</a:t>
            </a:r>
            <a:r>
              <a:rPr lang="en-US" sz="2200" dirty="0" smtClean="0">
                <a:solidFill>
                  <a:srgbClr val="C00000"/>
                </a:solidFill>
              </a:rPr>
              <a:t>*=x</a:t>
            </a:r>
            <a:r>
              <a:rPr lang="en-US" sz="2200" baseline="-25000" dirty="0" smtClean="0">
                <a:solidFill>
                  <a:srgbClr val="C00000"/>
                </a:solidFill>
              </a:rPr>
              <a:t>3,3</a:t>
            </a:r>
            <a:r>
              <a:rPr lang="en-US" sz="2200" dirty="0" smtClean="0">
                <a:solidFill>
                  <a:srgbClr val="C00000"/>
                </a:solidFill>
              </a:rPr>
              <a:t>*=x</a:t>
            </a:r>
            <a:r>
              <a:rPr lang="en-US" sz="2200" baseline="-25000" dirty="0" smtClean="0">
                <a:solidFill>
                  <a:srgbClr val="C00000"/>
                </a:solidFill>
              </a:rPr>
              <a:t>4,2</a:t>
            </a:r>
            <a:r>
              <a:rPr lang="en-US" sz="2200" dirty="0" smtClean="0">
                <a:solidFill>
                  <a:srgbClr val="C00000"/>
                </a:solidFill>
              </a:rPr>
              <a:t>*=1</a:t>
            </a:r>
          </a:p>
          <a:p>
            <a:pPr algn="l"/>
            <a:r>
              <a:rPr lang="en-US" sz="2200" dirty="0" smtClean="0">
                <a:solidFill>
                  <a:srgbClr val="C00000"/>
                </a:solidFill>
              </a:rPr>
              <a:t>Total Distance = 3260 </a:t>
            </a:r>
          </a:p>
        </p:txBody>
      </p:sp>
    </p:spTree>
    <p:extLst>
      <p:ext uri="{BB962C8B-B14F-4D97-AF65-F5344CB8AC3E}">
        <p14:creationId xmlns:p14="http://schemas.microsoft.com/office/powerpoint/2010/main" val="947386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93923" name="Rectangle 3"/>
              <p:cNvSpPr>
                <a:spLocks noGrp="1" noChangeArrowheads="1"/>
              </p:cNvSpPr>
              <p:nvPr>
                <p:ph type="body" idx="1"/>
              </p:nvPr>
            </p:nvSpPr>
            <p:spPr>
              <a:xfrm>
                <a:off x="204532" y="1570333"/>
                <a:ext cx="8714508" cy="4659986"/>
              </a:xfrm>
              <a:ln/>
            </p:spPr>
            <p:txBody>
              <a:bodyPr/>
              <a:lstStyle/>
              <a:p>
                <a:pPr>
                  <a:spcBef>
                    <a:spcPts val="600"/>
                  </a:spcBef>
                </a:pPr>
                <a:r>
                  <a:rPr lang="en-US" sz="2400" dirty="0" smtClean="0">
                    <a:solidFill>
                      <a:schemeClr val="accent6"/>
                    </a:solidFill>
                    <a:cs typeface="Times New Roman" pitchFamily="18" charset="0"/>
                  </a:rPr>
                  <a:t>Suppose each object </a:t>
                </a:r>
                <a14:m>
                  <m:oMath xmlns:m="http://schemas.openxmlformats.org/officeDocument/2006/math">
                    <m:r>
                      <a:rPr lang="en-US" sz="2400" i="1" smtClean="0">
                        <a:latin typeface="Cambria Math"/>
                        <a:ea typeface="Cambria Math"/>
                      </a:rPr>
                      <m:t>𝑖</m:t>
                    </m:r>
                  </m:oMath>
                </a14:m>
                <a:r>
                  <a:rPr lang="en-US" sz="2400" dirty="0" smtClean="0">
                    <a:solidFill>
                      <a:srgbClr val="0070C0"/>
                    </a:solidFill>
                    <a:cs typeface="Times New Roman" pitchFamily="18" charset="0"/>
                  </a:rPr>
                  <a:t> </a:t>
                </a:r>
                <a:r>
                  <a:rPr lang="en-US" sz="2400" dirty="0" smtClean="0">
                    <a:solidFill>
                      <a:schemeClr val="accent6"/>
                    </a:solidFill>
                    <a:cs typeface="Times New Roman" pitchFamily="18" charset="0"/>
                  </a:rPr>
                  <a:t>must be assigned to some </a:t>
                </a:r>
                <a14:m>
                  <m:oMath xmlns:m="http://schemas.openxmlformats.org/officeDocument/2006/math">
                    <m:r>
                      <a:rPr lang="en-US" sz="2400" i="1">
                        <a:latin typeface="Cambria Math"/>
                        <a:ea typeface="Cambria Math"/>
                      </a:rPr>
                      <m:t>𝑗</m:t>
                    </m:r>
                  </m:oMath>
                </a14:m>
                <a:r>
                  <a:rPr lang="en-US" sz="2400" dirty="0" smtClean="0">
                    <a:solidFill>
                      <a:schemeClr val="accent6"/>
                    </a:solidFill>
                    <a:cs typeface="Times New Roman" pitchFamily="18" charset="0"/>
                  </a:rPr>
                  <a:t>, but that </a:t>
                </a:r>
                <a14:m>
                  <m:oMath xmlns:m="http://schemas.openxmlformats.org/officeDocument/2006/math">
                    <m:r>
                      <a:rPr lang="en-US" sz="2400" i="1">
                        <a:latin typeface="Cambria Math"/>
                        <a:ea typeface="Cambria Math"/>
                      </a:rPr>
                      <m:t>𝑗</m:t>
                    </m:r>
                  </m:oMath>
                </a14:m>
                <a:r>
                  <a:rPr lang="en-US" sz="2400" dirty="0" smtClean="0">
                    <a:solidFill>
                      <a:schemeClr val="accent6"/>
                    </a:solidFill>
                    <a:cs typeface="Times New Roman" pitchFamily="18" charset="0"/>
                  </a:rPr>
                  <a:t>’s may received several </a:t>
                </a:r>
                <a14:m>
                  <m:oMath xmlns:m="http://schemas.openxmlformats.org/officeDocument/2006/math">
                    <m:r>
                      <a:rPr lang="en-US" sz="2400" i="1">
                        <a:latin typeface="Cambria Math"/>
                        <a:ea typeface="Cambria Math"/>
                      </a:rPr>
                      <m:t>𝑖</m:t>
                    </m:r>
                  </m:oMath>
                </a14:m>
                <a:r>
                  <a:rPr lang="en-US" sz="2400" dirty="0" smtClean="0">
                    <a:solidFill>
                      <a:schemeClr val="accent6"/>
                    </a:solidFill>
                    <a:cs typeface="Times New Roman" pitchFamily="18" charset="0"/>
                  </a:rPr>
                  <a:t>.</a:t>
                </a:r>
              </a:p>
              <a:p>
                <a:pPr>
                  <a:spcBef>
                    <a:spcPts val="600"/>
                  </a:spcBef>
                </a:pPr>
                <a:r>
                  <a:rPr lang="en-US" sz="2400" dirty="0" smtClean="0">
                    <a:solidFill>
                      <a:schemeClr val="accent6"/>
                    </a:solidFill>
                    <a:cs typeface="Times New Roman" pitchFamily="18" charset="0"/>
                  </a:rPr>
                  <a:t> </a:t>
                </a:r>
                <a:r>
                  <a:rPr lang="en-US" sz="2400" dirty="0" err="1" smtClean="0">
                    <a:solidFill>
                      <a:schemeClr val="accent6"/>
                    </a:solidFill>
                    <a:cs typeface="Times New Roman" pitchFamily="18" charset="0"/>
                  </a:rPr>
                  <a:t>b</a:t>
                </a:r>
                <a14:m>
                  <m:oMath xmlns:m="http://schemas.openxmlformats.org/officeDocument/2006/math">
                    <m:r>
                      <a:rPr lang="en-US" sz="2400" i="1" baseline="-25000">
                        <a:latin typeface="Cambria Math"/>
                        <a:ea typeface="Cambria Math"/>
                      </a:rPr>
                      <m:t>𝑗</m:t>
                    </m:r>
                  </m:oMath>
                </a14:m>
                <a:r>
                  <a:rPr lang="en-US" sz="2400" dirty="0">
                    <a:solidFill>
                      <a:schemeClr val="accent6"/>
                    </a:solidFill>
                    <a:cs typeface="Times New Roman" pitchFamily="18" charset="0"/>
                  </a:rPr>
                  <a:t> </a:t>
                </a:r>
                <a:r>
                  <a:rPr lang="en-US" sz="2400" dirty="0" smtClean="0">
                    <a:solidFill>
                      <a:schemeClr val="accent6"/>
                    </a:solidFill>
                    <a:cs typeface="Times New Roman" pitchFamily="18" charset="0"/>
                    <a:sym typeface="Symbol"/>
                  </a:rPr>
                  <a:t> capacity of </a:t>
                </a:r>
                <a14:m>
                  <m:oMath xmlns:m="http://schemas.openxmlformats.org/officeDocument/2006/math">
                    <m:r>
                      <a:rPr lang="en-US" sz="2400" b="0" i="1" smtClean="0">
                        <a:latin typeface="Cambria Math"/>
                        <a:ea typeface="Cambria Math"/>
                      </a:rPr>
                      <m:t>𝑗</m:t>
                    </m:r>
                  </m:oMath>
                </a14:m>
                <a:endParaRPr lang="en-US" sz="2400" b="0" dirty="0" smtClean="0">
                  <a:ea typeface="Cambria Math"/>
                </a:endParaRPr>
              </a:p>
              <a:p>
                <a:pPr>
                  <a:spcBef>
                    <a:spcPts val="600"/>
                  </a:spcBef>
                </a:pPr>
                <a:r>
                  <a:rPr lang="en-US" sz="2400" dirty="0">
                    <a:ea typeface="Cambria Math"/>
                  </a:rPr>
                  <a:t> </a:t>
                </a:r>
                <a14:m>
                  <m:oMath xmlns:m="http://schemas.openxmlformats.org/officeDocument/2006/math">
                    <m:sSub>
                      <m:sSubPr>
                        <m:ctrlPr>
                          <a:rPr lang="en-US" sz="2400" i="1">
                            <a:latin typeface="Cambria Math"/>
                          </a:rPr>
                        </m:ctrlPr>
                      </m:sSubPr>
                      <m:e>
                        <m:r>
                          <a:rPr lang="en-US" sz="2400" b="0" i="1" smtClean="0">
                            <a:latin typeface="Cambria Math"/>
                          </a:rPr>
                          <m:t>𝑠</m:t>
                        </m:r>
                      </m:e>
                      <m:sub>
                        <m:r>
                          <a:rPr lang="en-US" sz="2400" i="1">
                            <a:latin typeface="Cambria Math"/>
                          </a:rPr>
                          <m:t>𝑖</m:t>
                        </m:r>
                        <m:r>
                          <a:rPr lang="en-US" sz="2400" i="1">
                            <a:latin typeface="Cambria Math"/>
                          </a:rPr>
                          <m:t>,</m:t>
                        </m:r>
                        <m:r>
                          <a:rPr lang="en-US" sz="2400" i="1">
                            <a:latin typeface="Cambria Math"/>
                          </a:rPr>
                          <m:t>𝑗</m:t>
                        </m:r>
                      </m:sub>
                    </m:sSub>
                  </m:oMath>
                </a14:m>
                <a:r>
                  <a:rPr lang="en-US" sz="2400" b="0" dirty="0" smtClean="0">
                    <a:ea typeface="Cambria Math"/>
                  </a:rPr>
                  <a:t> </a:t>
                </a:r>
                <a:r>
                  <a:rPr lang="en-US" sz="2400" b="0" dirty="0" smtClean="0">
                    <a:ea typeface="Cambria Math"/>
                    <a:sym typeface="Symbol"/>
                  </a:rPr>
                  <a:t> size of </a:t>
                </a:r>
                <a14:m>
                  <m:oMath xmlns:m="http://schemas.openxmlformats.org/officeDocument/2006/math">
                    <m:r>
                      <a:rPr lang="en-US" sz="2400" i="1">
                        <a:latin typeface="Cambria Math"/>
                        <a:ea typeface="Cambria Math"/>
                      </a:rPr>
                      <m:t>𝑗</m:t>
                    </m:r>
                  </m:oMath>
                </a14:m>
                <a:r>
                  <a:rPr lang="en-US" sz="2400" dirty="0" smtClean="0">
                    <a:ea typeface="Cambria Math"/>
                  </a:rPr>
                  <a:t>’s capacity consumed if </a:t>
                </a:r>
                <a14:m>
                  <m:oMath xmlns:m="http://schemas.openxmlformats.org/officeDocument/2006/math">
                    <m:r>
                      <a:rPr lang="en-US" sz="2400" b="0" i="1" smtClean="0">
                        <a:latin typeface="Cambria Math"/>
                        <a:ea typeface="Cambria Math"/>
                      </a:rPr>
                      <m:t>𝑖</m:t>
                    </m:r>
                  </m:oMath>
                </a14:m>
                <a:r>
                  <a:rPr lang="en-US" sz="2400" dirty="0" smtClean="0">
                    <a:ea typeface="Cambria Math"/>
                  </a:rPr>
                  <a:t> is assigned to </a:t>
                </a:r>
                <a14:m>
                  <m:oMath xmlns:m="http://schemas.openxmlformats.org/officeDocument/2006/math">
                    <m:r>
                      <a:rPr lang="en-US" sz="2400" i="1">
                        <a:latin typeface="Cambria Math"/>
                        <a:ea typeface="Cambria Math"/>
                      </a:rPr>
                      <m:t>𝑗</m:t>
                    </m:r>
                  </m:oMath>
                </a14:m>
                <a:endParaRPr lang="en-US" sz="2400" dirty="0">
                  <a:ea typeface="Cambria Math"/>
                </a:endParaRPr>
              </a:p>
              <a:p>
                <a:pPr>
                  <a:spcBef>
                    <a:spcPts val="600"/>
                  </a:spcBef>
                </a:pPr>
                <a:r>
                  <a:rPr lang="en-US" sz="2400" dirty="0" smtClean="0"/>
                  <a:t> </a:t>
                </a:r>
                <a14:m>
                  <m:oMath xmlns:m="http://schemas.openxmlformats.org/officeDocument/2006/math">
                    <m:sSub>
                      <m:sSubPr>
                        <m:ctrlPr>
                          <a:rPr lang="en-US" sz="2400" i="1">
                            <a:latin typeface="Cambria Math"/>
                          </a:rPr>
                        </m:ctrlPr>
                      </m:sSubPr>
                      <m:e>
                        <m:r>
                          <a:rPr lang="en-US" sz="2400" b="0" i="1" smtClean="0">
                            <a:latin typeface="Cambria Math"/>
                          </a:rPr>
                          <m:t>𝑐</m:t>
                        </m:r>
                      </m:e>
                      <m:sub>
                        <m:r>
                          <a:rPr lang="en-US" sz="2400" i="1">
                            <a:latin typeface="Cambria Math"/>
                          </a:rPr>
                          <m:t>𝑖</m:t>
                        </m:r>
                        <m:r>
                          <a:rPr lang="en-US" sz="2400" i="1">
                            <a:latin typeface="Cambria Math"/>
                          </a:rPr>
                          <m:t>,</m:t>
                        </m:r>
                        <m:r>
                          <a:rPr lang="en-US" sz="2400" i="1">
                            <a:latin typeface="Cambria Math"/>
                          </a:rPr>
                          <m:t>𝑗</m:t>
                        </m:r>
                      </m:sub>
                    </m:sSub>
                  </m:oMath>
                </a14:m>
                <a:r>
                  <a:rPr lang="en-US" sz="2400" dirty="0">
                    <a:ea typeface="Cambria Math"/>
                  </a:rPr>
                  <a:t> </a:t>
                </a:r>
                <a:r>
                  <a:rPr lang="en-US" sz="2400" dirty="0">
                    <a:ea typeface="Cambria Math"/>
                    <a:sym typeface="Symbol"/>
                  </a:rPr>
                  <a:t> </a:t>
                </a:r>
                <a:r>
                  <a:rPr lang="en-US" sz="2400" dirty="0" smtClean="0">
                    <a:ea typeface="Cambria Math"/>
                    <a:sym typeface="Symbol"/>
                  </a:rPr>
                  <a:t>cost (or benefit) of assigning </a:t>
                </a:r>
                <a14:m>
                  <m:oMath xmlns:m="http://schemas.openxmlformats.org/officeDocument/2006/math">
                    <m:r>
                      <a:rPr lang="en-US" sz="2400" i="1">
                        <a:latin typeface="Cambria Math"/>
                        <a:ea typeface="Cambria Math"/>
                      </a:rPr>
                      <m:t>𝑖</m:t>
                    </m:r>
                  </m:oMath>
                </a14:m>
                <a:r>
                  <a:rPr lang="en-US" sz="2400" dirty="0">
                    <a:ea typeface="Cambria Math"/>
                  </a:rPr>
                  <a:t> </a:t>
                </a:r>
                <a:r>
                  <a:rPr lang="en-US" sz="2400" dirty="0" smtClean="0">
                    <a:ea typeface="Cambria Math"/>
                  </a:rPr>
                  <a:t>to </a:t>
                </a:r>
                <a14:m>
                  <m:oMath xmlns:m="http://schemas.openxmlformats.org/officeDocument/2006/math">
                    <m:r>
                      <a:rPr lang="en-US" sz="2400" i="1">
                        <a:latin typeface="Cambria Math"/>
                        <a:ea typeface="Cambria Math"/>
                      </a:rPr>
                      <m:t>𝑗</m:t>
                    </m:r>
                  </m:oMath>
                </a14:m>
                <a:endParaRPr lang="en-US" sz="2400" dirty="0">
                  <a:ea typeface="Cambria Math"/>
                </a:endParaRPr>
              </a:p>
              <a:p>
                <a:pPr>
                  <a:spcBef>
                    <a:spcPts val="600"/>
                  </a:spcBef>
                </a:pPr>
                <a:endParaRPr lang="en-US" sz="2400" b="0" dirty="0" smtClean="0">
                  <a:ea typeface="Cambria Math"/>
                </a:endParaRPr>
              </a:p>
            </p:txBody>
          </p:sp>
        </mc:Choice>
        <mc:Fallback xmlns="">
          <p:sp>
            <p:nvSpPr>
              <p:cNvPr id="593923" name="Rectangle 3"/>
              <p:cNvSpPr>
                <a:spLocks noGrp="1" noRot="1" noChangeAspect="1" noMove="1" noResize="1" noEditPoints="1" noAdjustHandles="1" noChangeArrowheads="1" noChangeShapeType="1" noTextEdit="1"/>
              </p:cNvSpPr>
              <p:nvPr>
                <p:ph type="body" idx="1"/>
              </p:nvPr>
            </p:nvSpPr>
            <p:spPr>
              <a:xfrm>
                <a:off x="204532" y="1570333"/>
                <a:ext cx="8714508" cy="4659986"/>
              </a:xfrm>
              <a:blipFill rotWithShape="1">
                <a:blip r:embed="rId3"/>
                <a:stretch>
                  <a:fillRect l="-980" t="-916" r="-630"/>
                </a:stretch>
              </a:blipFill>
              <a:ln/>
            </p:spPr>
            <p:txBody>
              <a:bodyPr/>
              <a:lstStyle/>
              <a:p>
                <a:r>
                  <a:rPr lang="en-US">
                    <a:noFill/>
                  </a:rPr>
                  <a:t> </a:t>
                </a:r>
              </a:p>
            </p:txBody>
          </p:sp>
        </mc:Fallback>
      </mc:AlternateContent>
      <p:sp>
        <p:nvSpPr>
          <p:cNvPr id="5" name="Rectangle 2"/>
          <p:cNvSpPr>
            <a:spLocks noGrp="1" noChangeArrowheads="1"/>
          </p:cNvSpPr>
          <p:nvPr>
            <p:ph type="title"/>
          </p:nvPr>
        </p:nvSpPr>
        <p:spPr>
          <a:xfrm>
            <a:off x="1219200" y="274638"/>
            <a:ext cx="7629378" cy="1011237"/>
          </a:xfrm>
        </p:spPr>
        <p:txBody>
          <a:bodyPr/>
          <a:lstStyle/>
          <a:p>
            <a:r>
              <a:rPr lang="en-US" sz="4000" dirty="0" smtClean="0">
                <a:cs typeface="Times New Roman" pitchFamily="18" charset="0"/>
              </a:rPr>
              <a:t>Generalized Assignment Models</a:t>
            </a:r>
            <a:endParaRPr lang="en-US" sz="4000" dirty="0">
              <a:cs typeface="Times New Roman" pitchFamily="18" charset="0"/>
            </a:endParaRPr>
          </a:p>
        </p:txBody>
      </p:sp>
    </p:spTree>
    <p:extLst>
      <p:ext uri="{BB962C8B-B14F-4D97-AF65-F5344CB8AC3E}">
        <p14:creationId xmlns:p14="http://schemas.microsoft.com/office/powerpoint/2010/main" val="2512110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39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39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93923" name="Rectangle 3"/>
              <p:cNvSpPr>
                <a:spLocks noGrp="1" noChangeArrowheads="1"/>
              </p:cNvSpPr>
              <p:nvPr>
                <p:ph type="body" idx="1"/>
              </p:nvPr>
            </p:nvSpPr>
            <p:spPr>
              <a:xfrm>
                <a:off x="204532" y="1570333"/>
                <a:ext cx="8714508" cy="4659986"/>
              </a:xfrm>
              <a:ln/>
            </p:spPr>
            <p:txBody>
              <a:bodyPr/>
              <a:lstStyle/>
              <a:p>
                <a:pPr>
                  <a:spcBef>
                    <a:spcPts val="600"/>
                  </a:spcBef>
                </a:pPr>
                <a:r>
                  <a:rPr lang="en-US" sz="2400" dirty="0" smtClean="0">
                    <a:solidFill>
                      <a:srgbClr val="0070C0"/>
                    </a:solidFill>
                    <a:cs typeface="Times New Roman" pitchFamily="18" charset="0"/>
                  </a:rPr>
                  <a:t>Generalized assignment models, </a:t>
                </a:r>
                <a:r>
                  <a:rPr lang="en-US" sz="2400" dirty="0" smtClean="0">
                    <a:cs typeface="Times New Roman" pitchFamily="18" charset="0"/>
                  </a:rPr>
                  <a:t>which encompass cases where allocation of </a:t>
                </a:r>
                <a14:m>
                  <m:oMath xmlns:m="http://schemas.openxmlformats.org/officeDocument/2006/math">
                    <m:r>
                      <a:rPr lang="en-US" sz="2400" i="1">
                        <a:latin typeface="Cambria Math"/>
                        <a:ea typeface="Cambria Math"/>
                      </a:rPr>
                      <m:t>𝑖</m:t>
                    </m:r>
                  </m:oMath>
                </a14:m>
                <a:r>
                  <a:rPr lang="en-US" sz="2400" dirty="0">
                    <a:ea typeface="Cambria Math"/>
                  </a:rPr>
                  <a:t> to </a:t>
                </a:r>
                <a14:m>
                  <m:oMath xmlns:m="http://schemas.openxmlformats.org/officeDocument/2006/math">
                    <m:r>
                      <a:rPr lang="en-US" sz="2400" i="1">
                        <a:latin typeface="Cambria Math"/>
                        <a:ea typeface="Cambria Math"/>
                      </a:rPr>
                      <m:t>𝑗</m:t>
                    </m:r>
                  </m:oMath>
                </a14:m>
                <a:r>
                  <a:rPr lang="en-US" sz="2400" dirty="0" smtClean="0">
                    <a:cs typeface="Times New Roman" pitchFamily="18" charset="0"/>
                  </a:rPr>
                  <a:t> requires fixed size </a:t>
                </a:r>
                <a14:m>
                  <m:oMath xmlns:m="http://schemas.openxmlformats.org/officeDocument/2006/math">
                    <m:sSub>
                      <m:sSubPr>
                        <m:ctrlPr>
                          <a:rPr lang="en-US" sz="2400" i="1">
                            <a:latin typeface="Cambria Math"/>
                          </a:rPr>
                        </m:ctrlPr>
                      </m:sSubPr>
                      <m:e>
                        <m:r>
                          <a:rPr lang="en-US" sz="2400" i="1">
                            <a:latin typeface="Cambria Math"/>
                          </a:rPr>
                          <m:t>𝑠</m:t>
                        </m:r>
                      </m:e>
                      <m:sub>
                        <m:r>
                          <a:rPr lang="en-US" sz="2400" i="1">
                            <a:latin typeface="Cambria Math"/>
                          </a:rPr>
                          <m:t>𝑖</m:t>
                        </m:r>
                        <m:r>
                          <a:rPr lang="en-US" sz="2400" i="1">
                            <a:latin typeface="Cambria Math"/>
                          </a:rPr>
                          <m:t>,</m:t>
                        </m:r>
                        <m:r>
                          <a:rPr lang="en-US" sz="2400" i="1">
                            <a:latin typeface="Cambria Math"/>
                          </a:rPr>
                          <m:t>𝑗</m:t>
                        </m:r>
                      </m:sub>
                    </m:sSub>
                  </m:oMath>
                </a14:m>
                <a:r>
                  <a:rPr lang="en-US" sz="2400" dirty="0" smtClean="0">
                    <a:cs typeface="Times New Roman" pitchFamily="18" charset="0"/>
                  </a:rPr>
                  <a:t> within capacity </a:t>
                </a:r>
                <a:r>
                  <a:rPr lang="en-US" sz="2400" dirty="0">
                    <a:solidFill>
                      <a:schemeClr val="accent6"/>
                    </a:solidFill>
                    <a:cs typeface="Times New Roman" pitchFamily="18" charset="0"/>
                  </a:rPr>
                  <a:t>b</a:t>
                </a:r>
                <a14:m>
                  <m:oMath xmlns:m="http://schemas.openxmlformats.org/officeDocument/2006/math">
                    <m:r>
                      <a:rPr lang="en-US" sz="2400" i="1" baseline="-25000">
                        <a:latin typeface="Cambria Math"/>
                        <a:ea typeface="Cambria Math"/>
                      </a:rPr>
                      <m:t>𝑗</m:t>
                    </m:r>
                  </m:oMath>
                </a14:m>
                <a:r>
                  <a:rPr lang="en-US" sz="2400" dirty="0">
                    <a:solidFill>
                      <a:schemeClr val="accent6"/>
                    </a:solidFill>
                    <a:cs typeface="Times New Roman" pitchFamily="18" charset="0"/>
                  </a:rPr>
                  <a:t> </a:t>
                </a:r>
                <a:r>
                  <a:rPr lang="en-US" sz="2400" dirty="0" smtClean="0">
                    <a:solidFill>
                      <a:schemeClr val="accent6"/>
                    </a:solidFill>
                    <a:cs typeface="Times New Roman" pitchFamily="18" charset="0"/>
                  </a:rPr>
                  <a:t>have the </a:t>
                </a:r>
                <a:r>
                  <a:rPr lang="en-US" sz="2400" dirty="0" smtClean="0"/>
                  <a:t>form</a:t>
                </a:r>
              </a:p>
              <a:p>
                <a:pPr marL="800100" lvl="2" indent="0">
                  <a:spcBef>
                    <a:spcPts val="600"/>
                  </a:spcBef>
                  <a:buNone/>
                </a:pPr>
                <a14:m>
                  <m:oMathPara xmlns:m="http://schemas.openxmlformats.org/officeDocument/2006/math">
                    <m:oMathParaPr>
                      <m:jc m:val="left"/>
                    </m:oMathParaPr>
                    <m:oMath xmlns:m="http://schemas.openxmlformats.org/officeDocument/2006/math">
                      <m:func>
                        <m:funcPr>
                          <m:ctrlPr>
                            <a:rPr lang="en-US" b="0" i="1" smtClean="0">
                              <a:latin typeface="Cambria Math"/>
                            </a:rPr>
                          </m:ctrlPr>
                        </m:funcPr>
                        <m:fName>
                          <m:r>
                            <m:rPr>
                              <m:sty m:val="p"/>
                            </m:rPr>
                            <a:rPr lang="en-US" b="0" i="0" smtClean="0">
                              <a:latin typeface="Cambria Math"/>
                            </a:rPr>
                            <m:t>min</m:t>
                          </m:r>
                        </m:fName>
                        <m:e>
                          <m:r>
                            <a:rPr lang="en-US" b="0" i="1" smtClean="0">
                              <a:latin typeface="Cambria Math"/>
                            </a:rPr>
                            <m:t>𝑜𝑟</m:t>
                          </m:r>
                          <m:r>
                            <a:rPr lang="en-US" b="0" i="1" smtClean="0">
                              <a:latin typeface="Cambria Math"/>
                            </a:rPr>
                            <m:t> </m:t>
                          </m:r>
                          <m:r>
                            <a:rPr lang="en-US" b="0" i="1" smtClean="0">
                              <a:latin typeface="Cambria Math"/>
                            </a:rPr>
                            <m:t>𝑚𝑎𝑥</m:t>
                          </m:r>
                        </m:e>
                      </m:func>
                      <m:nary>
                        <m:naryPr>
                          <m:chr m:val="∑"/>
                          <m:supHide m:val="on"/>
                          <m:ctrlPr>
                            <a:rPr lang="en-US" i="1" smtClean="0">
                              <a:latin typeface="Cambria Math"/>
                            </a:rPr>
                          </m:ctrlPr>
                        </m:naryPr>
                        <m:sub>
                          <m:r>
                            <a:rPr lang="en-US" b="0" i="1" smtClean="0">
                              <a:latin typeface="Cambria Math"/>
                            </a:rPr>
                            <m:t>𝑖</m:t>
                          </m:r>
                        </m:sub>
                        <m:sup/>
                        <m:e>
                          <m:sSub>
                            <m:sSubPr>
                              <m:ctrlPr>
                                <a:rPr lang="en-US" i="1" smtClean="0">
                                  <a:latin typeface="Cambria Math"/>
                                </a:rPr>
                              </m:ctrlPr>
                            </m:sSubPr>
                            <m:e>
                              <m:nary>
                                <m:naryPr>
                                  <m:chr m:val="∑"/>
                                  <m:supHide m:val="on"/>
                                  <m:ctrlPr>
                                    <a:rPr lang="en-US" i="1" smtClean="0">
                                      <a:latin typeface="Cambria Math"/>
                                    </a:rPr>
                                  </m:ctrlPr>
                                </m:naryPr>
                                <m:sub>
                                  <m:r>
                                    <m:rPr>
                                      <m:brk m:alnAt="7"/>
                                    </m:rPr>
                                    <a:rPr lang="en-US" b="0" i="1" smtClean="0">
                                      <a:latin typeface="Cambria Math"/>
                                    </a:rPr>
                                    <m:t>𝑗</m:t>
                                  </m:r>
                                </m:sub>
                                <m:sup/>
                                <m:e>
                                  <m:sSub>
                                    <m:sSubPr>
                                      <m:ctrlPr>
                                        <a:rPr lang="en-US" i="1" smtClean="0">
                                          <a:latin typeface="Cambria Math"/>
                                        </a:rPr>
                                      </m:ctrlPr>
                                    </m:sSubPr>
                                    <m:e>
                                      <m:r>
                                        <a:rPr lang="en-US" b="0" i="1" smtClean="0">
                                          <a:latin typeface="Cambria Math"/>
                                        </a:rPr>
                                        <m:t>𝑐</m:t>
                                      </m:r>
                                    </m:e>
                                    <m:sub>
                                      <m:r>
                                        <a:rPr lang="en-US" b="0" i="1" smtClean="0">
                                          <a:latin typeface="Cambria Math"/>
                                        </a:rPr>
                                        <m:t>𝑖</m:t>
                                      </m:r>
                                      <m:r>
                                        <a:rPr lang="en-US" b="0" i="1" smtClean="0">
                                          <a:latin typeface="Cambria Math"/>
                                        </a:rPr>
                                        <m:t>,</m:t>
                                      </m:r>
                                      <m:r>
                                        <a:rPr lang="en-US" b="0" i="1" smtClean="0">
                                          <a:latin typeface="Cambria Math"/>
                                        </a:rPr>
                                        <m:t>𝑗</m:t>
                                      </m:r>
                                    </m:sub>
                                  </m:sSub>
                                </m:e>
                              </m:nary>
                              <m:r>
                                <a:rPr lang="en-US" b="0" i="1" smtClean="0">
                                  <a:latin typeface="Cambria Math"/>
                                </a:rPr>
                                <m:t>𝑥</m:t>
                              </m:r>
                            </m:e>
                            <m:sub>
                              <m:r>
                                <a:rPr lang="en-US" b="0" i="1" smtClean="0">
                                  <a:latin typeface="Cambria Math"/>
                                </a:rPr>
                                <m:t>𝑖</m:t>
                              </m:r>
                              <m:r>
                                <a:rPr lang="en-US" b="0" i="1" smtClean="0">
                                  <a:latin typeface="Cambria Math"/>
                                </a:rPr>
                                <m:t>,</m:t>
                              </m:r>
                              <m:r>
                                <a:rPr lang="en-US" b="0" i="1" smtClean="0">
                                  <a:latin typeface="Cambria Math"/>
                                </a:rPr>
                                <m:t>𝑗</m:t>
                              </m:r>
                            </m:sub>
                          </m:sSub>
                        </m:e>
                      </m:nary>
                    </m:oMath>
                  </m:oMathPara>
                </a14:m>
                <a:endParaRPr lang="en-US" dirty="0" smtClean="0"/>
              </a:p>
              <a:p>
                <a:pPr marL="800100" lvl="2" indent="0">
                  <a:spcBef>
                    <a:spcPts val="600"/>
                  </a:spcBef>
                  <a:buNone/>
                </a:pPr>
                <a:r>
                  <a:rPr lang="en-US" dirty="0" err="1" smtClean="0"/>
                  <a:t>s.t.</a:t>
                </a:r>
                <a:r>
                  <a:rPr lang="en-US" dirty="0"/>
                  <a:t> </a:t>
                </a:r>
                <a:r>
                  <a:rPr lang="en-US" dirty="0" smtClean="0"/>
                  <a:t>	</a:t>
                </a:r>
                <a14:m>
                  <m:oMath xmlns:m="http://schemas.openxmlformats.org/officeDocument/2006/math">
                    <m:nary>
                      <m:naryPr>
                        <m:chr m:val="∑"/>
                        <m:supHide m:val="on"/>
                        <m:ctrlPr>
                          <a:rPr lang="en-US" i="1">
                            <a:latin typeface="Cambria Math"/>
                          </a:rPr>
                        </m:ctrlPr>
                      </m:naryPr>
                      <m:sub>
                        <m:r>
                          <m:rPr>
                            <m:brk m:alnAt="7"/>
                          </m:rPr>
                          <a:rPr lang="en-US" i="1">
                            <a:latin typeface="Cambria Math"/>
                          </a:rPr>
                          <m:t>𝑗</m:t>
                        </m:r>
                      </m:sub>
                      <m:sup/>
                      <m:e>
                        <m:sSub>
                          <m:sSubPr>
                            <m:ctrlPr>
                              <a:rPr lang="en-US" i="1">
                                <a:latin typeface="Cambria Math"/>
                              </a:rPr>
                            </m:ctrlPr>
                          </m:sSubPr>
                          <m:e>
                            <m:r>
                              <a:rPr lang="en-US" i="1">
                                <a:latin typeface="Cambria Math"/>
                              </a:rPr>
                              <m:t>𝑥</m:t>
                            </m:r>
                          </m:e>
                          <m:sub>
                            <m:r>
                              <a:rPr lang="en-US" i="1">
                                <a:latin typeface="Cambria Math"/>
                              </a:rPr>
                              <m:t>𝑖</m:t>
                            </m:r>
                            <m:r>
                              <a:rPr lang="en-US" i="1">
                                <a:latin typeface="Cambria Math"/>
                              </a:rPr>
                              <m:t>,</m:t>
                            </m:r>
                            <m:r>
                              <a:rPr lang="en-US" i="1">
                                <a:latin typeface="Cambria Math"/>
                              </a:rPr>
                              <m:t>𝑗</m:t>
                            </m:r>
                          </m:sub>
                        </m:sSub>
                        <m:r>
                          <a:rPr lang="en-US" i="1">
                            <a:latin typeface="Cambria Math"/>
                          </a:rPr>
                          <m:t>=1  </m:t>
                        </m:r>
                        <m:r>
                          <a:rPr lang="en-US" i="1">
                            <a:latin typeface="Cambria Math"/>
                          </a:rPr>
                          <m:t>𝑓𝑜𝑟</m:t>
                        </m:r>
                        <m:r>
                          <a:rPr lang="en-US" i="1">
                            <a:latin typeface="Cambria Math"/>
                          </a:rPr>
                          <m:t> </m:t>
                        </m:r>
                        <m:r>
                          <a:rPr lang="en-US" i="1">
                            <a:latin typeface="Cambria Math"/>
                          </a:rPr>
                          <m:t>𝑎𝑙𝑙</m:t>
                        </m:r>
                        <m:r>
                          <a:rPr lang="en-US" i="1">
                            <a:latin typeface="Cambria Math"/>
                          </a:rPr>
                          <m:t> </m:t>
                        </m:r>
                        <m:r>
                          <a:rPr lang="en-US" i="1">
                            <a:latin typeface="Cambria Math"/>
                          </a:rPr>
                          <m:t>𝑖</m:t>
                        </m:r>
                      </m:e>
                    </m:nary>
                  </m:oMath>
                </a14:m>
                <a:endParaRPr lang="en-US" dirty="0"/>
              </a:p>
              <a:p>
                <a:pPr marL="800100" lvl="2" indent="0">
                  <a:spcBef>
                    <a:spcPts val="600"/>
                  </a:spcBef>
                  <a:buNone/>
                  <a:tabLst>
                    <a:tab pos="1377950" algn="l"/>
                  </a:tabLst>
                </a:pPr>
                <a:r>
                  <a:rPr lang="en-US" b="0" dirty="0" smtClean="0"/>
                  <a:t> 		</a:t>
                </a:r>
                <a14:m>
                  <m:oMath xmlns:m="http://schemas.openxmlformats.org/officeDocument/2006/math">
                    <m:nary>
                      <m:naryPr>
                        <m:chr m:val="∑"/>
                        <m:supHide m:val="on"/>
                        <m:ctrlPr>
                          <a:rPr lang="en-US" i="1">
                            <a:latin typeface="Cambria Math"/>
                          </a:rPr>
                        </m:ctrlPr>
                      </m:naryPr>
                      <m:sub>
                        <m:r>
                          <a:rPr lang="en-US" i="1">
                            <a:latin typeface="Cambria Math"/>
                          </a:rPr>
                          <m:t>𝑖</m:t>
                        </m:r>
                      </m:sub>
                      <m:sup/>
                      <m:e>
                        <m:sSub>
                          <m:sSubPr>
                            <m:ctrlPr>
                              <a:rPr lang="en-US" i="1">
                                <a:latin typeface="Cambria Math"/>
                              </a:rPr>
                            </m:ctrlPr>
                          </m:sSubPr>
                          <m:e>
                            <m:r>
                              <a:rPr lang="en-US" i="1">
                                <a:latin typeface="Cambria Math"/>
                              </a:rPr>
                              <m:t>𝑥</m:t>
                            </m:r>
                          </m:e>
                          <m:sub>
                            <m:r>
                              <a:rPr lang="en-US" i="1">
                                <a:latin typeface="Cambria Math"/>
                              </a:rPr>
                              <m:t>𝑖</m:t>
                            </m:r>
                            <m:r>
                              <a:rPr lang="en-US" i="1">
                                <a:latin typeface="Cambria Math"/>
                              </a:rPr>
                              <m:t>,</m:t>
                            </m:r>
                            <m:r>
                              <a:rPr lang="en-US" i="1">
                                <a:latin typeface="Cambria Math"/>
                              </a:rPr>
                              <m:t>𝑗</m:t>
                            </m:r>
                          </m:sub>
                        </m:sSub>
                        <m:r>
                          <a:rPr lang="en-US" i="1">
                            <a:latin typeface="Cambria Math"/>
                          </a:rPr>
                          <m:t>=1  </m:t>
                        </m:r>
                        <m:r>
                          <a:rPr lang="en-US" i="1">
                            <a:latin typeface="Cambria Math"/>
                          </a:rPr>
                          <m:t>𝑓𝑜𝑟</m:t>
                        </m:r>
                        <m:r>
                          <a:rPr lang="en-US" i="1">
                            <a:latin typeface="Cambria Math"/>
                          </a:rPr>
                          <m:t> </m:t>
                        </m:r>
                        <m:r>
                          <a:rPr lang="en-US" i="1">
                            <a:latin typeface="Cambria Math"/>
                          </a:rPr>
                          <m:t>𝑎𝑙𝑙</m:t>
                        </m:r>
                        <m:r>
                          <a:rPr lang="en-US" i="1">
                            <a:latin typeface="Cambria Math"/>
                          </a:rPr>
                          <m:t> </m:t>
                        </m:r>
                        <m:r>
                          <a:rPr lang="en-US" i="1">
                            <a:latin typeface="Cambria Math"/>
                          </a:rPr>
                          <m:t>𝑗</m:t>
                        </m:r>
                        <m:r>
                          <a:rPr lang="en-US" i="1">
                            <a:latin typeface="Cambria Math"/>
                          </a:rPr>
                          <m:t>;     </m:t>
                        </m:r>
                        <m:sSub>
                          <m:sSubPr>
                            <m:ctrlPr>
                              <a:rPr lang="en-US" i="1">
                                <a:latin typeface="Cambria Math"/>
                              </a:rPr>
                            </m:ctrlPr>
                          </m:sSubPr>
                          <m:e>
                            <m:r>
                              <a:rPr lang="en-US" i="1">
                                <a:latin typeface="Cambria Math"/>
                              </a:rPr>
                              <m:t>𝑥</m:t>
                            </m:r>
                          </m:e>
                          <m:sub>
                            <m:r>
                              <a:rPr lang="en-US" i="1">
                                <a:latin typeface="Cambria Math"/>
                              </a:rPr>
                              <m:t>𝑖</m:t>
                            </m:r>
                            <m:r>
                              <a:rPr lang="en-US" i="1">
                                <a:latin typeface="Cambria Math"/>
                              </a:rPr>
                              <m:t>,</m:t>
                            </m:r>
                            <m:r>
                              <a:rPr lang="en-US" i="1">
                                <a:latin typeface="Cambria Math"/>
                              </a:rPr>
                              <m:t>𝑗</m:t>
                            </m:r>
                          </m:sub>
                        </m:sSub>
                        <m:r>
                          <a:rPr lang="en-US" i="1">
                            <a:latin typeface="Cambria Math"/>
                          </a:rPr>
                          <m:t>=0 </m:t>
                        </m:r>
                        <m:r>
                          <a:rPr lang="en-US" i="1">
                            <a:latin typeface="Cambria Math"/>
                          </a:rPr>
                          <m:t>𝑜𝑟</m:t>
                        </m:r>
                        <m:r>
                          <a:rPr lang="en-US" i="1">
                            <a:latin typeface="Cambria Math"/>
                          </a:rPr>
                          <m:t> 1 ∀ </m:t>
                        </m:r>
                        <m:r>
                          <a:rPr lang="en-US" i="1">
                            <a:latin typeface="Cambria Math"/>
                            <a:ea typeface="Cambria Math"/>
                          </a:rPr>
                          <m:t>𝑖</m:t>
                        </m:r>
                        <m:r>
                          <a:rPr lang="en-US" i="1">
                            <a:latin typeface="Cambria Math"/>
                            <a:ea typeface="Cambria Math"/>
                          </a:rPr>
                          <m:t>, </m:t>
                        </m:r>
                        <m:r>
                          <a:rPr lang="en-US" i="1">
                            <a:latin typeface="Cambria Math"/>
                            <a:ea typeface="Cambria Math"/>
                          </a:rPr>
                          <m:t>𝑗</m:t>
                        </m:r>
                      </m:e>
                    </m:nary>
                  </m:oMath>
                </a14:m>
                <a:endParaRPr lang="en-US" sz="1600" dirty="0"/>
              </a:p>
              <a:p>
                <a:pPr marL="336550" lvl="2" indent="0">
                  <a:spcBef>
                    <a:spcPts val="600"/>
                  </a:spcBef>
                  <a:buNone/>
                </a:pPr>
                <a:r>
                  <a:rPr lang="en-US" dirty="0" smtClean="0">
                    <a:cs typeface="Times New Roman" pitchFamily="18" charset="0"/>
                  </a:rPr>
                  <a:t>Here </a:t>
                </a:r>
                <a14:m>
                  <m:oMath xmlns:m="http://schemas.openxmlformats.org/officeDocument/2006/math">
                    <m:sSub>
                      <m:sSubPr>
                        <m:ctrlPr>
                          <a:rPr lang="en-US" i="1">
                            <a:latin typeface="Cambria Math"/>
                          </a:rPr>
                        </m:ctrlPr>
                      </m:sSubPr>
                      <m:e>
                        <m:r>
                          <a:rPr lang="en-US" i="1">
                            <a:latin typeface="Cambria Math"/>
                          </a:rPr>
                          <m:t>𝑐</m:t>
                        </m:r>
                      </m:e>
                      <m:sub>
                        <m:r>
                          <a:rPr lang="en-US" i="1">
                            <a:latin typeface="Cambria Math"/>
                          </a:rPr>
                          <m:t>𝑖</m:t>
                        </m:r>
                        <m:r>
                          <a:rPr lang="en-US" i="1">
                            <a:latin typeface="Cambria Math"/>
                          </a:rPr>
                          <m:t>,</m:t>
                        </m:r>
                        <m:r>
                          <a:rPr lang="en-US" i="1">
                            <a:latin typeface="Cambria Math"/>
                          </a:rPr>
                          <m:t>𝑗</m:t>
                        </m:r>
                      </m:sub>
                    </m:sSub>
                  </m:oMath>
                </a14:m>
                <a:r>
                  <a:rPr lang="en-US" dirty="0" smtClean="0">
                    <a:cs typeface="Times New Roman" pitchFamily="18" charset="0"/>
                  </a:rPr>
                  <a:t> is the cost (or benefit) of assigning </a:t>
                </a:r>
                <a14:m>
                  <m:oMath xmlns:m="http://schemas.openxmlformats.org/officeDocument/2006/math">
                    <m:r>
                      <a:rPr lang="en-US" i="1">
                        <a:latin typeface="Cambria Math"/>
                        <a:ea typeface="Cambria Math"/>
                      </a:rPr>
                      <m:t>𝑖</m:t>
                    </m:r>
                  </m:oMath>
                </a14:m>
                <a:r>
                  <a:rPr lang="en-US" dirty="0">
                    <a:ea typeface="Cambria Math"/>
                  </a:rPr>
                  <a:t> to </a:t>
                </a:r>
                <a14:m>
                  <m:oMath xmlns:m="http://schemas.openxmlformats.org/officeDocument/2006/math">
                    <m:r>
                      <a:rPr lang="en-US" i="1">
                        <a:latin typeface="Cambria Math"/>
                        <a:ea typeface="Cambria Math"/>
                      </a:rPr>
                      <m:t>𝑗</m:t>
                    </m:r>
                  </m:oMath>
                </a14:m>
                <a:r>
                  <a:rPr lang="en-US" dirty="0" smtClean="0">
                    <a:cs typeface="Times New Roman" pitchFamily="18" charset="0"/>
                  </a:rPr>
                  <a:t> and all sums are limited to (</a:t>
                </a:r>
                <a14:m>
                  <m:oMath xmlns:m="http://schemas.openxmlformats.org/officeDocument/2006/math">
                    <m:r>
                      <a:rPr lang="en-US" i="1">
                        <a:latin typeface="Cambria Math"/>
                        <a:ea typeface="Cambria Math"/>
                      </a:rPr>
                      <m:t>𝑖</m:t>
                    </m:r>
                  </m:oMath>
                </a14:m>
                <a:r>
                  <a:rPr lang="en-US" dirty="0" smtClean="0">
                    <a:ea typeface="Cambria Math"/>
                  </a:rPr>
                  <a:t>,</a:t>
                </a:r>
                <a14:m>
                  <m:oMath xmlns:m="http://schemas.openxmlformats.org/officeDocument/2006/math">
                    <m:r>
                      <a:rPr lang="en-US" i="1">
                        <a:latin typeface="Cambria Math"/>
                        <a:ea typeface="Cambria Math"/>
                      </a:rPr>
                      <m:t>𝑗</m:t>
                    </m:r>
                  </m:oMath>
                </a14:m>
                <a:r>
                  <a:rPr lang="en-US" dirty="0" smtClean="0">
                    <a:cs typeface="Times New Roman" pitchFamily="18" charset="0"/>
                  </a:rPr>
                  <a:t>)</a:t>
                </a:r>
                <a:r>
                  <a:rPr lang="en-US" dirty="0">
                    <a:cs typeface="Times New Roman" pitchFamily="18" charset="0"/>
                  </a:rPr>
                  <a:t> </a:t>
                </a:r>
                <a:r>
                  <a:rPr lang="en-US" dirty="0" smtClean="0">
                    <a:cs typeface="Times New Roman" pitchFamily="18" charset="0"/>
                  </a:rPr>
                  <a:t>combinations allowed in the problem.</a:t>
                </a:r>
                <a:r>
                  <a:rPr lang="en-US" dirty="0" smtClean="0"/>
                  <a:t> [11.17]</a:t>
                </a:r>
                <a:endParaRPr lang="en-US" dirty="0"/>
              </a:p>
            </p:txBody>
          </p:sp>
        </mc:Choice>
        <mc:Fallback xmlns="">
          <p:sp>
            <p:nvSpPr>
              <p:cNvPr id="593923" name="Rectangle 3"/>
              <p:cNvSpPr>
                <a:spLocks noGrp="1" noRot="1" noChangeAspect="1" noMove="1" noResize="1" noEditPoints="1" noAdjustHandles="1" noChangeArrowheads="1" noChangeShapeType="1" noTextEdit="1"/>
              </p:cNvSpPr>
              <p:nvPr>
                <p:ph type="body" idx="1"/>
              </p:nvPr>
            </p:nvSpPr>
            <p:spPr>
              <a:xfrm>
                <a:off x="204532" y="1570333"/>
                <a:ext cx="8714508" cy="4659986"/>
              </a:xfrm>
              <a:blipFill rotWithShape="1">
                <a:blip r:embed="rId3"/>
                <a:stretch>
                  <a:fillRect l="-980" t="-916"/>
                </a:stretch>
              </a:blipFill>
              <a:ln/>
            </p:spPr>
            <p:txBody>
              <a:bodyPr/>
              <a:lstStyle/>
              <a:p>
                <a:r>
                  <a:rPr lang="en-US">
                    <a:noFill/>
                  </a:rPr>
                  <a:t> </a:t>
                </a:r>
              </a:p>
            </p:txBody>
          </p:sp>
        </mc:Fallback>
      </mc:AlternateContent>
      <p:sp>
        <p:nvSpPr>
          <p:cNvPr id="5" name="Rectangle 2"/>
          <p:cNvSpPr>
            <a:spLocks noGrp="1" noChangeArrowheads="1"/>
          </p:cNvSpPr>
          <p:nvPr>
            <p:ph type="title"/>
          </p:nvPr>
        </p:nvSpPr>
        <p:spPr>
          <a:xfrm>
            <a:off x="1219200" y="274638"/>
            <a:ext cx="7629378" cy="1011237"/>
          </a:xfrm>
        </p:spPr>
        <p:txBody>
          <a:bodyPr/>
          <a:lstStyle/>
          <a:p>
            <a:r>
              <a:rPr lang="en-US" sz="4000" dirty="0" smtClean="0">
                <a:cs typeface="Times New Roman" pitchFamily="18" charset="0"/>
              </a:rPr>
              <a:t>Generalized Assignment Models</a:t>
            </a:r>
            <a:endParaRPr lang="en-US" sz="4000" dirty="0">
              <a:cs typeface="Times New Roman" pitchFamily="18" charset="0"/>
            </a:endParaRPr>
          </a:p>
        </p:txBody>
      </p:sp>
    </p:spTree>
    <p:extLst>
      <p:ext uri="{BB962C8B-B14F-4D97-AF65-F5344CB8AC3E}">
        <p14:creationId xmlns:p14="http://schemas.microsoft.com/office/powerpoint/2010/main" val="1709159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39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39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939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a:xfrm>
            <a:off x="1219200" y="274638"/>
            <a:ext cx="7467600" cy="1011237"/>
          </a:xfrm>
        </p:spPr>
        <p:txBody>
          <a:bodyPr/>
          <a:lstStyle/>
          <a:p>
            <a:r>
              <a:rPr lang="en-US" sz="3600" dirty="0" smtClean="0">
                <a:cs typeface="Times New Roman" pitchFamily="18" charset="0"/>
              </a:rPr>
              <a:t>Example 11.6 </a:t>
            </a:r>
            <a:br>
              <a:rPr lang="en-US" sz="3600" dirty="0" smtClean="0">
                <a:cs typeface="Times New Roman" pitchFamily="18" charset="0"/>
              </a:rPr>
            </a:br>
            <a:r>
              <a:rPr lang="en-US" sz="3600" dirty="0" smtClean="0">
                <a:cs typeface="Times New Roman" pitchFamily="18" charset="0"/>
              </a:rPr>
              <a:t>CDOT Generalized Assignment</a:t>
            </a:r>
            <a:endParaRPr lang="en-US" sz="3600" dirty="0">
              <a:cs typeface="Times New Roman" pitchFamily="18" charset="0"/>
            </a:endParaRPr>
          </a:p>
        </p:txBody>
      </p:sp>
      <p:sp>
        <p:nvSpPr>
          <p:cNvPr id="593923" name="Rectangle 3"/>
          <p:cNvSpPr>
            <a:spLocks noGrp="1" noChangeArrowheads="1"/>
          </p:cNvSpPr>
          <p:nvPr>
            <p:ph type="body" idx="1"/>
          </p:nvPr>
        </p:nvSpPr>
        <p:spPr>
          <a:xfrm>
            <a:off x="154744" y="1471859"/>
            <a:ext cx="8792307" cy="4717926"/>
          </a:xfrm>
          <a:ln/>
        </p:spPr>
        <p:txBody>
          <a:bodyPr/>
          <a:lstStyle/>
          <a:p>
            <a:pPr marL="0" indent="0">
              <a:spcBef>
                <a:spcPts val="0"/>
              </a:spcBef>
              <a:buNone/>
            </a:pPr>
            <a:r>
              <a:rPr lang="en-US" sz="2400" dirty="0" smtClean="0"/>
              <a:t>	</a:t>
            </a:r>
            <a:r>
              <a:rPr lang="en-US" sz="2000" dirty="0"/>
              <a:t>The Canadian Department of Transportation encountered a problem of the generalized assignment form when reviewing their allocation of coast guard ships on Canada’s Pacific coast.  The ships maintain such navigational aids as lighthouses and buoys.  Each of the districts along the coast is assigned to one of a smaller number of coast guard ships.  Since the ships have different home bases and different equipment and operating costs, the time and cost for assigning any district varies considerably among the ships.  The task is to find a minimum cost assignment.</a:t>
            </a:r>
          </a:p>
          <a:p>
            <a:pPr marL="0" indent="0">
              <a:spcBef>
                <a:spcPts val="0"/>
              </a:spcBef>
              <a:buNone/>
            </a:pPr>
            <a:r>
              <a:rPr lang="en-US" sz="2000" dirty="0" smtClean="0"/>
              <a:t>	Table 11.6 </a:t>
            </a:r>
            <a:r>
              <a:rPr lang="en-US" sz="2000" dirty="0"/>
              <a:t>shows data for our (fictitious) version of the problem.  Three ships-the </a:t>
            </a:r>
            <a:r>
              <a:rPr lang="en-US" sz="2000" dirty="0" err="1" smtClean="0"/>
              <a:t>Estevan</a:t>
            </a:r>
            <a:r>
              <a:rPr lang="en-US" sz="2000" dirty="0" smtClean="0"/>
              <a:t>, the </a:t>
            </a:r>
            <a:r>
              <a:rPr lang="en-US" sz="2000" dirty="0"/>
              <a:t>Mackenzie, and the </a:t>
            </a:r>
            <a:r>
              <a:rPr lang="en-US" sz="2000" dirty="0" err="1" smtClean="0"/>
              <a:t>Skidegate</a:t>
            </a:r>
            <a:r>
              <a:rPr lang="en-US" sz="2000" dirty="0" smtClean="0"/>
              <a:t>--are </a:t>
            </a:r>
            <a:r>
              <a:rPr lang="en-US" sz="2000" dirty="0"/>
              <a:t>available to serve 6 districts.  Entries in the table show the number of weeks each ship would require to maintain aides in each district, together with the annual cost (in thousands of Canadian dollars).  Each ship is available SG weeks per year.</a:t>
            </a:r>
          </a:p>
        </p:txBody>
      </p:sp>
    </p:spTree>
    <p:extLst>
      <p:ext uri="{BB962C8B-B14F-4D97-AF65-F5344CB8AC3E}">
        <p14:creationId xmlns:p14="http://schemas.microsoft.com/office/powerpoint/2010/main" val="866228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a:xfrm>
            <a:off x="1219200" y="274638"/>
            <a:ext cx="7467600" cy="1011237"/>
          </a:xfrm>
        </p:spPr>
        <p:txBody>
          <a:bodyPr/>
          <a:lstStyle/>
          <a:p>
            <a:r>
              <a:rPr lang="en-US" sz="3600" dirty="0" smtClean="0">
                <a:cs typeface="Times New Roman" pitchFamily="18" charset="0"/>
              </a:rPr>
              <a:t>Example 11.6 </a:t>
            </a:r>
            <a:br>
              <a:rPr lang="en-US" sz="3600" dirty="0" smtClean="0">
                <a:cs typeface="Times New Roman" pitchFamily="18" charset="0"/>
              </a:rPr>
            </a:br>
            <a:r>
              <a:rPr lang="en-US" sz="3600" dirty="0" smtClean="0">
                <a:cs typeface="Times New Roman" pitchFamily="18" charset="0"/>
              </a:rPr>
              <a:t>CDOT Generalized Assignment</a:t>
            </a:r>
            <a:endParaRPr lang="en-US" sz="3600" dirty="0">
              <a:cs typeface="Times New Roman" pitchFamily="18"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163199840"/>
              </p:ext>
            </p:extLst>
          </p:nvPr>
        </p:nvGraphicFramePr>
        <p:xfrm>
          <a:off x="383457" y="1699809"/>
          <a:ext cx="8323083" cy="3169920"/>
        </p:xfrm>
        <a:graphic>
          <a:graphicData uri="http://schemas.openxmlformats.org/drawingml/2006/table">
            <a:tbl>
              <a:tblPr firstRow="1" bandRow="1">
                <a:tableStyleId>{5C22544A-7EE6-4342-B048-85BDC9FD1C3A}</a:tableStyleId>
              </a:tblPr>
              <a:tblGrid>
                <a:gridCol w="1783097"/>
                <a:gridCol w="916097"/>
                <a:gridCol w="916096"/>
                <a:gridCol w="931364"/>
                <a:gridCol w="977168"/>
                <a:gridCol w="916097"/>
                <a:gridCol w="992437"/>
                <a:gridCol w="890727"/>
              </a:tblGrid>
              <a:tr h="370840">
                <a:tc>
                  <a:txBody>
                    <a:bodyPr/>
                    <a:lstStyle/>
                    <a:p>
                      <a:endParaRPr lang="en-US" sz="2000" dirty="0">
                        <a:solidFill>
                          <a:schemeClr val="accent6"/>
                        </a:solidFill>
                      </a:endParaRPr>
                    </a:p>
                  </a:txBody>
                  <a:tcPr/>
                </a:tc>
                <a:tc>
                  <a:txBody>
                    <a:bodyPr/>
                    <a:lstStyle/>
                    <a:p>
                      <a:endParaRPr lang="en-US" sz="2000">
                        <a:solidFill>
                          <a:schemeClr val="accent6"/>
                        </a:solidFill>
                      </a:endParaRPr>
                    </a:p>
                  </a:txBody>
                  <a:tcPr/>
                </a:tc>
                <a:tc gridSpan="6">
                  <a:txBody>
                    <a:bodyPr/>
                    <a:lstStyle/>
                    <a:p>
                      <a:pPr algn="ctr"/>
                      <a:r>
                        <a:rPr lang="en-US" sz="2000" dirty="0" smtClean="0">
                          <a:solidFill>
                            <a:schemeClr val="accent6"/>
                          </a:solidFill>
                        </a:rPr>
                        <a:t>District, i</a:t>
                      </a:r>
                      <a:endParaRPr lang="en-US" sz="2000" dirty="0">
                        <a:solidFill>
                          <a:schemeClr val="accent6"/>
                        </a:solidFill>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sz="2000" b="1" dirty="0" smtClean="0">
                          <a:solidFill>
                            <a:schemeClr val="accent6"/>
                          </a:solidFill>
                        </a:rPr>
                        <a:t>Ship, j</a:t>
                      </a:r>
                      <a:endParaRPr lang="en-US" sz="2000" b="1" dirty="0">
                        <a:solidFill>
                          <a:schemeClr val="accent6"/>
                        </a:solidFill>
                      </a:endParaRPr>
                    </a:p>
                  </a:txBody>
                  <a:tcPr>
                    <a:solidFill>
                      <a:schemeClr val="accent1"/>
                    </a:solidFill>
                  </a:tcPr>
                </a:tc>
                <a:tc>
                  <a:txBody>
                    <a:bodyPr/>
                    <a:lstStyle/>
                    <a:p>
                      <a:endParaRPr lang="en-US" sz="2000" dirty="0">
                        <a:solidFill>
                          <a:schemeClr val="accent6"/>
                        </a:solidFill>
                      </a:endParaRPr>
                    </a:p>
                  </a:txBody>
                  <a:tcPr>
                    <a:solidFill>
                      <a:schemeClr val="accent1"/>
                    </a:solidFill>
                  </a:tcPr>
                </a:tc>
                <a:tc>
                  <a:txBody>
                    <a:bodyPr/>
                    <a:lstStyle/>
                    <a:p>
                      <a:pPr algn="ctr"/>
                      <a:r>
                        <a:rPr lang="en-US" sz="2000" dirty="0" smtClean="0">
                          <a:solidFill>
                            <a:schemeClr val="accent6"/>
                          </a:solidFill>
                        </a:rPr>
                        <a:t>1</a:t>
                      </a:r>
                      <a:endParaRPr lang="en-US" sz="2000" dirty="0">
                        <a:solidFill>
                          <a:schemeClr val="accent6"/>
                        </a:solidFill>
                      </a:endParaRPr>
                    </a:p>
                  </a:txBody>
                  <a:tcPr>
                    <a:solidFill>
                      <a:schemeClr val="accent1"/>
                    </a:solidFill>
                  </a:tcPr>
                </a:tc>
                <a:tc>
                  <a:txBody>
                    <a:bodyPr/>
                    <a:lstStyle/>
                    <a:p>
                      <a:pPr algn="ctr"/>
                      <a:r>
                        <a:rPr lang="en-US" sz="2000" dirty="0" smtClean="0">
                          <a:solidFill>
                            <a:schemeClr val="accent6"/>
                          </a:solidFill>
                        </a:rPr>
                        <a:t>2</a:t>
                      </a:r>
                      <a:endParaRPr lang="en-US" sz="2000" dirty="0">
                        <a:solidFill>
                          <a:schemeClr val="accent6"/>
                        </a:solidFill>
                      </a:endParaRPr>
                    </a:p>
                  </a:txBody>
                  <a:tcPr>
                    <a:solidFill>
                      <a:schemeClr val="accent1"/>
                    </a:solidFill>
                  </a:tcPr>
                </a:tc>
                <a:tc>
                  <a:txBody>
                    <a:bodyPr/>
                    <a:lstStyle/>
                    <a:p>
                      <a:pPr algn="ctr"/>
                      <a:r>
                        <a:rPr lang="en-US" sz="2000" dirty="0" smtClean="0">
                          <a:solidFill>
                            <a:schemeClr val="accent6"/>
                          </a:solidFill>
                        </a:rPr>
                        <a:t>3</a:t>
                      </a:r>
                      <a:endParaRPr lang="en-US" sz="2000" dirty="0">
                        <a:solidFill>
                          <a:schemeClr val="accent6"/>
                        </a:solidFill>
                      </a:endParaRPr>
                    </a:p>
                  </a:txBody>
                  <a:tcPr>
                    <a:solidFill>
                      <a:schemeClr val="accent1"/>
                    </a:solidFill>
                  </a:tcPr>
                </a:tc>
                <a:tc>
                  <a:txBody>
                    <a:bodyPr/>
                    <a:lstStyle/>
                    <a:p>
                      <a:pPr algn="ctr"/>
                      <a:r>
                        <a:rPr lang="en-US" sz="2000" dirty="0" smtClean="0">
                          <a:solidFill>
                            <a:schemeClr val="accent6"/>
                          </a:solidFill>
                        </a:rPr>
                        <a:t>4</a:t>
                      </a:r>
                      <a:endParaRPr lang="en-US" sz="2000" dirty="0">
                        <a:solidFill>
                          <a:schemeClr val="accent6"/>
                        </a:solidFill>
                      </a:endParaRPr>
                    </a:p>
                  </a:txBody>
                  <a:tcPr>
                    <a:solidFill>
                      <a:schemeClr val="accent1"/>
                    </a:solidFill>
                  </a:tcPr>
                </a:tc>
                <a:tc>
                  <a:txBody>
                    <a:bodyPr/>
                    <a:lstStyle/>
                    <a:p>
                      <a:pPr algn="ctr"/>
                      <a:r>
                        <a:rPr lang="en-US" sz="2000" dirty="0" smtClean="0">
                          <a:solidFill>
                            <a:schemeClr val="accent6"/>
                          </a:solidFill>
                        </a:rPr>
                        <a:t>5</a:t>
                      </a:r>
                      <a:endParaRPr lang="en-US" sz="2000" dirty="0">
                        <a:solidFill>
                          <a:schemeClr val="accent6"/>
                        </a:solidFill>
                      </a:endParaRPr>
                    </a:p>
                  </a:txBody>
                  <a:tcPr>
                    <a:solidFill>
                      <a:schemeClr val="accent1"/>
                    </a:solidFill>
                  </a:tcPr>
                </a:tc>
                <a:tc>
                  <a:txBody>
                    <a:bodyPr/>
                    <a:lstStyle/>
                    <a:p>
                      <a:pPr algn="ctr"/>
                      <a:r>
                        <a:rPr lang="en-US" sz="2000" dirty="0" smtClean="0">
                          <a:solidFill>
                            <a:schemeClr val="accent6"/>
                          </a:solidFill>
                        </a:rPr>
                        <a:t>6</a:t>
                      </a:r>
                      <a:endParaRPr lang="en-US" sz="2000" dirty="0">
                        <a:solidFill>
                          <a:schemeClr val="accent6"/>
                        </a:solidFill>
                      </a:endParaRPr>
                    </a:p>
                  </a:txBody>
                  <a:tcPr>
                    <a:solidFill>
                      <a:schemeClr val="accent1"/>
                    </a:solidFill>
                  </a:tcPr>
                </a:tc>
              </a:tr>
              <a:tr h="370840">
                <a:tc>
                  <a:txBody>
                    <a:bodyPr/>
                    <a:lstStyle/>
                    <a:p>
                      <a:r>
                        <a:rPr lang="en-US" sz="2000" dirty="0" smtClean="0">
                          <a:solidFill>
                            <a:schemeClr val="accent6"/>
                          </a:solidFill>
                        </a:rPr>
                        <a:t>1.Estevan</a:t>
                      </a:r>
                      <a:endParaRPr lang="en-US" sz="2000" dirty="0">
                        <a:solidFill>
                          <a:schemeClr val="accent6"/>
                        </a:solidFill>
                      </a:endParaRPr>
                    </a:p>
                  </a:txBody>
                  <a:tcPr>
                    <a:solidFill>
                      <a:schemeClr val="accent1"/>
                    </a:solidFill>
                  </a:tcPr>
                </a:tc>
                <a:tc>
                  <a:txBody>
                    <a:bodyPr/>
                    <a:lstStyle/>
                    <a:p>
                      <a:r>
                        <a:rPr lang="en-US" sz="2000" dirty="0" smtClean="0">
                          <a:solidFill>
                            <a:schemeClr val="accent6"/>
                          </a:solidFill>
                        </a:rPr>
                        <a:t>Cost</a:t>
                      </a:r>
                      <a:endParaRPr lang="en-US" sz="2000" dirty="0">
                        <a:solidFill>
                          <a:schemeClr val="accent6"/>
                        </a:solidFill>
                      </a:endParaRPr>
                    </a:p>
                  </a:txBody>
                  <a:tcPr>
                    <a:solidFill>
                      <a:schemeClr val="accent1"/>
                    </a:solidFill>
                  </a:tcPr>
                </a:tc>
                <a:tc>
                  <a:txBody>
                    <a:bodyPr/>
                    <a:lstStyle/>
                    <a:p>
                      <a:pPr algn="ctr"/>
                      <a:r>
                        <a:rPr lang="en-US" sz="2000" dirty="0" smtClean="0">
                          <a:solidFill>
                            <a:schemeClr val="accent6"/>
                          </a:solidFill>
                        </a:rPr>
                        <a:t>130</a:t>
                      </a:r>
                      <a:endParaRPr lang="en-US" sz="2000" dirty="0">
                        <a:solidFill>
                          <a:schemeClr val="accent6"/>
                        </a:solidFill>
                      </a:endParaRPr>
                    </a:p>
                  </a:txBody>
                  <a:tcPr/>
                </a:tc>
                <a:tc>
                  <a:txBody>
                    <a:bodyPr/>
                    <a:lstStyle/>
                    <a:p>
                      <a:pPr algn="ctr"/>
                      <a:r>
                        <a:rPr lang="en-US" sz="2000" dirty="0" smtClean="0">
                          <a:solidFill>
                            <a:schemeClr val="accent6"/>
                          </a:solidFill>
                        </a:rPr>
                        <a:t>30</a:t>
                      </a:r>
                      <a:endParaRPr lang="en-US" sz="2000" dirty="0">
                        <a:solidFill>
                          <a:schemeClr val="accent6"/>
                        </a:solidFill>
                      </a:endParaRPr>
                    </a:p>
                  </a:txBody>
                  <a:tcPr/>
                </a:tc>
                <a:tc>
                  <a:txBody>
                    <a:bodyPr/>
                    <a:lstStyle/>
                    <a:p>
                      <a:pPr algn="ctr"/>
                      <a:r>
                        <a:rPr lang="en-US" sz="2000" dirty="0" smtClean="0">
                          <a:solidFill>
                            <a:schemeClr val="accent6"/>
                          </a:solidFill>
                        </a:rPr>
                        <a:t>510</a:t>
                      </a:r>
                      <a:endParaRPr lang="en-US" sz="2000" dirty="0">
                        <a:solidFill>
                          <a:schemeClr val="accent6"/>
                        </a:solidFill>
                      </a:endParaRPr>
                    </a:p>
                  </a:txBody>
                  <a:tcPr/>
                </a:tc>
                <a:tc>
                  <a:txBody>
                    <a:bodyPr/>
                    <a:lstStyle/>
                    <a:p>
                      <a:pPr algn="ctr"/>
                      <a:r>
                        <a:rPr lang="en-US" sz="2000" dirty="0" smtClean="0">
                          <a:solidFill>
                            <a:schemeClr val="accent6"/>
                          </a:solidFill>
                        </a:rPr>
                        <a:t>30</a:t>
                      </a:r>
                      <a:endParaRPr lang="en-US" sz="2000" dirty="0">
                        <a:solidFill>
                          <a:schemeClr val="accent6"/>
                        </a:solidFill>
                      </a:endParaRPr>
                    </a:p>
                  </a:txBody>
                  <a:tcPr/>
                </a:tc>
                <a:tc>
                  <a:txBody>
                    <a:bodyPr/>
                    <a:lstStyle/>
                    <a:p>
                      <a:pPr algn="ctr"/>
                      <a:r>
                        <a:rPr lang="en-US" sz="2000" dirty="0" smtClean="0">
                          <a:solidFill>
                            <a:schemeClr val="accent6"/>
                          </a:solidFill>
                        </a:rPr>
                        <a:t>340</a:t>
                      </a:r>
                      <a:endParaRPr lang="en-US" sz="2000" dirty="0">
                        <a:solidFill>
                          <a:schemeClr val="accent6"/>
                        </a:solidFill>
                      </a:endParaRPr>
                    </a:p>
                  </a:txBody>
                  <a:tcPr/>
                </a:tc>
                <a:tc>
                  <a:txBody>
                    <a:bodyPr/>
                    <a:lstStyle/>
                    <a:p>
                      <a:pPr algn="ctr"/>
                      <a:r>
                        <a:rPr lang="en-US" sz="2000" dirty="0" smtClean="0">
                          <a:solidFill>
                            <a:schemeClr val="accent6"/>
                          </a:solidFill>
                        </a:rPr>
                        <a:t>20</a:t>
                      </a:r>
                      <a:endParaRPr lang="en-US" sz="2000" dirty="0">
                        <a:solidFill>
                          <a:schemeClr val="accent6"/>
                        </a:solidFill>
                      </a:endParaRPr>
                    </a:p>
                  </a:txBody>
                  <a:tcPr/>
                </a:tc>
              </a:tr>
              <a:tr h="370840">
                <a:tc>
                  <a:txBody>
                    <a:bodyPr/>
                    <a:lstStyle/>
                    <a:p>
                      <a:endParaRPr lang="en-US" sz="2000" dirty="0">
                        <a:solidFill>
                          <a:schemeClr val="accent6"/>
                        </a:solidFill>
                      </a:endParaRPr>
                    </a:p>
                  </a:txBody>
                  <a:tcPr>
                    <a:solidFill>
                      <a:schemeClr val="accent1"/>
                    </a:solidFill>
                  </a:tcPr>
                </a:tc>
                <a:tc>
                  <a:txBody>
                    <a:bodyPr/>
                    <a:lstStyle/>
                    <a:p>
                      <a:r>
                        <a:rPr lang="en-US" sz="2000" dirty="0" smtClean="0">
                          <a:solidFill>
                            <a:schemeClr val="accent6"/>
                          </a:solidFill>
                        </a:rPr>
                        <a:t>Time</a:t>
                      </a:r>
                      <a:endParaRPr lang="en-US" sz="2000" dirty="0">
                        <a:solidFill>
                          <a:schemeClr val="accent6"/>
                        </a:solidFill>
                      </a:endParaRPr>
                    </a:p>
                  </a:txBody>
                  <a:tcPr>
                    <a:solidFill>
                      <a:schemeClr val="accent1"/>
                    </a:solidFill>
                  </a:tcPr>
                </a:tc>
                <a:tc>
                  <a:txBody>
                    <a:bodyPr/>
                    <a:lstStyle/>
                    <a:p>
                      <a:pPr algn="ctr"/>
                      <a:r>
                        <a:rPr lang="en-US" sz="2000" dirty="0" smtClean="0">
                          <a:solidFill>
                            <a:schemeClr val="accent6"/>
                          </a:solidFill>
                        </a:rPr>
                        <a:t>30</a:t>
                      </a:r>
                      <a:endParaRPr lang="en-US" sz="2000" dirty="0">
                        <a:solidFill>
                          <a:schemeClr val="accent6"/>
                        </a:solidFill>
                      </a:endParaRPr>
                    </a:p>
                  </a:txBody>
                  <a:tcPr/>
                </a:tc>
                <a:tc>
                  <a:txBody>
                    <a:bodyPr/>
                    <a:lstStyle/>
                    <a:p>
                      <a:pPr algn="ctr"/>
                      <a:r>
                        <a:rPr lang="en-US" sz="2000" dirty="0" smtClean="0">
                          <a:solidFill>
                            <a:schemeClr val="accent6"/>
                          </a:solidFill>
                        </a:rPr>
                        <a:t>50</a:t>
                      </a:r>
                      <a:endParaRPr lang="en-US" sz="2000" dirty="0">
                        <a:solidFill>
                          <a:schemeClr val="accent6"/>
                        </a:solidFill>
                      </a:endParaRPr>
                    </a:p>
                  </a:txBody>
                  <a:tcPr/>
                </a:tc>
                <a:tc>
                  <a:txBody>
                    <a:bodyPr/>
                    <a:lstStyle/>
                    <a:p>
                      <a:pPr algn="ctr"/>
                      <a:r>
                        <a:rPr lang="en-US" sz="2000" dirty="0" smtClean="0">
                          <a:solidFill>
                            <a:schemeClr val="accent6"/>
                          </a:solidFill>
                        </a:rPr>
                        <a:t>10</a:t>
                      </a:r>
                      <a:endParaRPr lang="en-US" sz="2000" dirty="0">
                        <a:solidFill>
                          <a:schemeClr val="accent6"/>
                        </a:solidFill>
                      </a:endParaRPr>
                    </a:p>
                  </a:txBody>
                  <a:tcPr/>
                </a:tc>
                <a:tc>
                  <a:txBody>
                    <a:bodyPr/>
                    <a:lstStyle/>
                    <a:p>
                      <a:pPr algn="ctr"/>
                      <a:r>
                        <a:rPr lang="en-US" sz="2000" dirty="0" smtClean="0">
                          <a:solidFill>
                            <a:schemeClr val="accent6"/>
                          </a:solidFill>
                        </a:rPr>
                        <a:t>11</a:t>
                      </a:r>
                      <a:endParaRPr lang="en-US" sz="2000" dirty="0">
                        <a:solidFill>
                          <a:schemeClr val="accent6"/>
                        </a:solidFill>
                      </a:endParaRPr>
                    </a:p>
                  </a:txBody>
                  <a:tcPr/>
                </a:tc>
                <a:tc>
                  <a:txBody>
                    <a:bodyPr/>
                    <a:lstStyle/>
                    <a:p>
                      <a:pPr algn="ctr"/>
                      <a:r>
                        <a:rPr lang="en-US" sz="2000" dirty="0" smtClean="0">
                          <a:solidFill>
                            <a:schemeClr val="accent6"/>
                          </a:solidFill>
                        </a:rPr>
                        <a:t>13</a:t>
                      </a:r>
                      <a:endParaRPr lang="en-US" sz="2000" dirty="0">
                        <a:solidFill>
                          <a:schemeClr val="accent6"/>
                        </a:solidFill>
                      </a:endParaRPr>
                    </a:p>
                  </a:txBody>
                  <a:tcPr/>
                </a:tc>
                <a:tc>
                  <a:txBody>
                    <a:bodyPr/>
                    <a:lstStyle/>
                    <a:p>
                      <a:pPr algn="ctr"/>
                      <a:r>
                        <a:rPr lang="en-US" sz="2000" dirty="0" smtClean="0">
                          <a:solidFill>
                            <a:schemeClr val="accent6"/>
                          </a:solidFill>
                        </a:rPr>
                        <a:t>9</a:t>
                      </a:r>
                      <a:endParaRPr lang="en-US" sz="2000" dirty="0">
                        <a:solidFill>
                          <a:schemeClr val="accent6"/>
                        </a:solidFill>
                      </a:endParaRPr>
                    </a:p>
                  </a:txBody>
                  <a:tcPr/>
                </a:tc>
              </a:tr>
              <a:tr h="370840">
                <a:tc>
                  <a:txBody>
                    <a:bodyPr/>
                    <a:lstStyle/>
                    <a:p>
                      <a:r>
                        <a:rPr lang="en-US" sz="2000" dirty="0" smtClean="0">
                          <a:solidFill>
                            <a:schemeClr val="accent6"/>
                          </a:solidFill>
                        </a:rPr>
                        <a:t>2.Mackenzie</a:t>
                      </a:r>
                      <a:endParaRPr lang="en-US" sz="2000" dirty="0">
                        <a:solidFill>
                          <a:schemeClr val="accent6"/>
                        </a:solidFill>
                      </a:endParaRPr>
                    </a:p>
                  </a:txBody>
                  <a:tcPr>
                    <a:solidFill>
                      <a:schemeClr val="accent1"/>
                    </a:solidFill>
                  </a:tcPr>
                </a:tc>
                <a:tc>
                  <a:txBody>
                    <a:bodyPr/>
                    <a:lstStyle/>
                    <a:p>
                      <a:r>
                        <a:rPr lang="en-US" sz="2000" dirty="0" smtClean="0">
                          <a:solidFill>
                            <a:schemeClr val="accent6"/>
                          </a:solidFill>
                        </a:rPr>
                        <a:t>Cost</a:t>
                      </a:r>
                      <a:endParaRPr lang="en-US" sz="2000" dirty="0">
                        <a:solidFill>
                          <a:schemeClr val="accent6"/>
                        </a:solidFill>
                      </a:endParaRPr>
                    </a:p>
                  </a:txBody>
                  <a:tcPr>
                    <a:solidFill>
                      <a:schemeClr val="accent1"/>
                    </a:solidFill>
                  </a:tcPr>
                </a:tc>
                <a:tc>
                  <a:txBody>
                    <a:bodyPr/>
                    <a:lstStyle/>
                    <a:p>
                      <a:pPr algn="ctr"/>
                      <a:r>
                        <a:rPr lang="en-US" sz="2000" dirty="0" smtClean="0">
                          <a:solidFill>
                            <a:schemeClr val="accent6"/>
                          </a:solidFill>
                        </a:rPr>
                        <a:t>460</a:t>
                      </a:r>
                      <a:endParaRPr lang="en-US" sz="2000" dirty="0">
                        <a:solidFill>
                          <a:schemeClr val="accent6"/>
                        </a:solidFill>
                      </a:endParaRPr>
                    </a:p>
                  </a:txBody>
                  <a:tcPr/>
                </a:tc>
                <a:tc>
                  <a:txBody>
                    <a:bodyPr/>
                    <a:lstStyle/>
                    <a:p>
                      <a:pPr algn="ctr"/>
                      <a:r>
                        <a:rPr lang="en-US" sz="2000" dirty="0" smtClean="0">
                          <a:solidFill>
                            <a:schemeClr val="accent6"/>
                          </a:solidFill>
                        </a:rPr>
                        <a:t>150</a:t>
                      </a:r>
                      <a:endParaRPr lang="en-US" sz="2000" dirty="0">
                        <a:solidFill>
                          <a:schemeClr val="accent6"/>
                        </a:solidFill>
                      </a:endParaRPr>
                    </a:p>
                  </a:txBody>
                  <a:tcPr/>
                </a:tc>
                <a:tc>
                  <a:txBody>
                    <a:bodyPr/>
                    <a:lstStyle/>
                    <a:p>
                      <a:pPr algn="ctr"/>
                      <a:r>
                        <a:rPr lang="en-US" sz="2000" dirty="0" smtClean="0">
                          <a:solidFill>
                            <a:schemeClr val="accent6"/>
                          </a:solidFill>
                        </a:rPr>
                        <a:t>20</a:t>
                      </a:r>
                      <a:endParaRPr lang="en-US" sz="2000" dirty="0">
                        <a:solidFill>
                          <a:schemeClr val="accent6"/>
                        </a:solidFill>
                      </a:endParaRPr>
                    </a:p>
                  </a:txBody>
                  <a:tcPr/>
                </a:tc>
                <a:tc>
                  <a:txBody>
                    <a:bodyPr/>
                    <a:lstStyle/>
                    <a:p>
                      <a:pPr algn="ctr"/>
                      <a:r>
                        <a:rPr lang="en-US" sz="2000" dirty="0" smtClean="0">
                          <a:solidFill>
                            <a:schemeClr val="accent6"/>
                          </a:solidFill>
                        </a:rPr>
                        <a:t>40</a:t>
                      </a:r>
                      <a:endParaRPr lang="en-US" sz="2000" dirty="0">
                        <a:solidFill>
                          <a:schemeClr val="accent6"/>
                        </a:solidFill>
                      </a:endParaRPr>
                    </a:p>
                  </a:txBody>
                  <a:tcPr/>
                </a:tc>
                <a:tc>
                  <a:txBody>
                    <a:bodyPr/>
                    <a:lstStyle/>
                    <a:p>
                      <a:pPr algn="ctr"/>
                      <a:r>
                        <a:rPr lang="en-US" sz="2000" dirty="0" smtClean="0">
                          <a:solidFill>
                            <a:schemeClr val="accent6"/>
                          </a:solidFill>
                        </a:rPr>
                        <a:t>30</a:t>
                      </a:r>
                      <a:endParaRPr lang="en-US" sz="2000" dirty="0">
                        <a:solidFill>
                          <a:schemeClr val="accent6"/>
                        </a:solidFill>
                      </a:endParaRPr>
                    </a:p>
                  </a:txBody>
                  <a:tcPr/>
                </a:tc>
                <a:tc>
                  <a:txBody>
                    <a:bodyPr/>
                    <a:lstStyle/>
                    <a:p>
                      <a:pPr algn="ctr"/>
                      <a:r>
                        <a:rPr lang="en-US" sz="2000" dirty="0" smtClean="0">
                          <a:solidFill>
                            <a:schemeClr val="accent6"/>
                          </a:solidFill>
                        </a:rPr>
                        <a:t>450</a:t>
                      </a:r>
                      <a:endParaRPr lang="en-US" sz="2000" dirty="0">
                        <a:solidFill>
                          <a:schemeClr val="accent6"/>
                        </a:solidFill>
                      </a:endParaRPr>
                    </a:p>
                  </a:txBody>
                  <a:tcPr/>
                </a:tc>
              </a:tr>
              <a:tr h="370840">
                <a:tc>
                  <a:txBody>
                    <a:bodyPr/>
                    <a:lstStyle/>
                    <a:p>
                      <a:endParaRPr lang="en-US" sz="2000" dirty="0">
                        <a:solidFill>
                          <a:schemeClr val="accent6"/>
                        </a:solidFill>
                      </a:endParaRPr>
                    </a:p>
                  </a:txBody>
                  <a:tcPr>
                    <a:solidFill>
                      <a:schemeClr val="accent1"/>
                    </a:solidFill>
                  </a:tcPr>
                </a:tc>
                <a:tc>
                  <a:txBody>
                    <a:bodyPr/>
                    <a:lstStyle/>
                    <a:p>
                      <a:r>
                        <a:rPr lang="en-US" sz="2000" dirty="0" smtClean="0">
                          <a:solidFill>
                            <a:schemeClr val="accent6"/>
                          </a:solidFill>
                        </a:rPr>
                        <a:t>Time</a:t>
                      </a:r>
                      <a:endParaRPr lang="en-US" sz="2000" dirty="0">
                        <a:solidFill>
                          <a:schemeClr val="accent6"/>
                        </a:solidFill>
                      </a:endParaRPr>
                    </a:p>
                  </a:txBody>
                  <a:tcPr>
                    <a:solidFill>
                      <a:schemeClr val="accent1"/>
                    </a:solidFill>
                  </a:tcPr>
                </a:tc>
                <a:tc>
                  <a:txBody>
                    <a:bodyPr/>
                    <a:lstStyle/>
                    <a:p>
                      <a:pPr algn="ctr"/>
                      <a:r>
                        <a:rPr lang="en-US" sz="2000" dirty="0" smtClean="0">
                          <a:solidFill>
                            <a:schemeClr val="accent6"/>
                          </a:solidFill>
                        </a:rPr>
                        <a:t>10</a:t>
                      </a:r>
                      <a:endParaRPr lang="en-US" sz="2000" dirty="0">
                        <a:solidFill>
                          <a:schemeClr val="accent6"/>
                        </a:solidFill>
                      </a:endParaRPr>
                    </a:p>
                  </a:txBody>
                  <a:tcPr/>
                </a:tc>
                <a:tc>
                  <a:txBody>
                    <a:bodyPr/>
                    <a:lstStyle/>
                    <a:p>
                      <a:pPr algn="ctr"/>
                      <a:r>
                        <a:rPr lang="en-US" sz="2000" dirty="0" smtClean="0">
                          <a:solidFill>
                            <a:schemeClr val="accent6"/>
                          </a:solidFill>
                        </a:rPr>
                        <a:t>20</a:t>
                      </a:r>
                      <a:endParaRPr lang="en-US" sz="2000" dirty="0">
                        <a:solidFill>
                          <a:schemeClr val="accent6"/>
                        </a:solidFill>
                      </a:endParaRPr>
                    </a:p>
                  </a:txBody>
                  <a:tcPr/>
                </a:tc>
                <a:tc>
                  <a:txBody>
                    <a:bodyPr/>
                    <a:lstStyle/>
                    <a:p>
                      <a:pPr algn="ctr"/>
                      <a:r>
                        <a:rPr lang="en-US" sz="2000" dirty="0" smtClean="0">
                          <a:solidFill>
                            <a:schemeClr val="accent6"/>
                          </a:solidFill>
                        </a:rPr>
                        <a:t>60</a:t>
                      </a:r>
                      <a:endParaRPr lang="en-US" sz="2000" dirty="0">
                        <a:solidFill>
                          <a:schemeClr val="accent6"/>
                        </a:solidFill>
                      </a:endParaRPr>
                    </a:p>
                  </a:txBody>
                  <a:tcPr/>
                </a:tc>
                <a:tc>
                  <a:txBody>
                    <a:bodyPr/>
                    <a:lstStyle/>
                    <a:p>
                      <a:pPr algn="ctr"/>
                      <a:r>
                        <a:rPr lang="en-US" sz="2000" dirty="0" smtClean="0">
                          <a:solidFill>
                            <a:schemeClr val="accent6"/>
                          </a:solidFill>
                        </a:rPr>
                        <a:t>10</a:t>
                      </a:r>
                      <a:endParaRPr lang="en-US" sz="2000" dirty="0">
                        <a:solidFill>
                          <a:schemeClr val="accent6"/>
                        </a:solidFill>
                      </a:endParaRPr>
                    </a:p>
                  </a:txBody>
                  <a:tcPr/>
                </a:tc>
                <a:tc>
                  <a:txBody>
                    <a:bodyPr/>
                    <a:lstStyle/>
                    <a:p>
                      <a:pPr algn="ctr"/>
                      <a:r>
                        <a:rPr lang="en-US" sz="2000" dirty="0" smtClean="0">
                          <a:solidFill>
                            <a:schemeClr val="accent6"/>
                          </a:solidFill>
                        </a:rPr>
                        <a:t>10</a:t>
                      </a:r>
                      <a:endParaRPr lang="en-US" sz="2000" dirty="0">
                        <a:solidFill>
                          <a:schemeClr val="accent6"/>
                        </a:solidFill>
                      </a:endParaRPr>
                    </a:p>
                  </a:txBody>
                  <a:tcPr/>
                </a:tc>
                <a:tc>
                  <a:txBody>
                    <a:bodyPr/>
                    <a:lstStyle/>
                    <a:p>
                      <a:pPr algn="ctr"/>
                      <a:r>
                        <a:rPr lang="en-US" sz="2000" dirty="0" smtClean="0">
                          <a:solidFill>
                            <a:schemeClr val="accent6"/>
                          </a:solidFill>
                        </a:rPr>
                        <a:t>17</a:t>
                      </a:r>
                      <a:endParaRPr lang="en-US" sz="2000" dirty="0">
                        <a:solidFill>
                          <a:schemeClr val="accent6"/>
                        </a:solidFill>
                      </a:endParaRPr>
                    </a:p>
                  </a:txBody>
                  <a:tcPr/>
                </a:tc>
              </a:tr>
              <a:tr h="370840">
                <a:tc>
                  <a:txBody>
                    <a:bodyPr/>
                    <a:lstStyle/>
                    <a:p>
                      <a:r>
                        <a:rPr lang="en-US" sz="2000" dirty="0" smtClean="0">
                          <a:solidFill>
                            <a:schemeClr val="accent6"/>
                          </a:solidFill>
                        </a:rPr>
                        <a:t>3.Skidegate</a:t>
                      </a:r>
                      <a:endParaRPr lang="en-US" sz="2000" dirty="0">
                        <a:solidFill>
                          <a:schemeClr val="accent6"/>
                        </a:solidFill>
                      </a:endParaRPr>
                    </a:p>
                  </a:txBody>
                  <a:tcPr>
                    <a:solidFill>
                      <a:schemeClr val="accent1"/>
                    </a:solidFill>
                  </a:tcPr>
                </a:tc>
                <a:tc>
                  <a:txBody>
                    <a:bodyPr/>
                    <a:lstStyle/>
                    <a:p>
                      <a:r>
                        <a:rPr lang="en-US" sz="2000" dirty="0" smtClean="0">
                          <a:solidFill>
                            <a:schemeClr val="accent6"/>
                          </a:solidFill>
                        </a:rPr>
                        <a:t>Cost</a:t>
                      </a:r>
                      <a:endParaRPr lang="en-US" sz="2000" dirty="0">
                        <a:solidFill>
                          <a:schemeClr val="accent6"/>
                        </a:solidFill>
                      </a:endParaRPr>
                    </a:p>
                  </a:txBody>
                  <a:tcPr>
                    <a:solidFill>
                      <a:schemeClr val="accent1"/>
                    </a:solidFill>
                  </a:tcPr>
                </a:tc>
                <a:tc>
                  <a:txBody>
                    <a:bodyPr/>
                    <a:lstStyle/>
                    <a:p>
                      <a:pPr algn="ctr"/>
                      <a:r>
                        <a:rPr lang="en-US" sz="2000" dirty="0" smtClean="0">
                          <a:solidFill>
                            <a:schemeClr val="accent6"/>
                          </a:solidFill>
                        </a:rPr>
                        <a:t>40</a:t>
                      </a:r>
                      <a:endParaRPr lang="en-US" sz="2000" dirty="0">
                        <a:solidFill>
                          <a:schemeClr val="accent6"/>
                        </a:solidFill>
                      </a:endParaRPr>
                    </a:p>
                  </a:txBody>
                  <a:tcPr/>
                </a:tc>
                <a:tc>
                  <a:txBody>
                    <a:bodyPr/>
                    <a:lstStyle/>
                    <a:p>
                      <a:pPr algn="ctr"/>
                      <a:r>
                        <a:rPr lang="en-US" sz="2000" dirty="0" smtClean="0">
                          <a:solidFill>
                            <a:schemeClr val="accent6"/>
                          </a:solidFill>
                        </a:rPr>
                        <a:t>370</a:t>
                      </a:r>
                      <a:endParaRPr lang="en-US" sz="2000" dirty="0">
                        <a:solidFill>
                          <a:schemeClr val="accent6"/>
                        </a:solidFill>
                      </a:endParaRPr>
                    </a:p>
                  </a:txBody>
                  <a:tcPr/>
                </a:tc>
                <a:tc>
                  <a:txBody>
                    <a:bodyPr/>
                    <a:lstStyle/>
                    <a:p>
                      <a:pPr algn="ctr"/>
                      <a:r>
                        <a:rPr lang="en-US" sz="2000" dirty="0" smtClean="0">
                          <a:solidFill>
                            <a:schemeClr val="accent6"/>
                          </a:solidFill>
                        </a:rPr>
                        <a:t>120</a:t>
                      </a:r>
                      <a:endParaRPr lang="en-US" sz="2000" dirty="0">
                        <a:solidFill>
                          <a:schemeClr val="accent6"/>
                        </a:solidFill>
                      </a:endParaRPr>
                    </a:p>
                  </a:txBody>
                  <a:tcPr/>
                </a:tc>
                <a:tc>
                  <a:txBody>
                    <a:bodyPr/>
                    <a:lstStyle/>
                    <a:p>
                      <a:pPr algn="ctr"/>
                      <a:r>
                        <a:rPr lang="en-US" sz="2000" dirty="0" smtClean="0">
                          <a:solidFill>
                            <a:schemeClr val="accent6"/>
                          </a:solidFill>
                        </a:rPr>
                        <a:t>390</a:t>
                      </a:r>
                      <a:endParaRPr lang="en-US" sz="2000" dirty="0">
                        <a:solidFill>
                          <a:schemeClr val="accent6"/>
                        </a:solidFill>
                      </a:endParaRPr>
                    </a:p>
                  </a:txBody>
                  <a:tcPr/>
                </a:tc>
                <a:tc>
                  <a:txBody>
                    <a:bodyPr/>
                    <a:lstStyle/>
                    <a:p>
                      <a:pPr algn="ctr"/>
                      <a:r>
                        <a:rPr lang="en-US" sz="2000" dirty="0" smtClean="0">
                          <a:solidFill>
                            <a:schemeClr val="accent6"/>
                          </a:solidFill>
                        </a:rPr>
                        <a:t>40</a:t>
                      </a:r>
                      <a:endParaRPr lang="en-US" sz="2000" dirty="0">
                        <a:solidFill>
                          <a:schemeClr val="accent6"/>
                        </a:solidFill>
                      </a:endParaRPr>
                    </a:p>
                  </a:txBody>
                  <a:tcPr/>
                </a:tc>
                <a:tc>
                  <a:txBody>
                    <a:bodyPr/>
                    <a:lstStyle/>
                    <a:p>
                      <a:pPr algn="ctr"/>
                      <a:r>
                        <a:rPr lang="en-US" sz="2000" dirty="0" smtClean="0">
                          <a:solidFill>
                            <a:schemeClr val="accent6"/>
                          </a:solidFill>
                        </a:rPr>
                        <a:t>30</a:t>
                      </a:r>
                      <a:endParaRPr lang="en-US" sz="2000" dirty="0">
                        <a:solidFill>
                          <a:schemeClr val="accent6"/>
                        </a:solidFill>
                      </a:endParaRPr>
                    </a:p>
                  </a:txBody>
                  <a:tcPr/>
                </a:tc>
              </a:tr>
              <a:tr h="370840">
                <a:tc>
                  <a:txBody>
                    <a:bodyPr/>
                    <a:lstStyle/>
                    <a:p>
                      <a:endParaRPr lang="en-US" sz="2000" dirty="0">
                        <a:solidFill>
                          <a:schemeClr val="accent6"/>
                        </a:solidFill>
                      </a:endParaRPr>
                    </a:p>
                  </a:txBody>
                  <a:tcPr>
                    <a:solidFill>
                      <a:schemeClr val="accent1"/>
                    </a:solidFill>
                  </a:tcPr>
                </a:tc>
                <a:tc>
                  <a:txBody>
                    <a:bodyPr/>
                    <a:lstStyle/>
                    <a:p>
                      <a:r>
                        <a:rPr lang="en-US" sz="2000" dirty="0" smtClean="0">
                          <a:solidFill>
                            <a:schemeClr val="accent6"/>
                          </a:solidFill>
                        </a:rPr>
                        <a:t>Time</a:t>
                      </a:r>
                      <a:endParaRPr lang="en-US" sz="2000" dirty="0">
                        <a:solidFill>
                          <a:schemeClr val="accent6"/>
                        </a:solidFill>
                      </a:endParaRPr>
                    </a:p>
                  </a:txBody>
                  <a:tcPr>
                    <a:solidFill>
                      <a:schemeClr val="accent1"/>
                    </a:solidFill>
                  </a:tcPr>
                </a:tc>
                <a:tc>
                  <a:txBody>
                    <a:bodyPr/>
                    <a:lstStyle/>
                    <a:p>
                      <a:pPr algn="ctr"/>
                      <a:r>
                        <a:rPr lang="en-US" sz="2000" dirty="0" smtClean="0">
                          <a:solidFill>
                            <a:schemeClr val="accent6"/>
                          </a:solidFill>
                        </a:rPr>
                        <a:t>70</a:t>
                      </a:r>
                      <a:endParaRPr lang="en-US" sz="2000" dirty="0">
                        <a:solidFill>
                          <a:schemeClr val="accent6"/>
                        </a:solidFill>
                      </a:endParaRPr>
                    </a:p>
                  </a:txBody>
                  <a:tcPr/>
                </a:tc>
                <a:tc>
                  <a:txBody>
                    <a:bodyPr/>
                    <a:lstStyle/>
                    <a:p>
                      <a:pPr algn="ctr"/>
                      <a:r>
                        <a:rPr lang="en-US" sz="2000" dirty="0" smtClean="0">
                          <a:solidFill>
                            <a:schemeClr val="accent6"/>
                          </a:solidFill>
                        </a:rPr>
                        <a:t>10</a:t>
                      </a:r>
                      <a:endParaRPr lang="en-US" sz="2000" dirty="0">
                        <a:solidFill>
                          <a:schemeClr val="accent6"/>
                        </a:solidFill>
                      </a:endParaRPr>
                    </a:p>
                  </a:txBody>
                  <a:tcPr/>
                </a:tc>
                <a:tc>
                  <a:txBody>
                    <a:bodyPr/>
                    <a:lstStyle/>
                    <a:p>
                      <a:pPr algn="ctr"/>
                      <a:r>
                        <a:rPr lang="en-US" sz="2000" dirty="0" smtClean="0">
                          <a:solidFill>
                            <a:schemeClr val="accent6"/>
                          </a:solidFill>
                        </a:rPr>
                        <a:t>10</a:t>
                      </a:r>
                      <a:endParaRPr lang="en-US" sz="2000" dirty="0">
                        <a:solidFill>
                          <a:schemeClr val="accent6"/>
                        </a:solidFill>
                      </a:endParaRPr>
                    </a:p>
                  </a:txBody>
                  <a:tcPr/>
                </a:tc>
                <a:tc>
                  <a:txBody>
                    <a:bodyPr/>
                    <a:lstStyle/>
                    <a:p>
                      <a:pPr algn="ctr"/>
                      <a:r>
                        <a:rPr lang="en-US" sz="2000" dirty="0" smtClean="0">
                          <a:solidFill>
                            <a:schemeClr val="accent6"/>
                          </a:solidFill>
                        </a:rPr>
                        <a:t>15</a:t>
                      </a:r>
                      <a:endParaRPr lang="en-US" sz="2000" dirty="0">
                        <a:solidFill>
                          <a:schemeClr val="accent6"/>
                        </a:solidFill>
                      </a:endParaRPr>
                    </a:p>
                  </a:txBody>
                  <a:tcPr/>
                </a:tc>
                <a:tc>
                  <a:txBody>
                    <a:bodyPr/>
                    <a:lstStyle/>
                    <a:p>
                      <a:pPr algn="ctr"/>
                      <a:r>
                        <a:rPr lang="en-US" sz="2000" dirty="0" smtClean="0">
                          <a:solidFill>
                            <a:schemeClr val="accent6"/>
                          </a:solidFill>
                        </a:rPr>
                        <a:t>8</a:t>
                      </a:r>
                      <a:endParaRPr lang="en-US" sz="2000" dirty="0">
                        <a:solidFill>
                          <a:schemeClr val="accent6"/>
                        </a:solidFill>
                      </a:endParaRPr>
                    </a:p>
                  </a:txBody>
                  <a:tcPr/>
                </a:tc>
                <a:tc>
                  <a:txBody>
                    <a:bodyPr/>
                    <a:lstStyle/>
                    <a:p>
                      <a:pPr algn="ctr"/>
                      <a:r>
                        <a:rPr lang="en-US" sz="2000" dirty="0" smtClean="0">
                          <a:solidFill>
                            <a:schemeClr val="accent6"/>
                          </a:solidFill>
                        </a:rPr>
                        <a:t>12</a:t>
                      </a:r>
                      <a:endParaRPr lang="en-US" sz="2000" dirty="0">
                        <a:solidFill>
                          <a:schemeClr val="accent6"/>
                        </a:solidFill>
                      </a:endParaRPr>
                    </a:p>
                  </a:txBody>
                  <a:tcPr/>
                </a:tc>
              </a:tr>
            </a:tbl>
          </a:graphicData>
        </a:graphic>
      </p:graphicFrame>
      <mc:AlternateContent xmlns:mc="http://schemas.openxmlformats.org/markup-compatibility/2006" xmlns:a14="http://schemas.microsoft.com/office/drawing/2010/main">
        <mc:Choice Requires="a14">
          <p:sp>
            <p:nvSpPr>
              <p:cNvPr id="4" name="Rectangle 3"/>
              <p:cNvSpPr/>
              <p:nvPr/>
            </p:nvSpPr>
            <p:spPr>
              <a:xfrm>
                <a:off x="1405697" y="5279775"/>
                <a:ext cx="5741764" cy="7360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accent6"/>
                              </a:solidFill>
                              <a:latin typeface="Cambria Math"/>
                              <a:cs typeface="Times New Roman" pitchFamily="18" charset="0"/>
                            </a:rPr>
                          </m:ctrlPr>
                        </m:sSubPr>
                        <m:e>
                          <m:r>
                            <a:rPr lang="en-US" sz="2400" i="1">
                              <a:solidFill>
                                <a:schemeClr val="accent6"/>
                              </a:solidFill>
                              <a:latin typeface="Cambria Math"/>
                              <a:cs typeface="Times New Roman" pitchFamily="18" charset="0"/>
                            </a:rPr>
                            <m:t>𝑥</m:t>
                          </m:r>
                        </m:e>
                        <m:sub>
                          <m:r>
                            <a:rPr lang="en-US" sz="2400" i="1">
                              <a:solidFill>
                                <a:schemeClr val="accent6"/>
                              </a:solidFill>
                              <a:latin typeface="Cambria Math"/>
                              <a:cs typeface="Times New Roman" pitchFamily="18" charset="0"/>
                            </a:rPr>
                            <m:t>𝑖</m:t>
                          </m:r>
                          <m:r>
                            <a:rPr lang="en-US" sz="2400" i="1">
                              <a:solidFill>
                                <a:schemeClr val="accent6"/>
                              </a:solidFill>
                              <a:latin typeface="Cambria Math"/>
                              <a:cs typeface="Times New Roman" pitchFamily="18" charset="0"/>
                            </a:rPr>
                            <m:t>,</m:t>
                          </m:r>
                          <m:r>
                            <a:rPr lang="en-US" sz="2400" i="1">
                              <a:solidFill>
                                <a:schemeClr val="accent6"/>
                              </a:solidFill>
                              <a:latin typeface="Cambria Math"/>
                              <a:cs typeface="Times New Roman" pitchFamily="18" charset="0"/>
                            </a:rPr>
                            <m:t>𝑗</m:t>
                          </m:r>
                        </m:sub>
                      </m:sSub>
                      <m:r>
                        <a:rPr lang="en-US" sz="2400" i="1">
                          <a:solidFill>
                            <a:schemeClr val="accent6"/>
                          </a:solidFill>
                          <a:latin typeface="Cambria Math"/>
                          <a:ea typeface="Cambria Math"/>
                          <a:cs typeface="Times New Roman" pitchFamily="18" charset="0"/>
                        </a:rPr>
                        <m:t>≡</m:t>
                      </m:r>
                      <m:d>
                        <m:dPr>
                          <m:begChr m:val="{"/>
                          <m:endChr m:val=""/>
                          <m:ctrlPr>
                            <a:rPr lang="en-US" sz="2400" i="1">
                              <a:solidFill>
                                <a:schemeClr val="accent6"/>
                              </a:solidFill>
                              <a:latin typeface="Cambria Math"/>
                              <a:cs typeface="Times New Roman" pitchFamily="18" charset="0"/>
                            </a:rPr>
                          </m:ctrlPr>
                        </m:dPr>
                        <m:e>
                          <m:m>
                            <m:mPr>
                              <m:mcs>
                                <m:mc>
                                  <m:mcPr>
                                    <m:count m:val="1"/>
                                    <m:mcJc m:val="center"/>
                                  </m:mcPr>
                                </m:mc>
                              </m:mcs>
                              <m:ctrlPr>
                                <a:rPr lang="en-US" sz="2400" i="1">
                                  <a:solidFill>
                                    <a:schemeClr val="accent6"/>
                                  </a:solidFill>
                                  <a:latin typeface="Cambria Math"/>
                                  <a:cs typeface="Times New Roman" pitchFamily="18" charset="0"/>
                                </a:rPr>
                              </m:ctrlPr>
                            </m:mPr>
                            <m:mr>
                              <m:e>
                                <m:r>
                                  <m:rPr>
                                    <m:nor/>
                                    <m:brk m:alnAt="7"/>
                                  </m:rPr>
                                  <a:rPr lang="en-US" sz="2400">
                                    <a:solidFill>
                                      <a:schemeClr val="accent6"/>
                                    </a:solidFill>
                                    <a:latin typeface="Cambria Math"/>
                                    <a:cs typeface="Times New Roman" pitchFamily="18" charset="0"/>
                                  </a:rPr>
                                  <m:t>1</m:t>
                                </m:r>
                                <m:r>
                                  <m:rPr>
                                    <m:nor/>
                                  </m:rPr>
                                  <a:rPr lang="en-US" sz="2400">
                                    <a:solidFill>
                                      <a:schemeClr val="accent6"/>
                                    </a:solidFill>
                                    <a:latin typeface="Cambria Math"/>
                                    <a:cs typeface="Times New Roman" pitchFamily="18" charset="0"/>
                                  </a:rPr>
                                  <m:t>   </m:t>
                                </m:r>
                                <m:r>
                                  <m:rPr>
                                    <m:nor/>
                                  </m:rPr>
                                  <a:rPr lang="en-US" sz="2400">
                                    <a:solidFill>
                                      <a:schemeClr val="accent6"/>
                                    </a:solidFill>
                                    <a:latin typeface="Cambria Math"/>
                                    <a:cs typeface="Times New Roman" pitchFamily="18" charset="0"/>
                                  </a:rPr>
                                  <m:t>if</m:t>
                                </m:r>
                                <m:r>
                                  <m:rPr>
                                    <m:nor/>
                                  </m:rPr>
                                  <a:rPr lang="en-US" sz="2400">
                                    <a:solidFill>
                                      <a:schemeClr val="accent6"/>
                                    </a:solidFill>
                                    <a:latin typeface="Cambria Math"/>
                                    <a:cs typeface="Times New Roman" pitchFamily="18" charset="0"/>
                                  </a:rPr>
                                  <m:t> </m:t>
                                </m:r>
                                <m:r>
                                  <m:rPr>
                                    <m:nor/>
                                  </m:rPr>
                                  <a:rPr lang="en-US" sz="2400" b="0" i="0" smtClean="0">
                                    <a:solidFill>
                                      <a:schemeClr val="accent6"/>
                                    </a:solidFill>
                                    <a:latin typeface="Cambria Math"/>
                                    <a:cs typeface="Times New Roman" pitchFamily="18" charset="0"/>
                                  </a:rPr>
                                  <m:t>district</m:t>
                                </m:r>
                                <m:r>
                                  <m:rPr>
                                    <m:nor/>
                                  </m:rPr>
                                  <a:rPr lang="en-US" sz="2400">
                                    <a:solidFill>
                                      <a:schemeClr val="accent6"/>
                                    </a:solidFill>
                                    <a:latin typeface="Cambria Math"/>
                                    <a:cs typeface="Times New Roman" pitchFamily="18" charset="0"/>
                                  </a:rPr>
                                  <m:t> </m:t>
                                </m:r>
                                <m:r>
                                  <m:rPr>
                                    <m:nor/>
                                  </m:rPr>
                                  <a:rPr lang="en-US" sz="2400">
                                    <a:solidFill>
                                      <a:schemeClr val="accent6"/>
                                    </a:solidFill>
                                    <a:latin typeface="Cambria Math"/>
                                    <a:cs typeface="Times New Roman" pitchFamily="18" charset="0"/>
                                  </a:rPr>
                                  <m:t>i</m:t>
                                </m:r>
                                <m:r>
                                  <m:rPr>
                                    <m:nor/>
                                  </m:rPr>
                                  <a:rPr lang="en-US" sz="2400">
                                    <a:solidFill>
                                      <a:schemeClr val="accent6"/>
                                    </a:solidFill>
                                    <a:latin typeface="Cambria Math"/>
                                    <a:cs typeface="Times New Roman" pitchFamily="18" charset="0"/>
                                  </a:rPr>
                                  <m:t> </m:t>
                                </m:r>
                                <m:r>
                                  <m:rPr>
                                    <m:nor/>
                                  </m:rPr>
                                  <a:rPr lang="en-US" sz="2400">
                                    <a:solidFill>
                                      <a:schemeClr val="accent6"/>
                                    </a:solidFill>
                                    <a:latin typeface="Cambria Math"/>
                                    <a:cs typeface="Times New Roman" pitchFamily="18" charset="0"/>
                                  </a:rPr>
                                  <m:t>is</m:t>
                                </m:r>
                                <m:r>
                                  <m:rPr>
                                    <m:nor/>
                                  </m:rPr>
                                  <a:rPr lang="en-US" sz="2400">
                                    <a:solidFill>
                                      <a:schemeClr val="accent6"/>
                                    </a:solidFill>
                                    <a:latin typeface="Cambria Math"/>
                                    <a:cs typeface="Times New Roman" pitchFamily="18" charset="0"/>
                                  </a:rPr>
                                  <m:t> </m:t>
                                </m:r>
                                <m:r>
                                  <m:rPr>
                                    <m:nor/>
                                  </m:rPr>
                                  <a:rPr lang="en-US" sz="2400">
                                    <a:solidFill>
                                      <a:schemeClr val="accent6"/>
                                    </a:solidFill>
                                    <a:latin typeface="Cambria Math"/>
                                    <a:cs typeface="Times New Roman" pitchFamily="18" charset="0"/>
                                  </a:rPr>
                                  <m:t>assigned</m:t>
                                </m:r>
                                <m:r>
                                  <m:rPr>
                                    <m:nor/>
                                  </m:rPr>
                                  <a:rPr lang="en-US" sz="2400">
                                    <a:solidFill>
                                      <a:schemeClr val="accent6"/>
                                    </a:solidFill>
                                    <a:latin typeface="Cambria Math"/>
                                    <a:cs typeface="Times New Roman" pitchFamily="18" charset="0"/>
                                  </a:rPr>
                                  <m:t> </m:t>
                                </m:r>
                                <m:r>
                                  <m:rPr>
                                    <m:nor/>
                                  </m:rPr>
                                  <a:rPr lang="en-US" sz="2400">
                                    <a:solidFill>
                                      <a:schemeClr val="accent6"/>
                                    </a:solidFill>
                                    <a:latin typeface="Cambria Math"/>
                                    <a:cs typeface="Times New Roman" pitchFamily="18" charset="0"/>
                                  </a:rPr>
                                  <m:t>to</m:t>
                                </m:r>
                                <m:r>
                                  <m:rPr>
                                    <m:nor/>
                                  </m:rPr>
                                  <a:rPr lang="en-US" sz="2400">
                                    <a:solidFill>
                                      <a:schemeClr val="accent6"/>
                                    </a:solidFill>
                                    <a:latin typeface="Cambria Math"/>
                                    <a:cs typeface="Times New Roman" pitchFamily="18" charset="0"/>
                                  </a:rPr>
                                  <m:t> </m:t>
                                </m:r>
                                <m:r>
                                  <m:rPr>
                                    <m:nor/>
                                  </m:rPr>
                                  <a:rPr lang="en-US" sz="2400" b="0" i="0" smtClean="0">
                                    <a:solidFill>
                                      <a:schemeClr val="accent6"/>
                                    </a:solidFill>
                                    <a:latin typeface="Cambria Math"/>
                                    <a:cs typeface="Times New Roman" pitchFamily="18" charset="0"/>
                                  </a:rPr>
                                  <m:t>ship</m:t>
                                </m:r>
                                <m:r>
                                  <m:rPr>
                                    <m:nor/>
                                  </m:rPr>
                                  <a:rPr lang="en-US" sz="2400">
                                    <a:solidFill>
                                      <a:schemeClr val="accent6"/>
                                    </a:solidFill>
                                    <a:latin typeface="Cambria Math"/>
                                    <a:cs typeface="Times New Roman" pitchFamily="18" charset="0"/>
                                  </a:rPr>
                                  <m:t> </m:t>
                                </m:r>
                                <m:r>
                                  <m:rPr>
                                    <m:nor/>
                                  </m:rPr>
                                  <a:rPr lang="en-US" sz="2400">
                                    <a:solidFill>
                                      <a:schemeClr val="accent6"/>
                                    </a:solidFill>
                                    <a:latin typeface="Cambria Math"/>
                                    <a:cs typeface="Times New Roman" pitchFamily="18" charset="0"/>
                                  </a:rPr>
                                  <m:t>j</m:t>
                                </m:r>
                              </m:e>
                            </m:mr>
                            <m:mr>
                              <m:e>
                                <m:r>
                                  <m:rPr>
                                    <m:nor/>
                                  </m:rPr>
                                  <a:rPr lang="en-US" sz="2400">
                                    <a:solidFill>
                                      <a:schemeClr val="accent6"/>
                                    </a:solidFill>
                                    <a:latin typeface="Cambria Math"/>
                                    <a:cs typeface="Times New Roman" pitchFamily="18" charset="0"/>
                                  </a:rPr>
                                  <m:t>0   </m:t>
                                </m:r>
                                <m:r>
                                  <m:rPr>
                                    <m:nor/>
                                  </m:rPr>
                                  <a:rPr lang="en-US" sz="2400">
                                    <a:solidFill>
                                      <a:schemeClr val="accent6"/>
                                    </a:solidFill>
                                    <a:latin typeface="Cambria Math"/>
                                    <a:cs typeface="Times New Roman" pitchFamily="18" charset="0"/>
                                  </a:rPr>
                                  <m:t>otherwise</m:t>
                                </m:r>
                                <m:r>
                                  <m:rPr>
                                    <m:nor/>
                                  </m:rPr>
                                  <a:rPr lang="en-US" sz="2400">
                                    <a:solidFill>
                                      <a:schemeClr val="accent6"/>
                                    </a:solidFill>
                                    <a:latin typeface="Cambria Math"/>
                                    <a:cs typeface="Times New Roman" pitchFamily="18" charset="0"/>
                                  </a:rPr>
                                  <m:t>                                       </m:t>
                                </m:r>
                              </m:e>
                            </m:mr>
                          </m:m>
                        </m:e>
                      </m:d>
                    </m:oMath>
                  </m:oMathPara>
                </a14:m>
                <a:endParaRPr lang="en-US" sz="2400" dirty="0">
                  <a:solidFill>
                    <a:schemeClr val="accent6"/>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1405697" y="5279775"/>
                <a:ext cx="5741764" cy="736035"/>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653112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a:xfrm>
            <a:off x="1219200" y="274638"/>
            <a:ext cx="7467600" cy="1011237"/>
          </a:xfrm>
        </p:spPr>
        <p:txBody>
          <a:bodyPr/>
          <a:lstStyle/>
          <a:p>
            <a:r>
              <a:rPr lang="en-US" sz="3600" dirty="0">
                <a:cs typeface="Times New Roman" pitchFamily="18" charset="0"/>
              </a:rPr>
              <a:t>CDOT </a:t>
            </a:r>
            <a:r>
              <a:rPr lang="en-US" sz="3600" dirty="0" smtClean="0">
                <a:cs typeface="Times New Roman" pitchFamily="18" charset="0"/>
              </a:rPr>
              <a:t>Assignment </a:t>
            </a:r>
            <a:r>
              <a:rPr lang="en-US" sz="3600" dirty="0">
                <a:cs typeface="Times New Roman" pitchFamily="18" charset="0"/>
              </a:rPr>
              <a:t>Model</a:t>
            </a:r>
          </a:p>
        </p:txBody>
      </p:sp>
      <p:sp>
        <p:nvSpPr>
          <p:cNvPr id="593923" name="Rectangle 3"/>
          <p:cNvSpPr>
            <a:spLocks noGrp="1" noChangeArrowheads="1"/>
          </p:cNvSpPr>
          <p:nvPr>
            <p:ph type="body" idx="1"/>
          </p:nvPr>
        </p:nvSpPr>
        <p:spPr>
          <a:xfrm>
            <a:off x="235528" y="1577774"/>
            <a:ext cx="8714508" cy="4714538"/>
          </a:xfrm>
          <a:ln/>
        </p:spPr>
        <p:txBody>
          <a:bodyPr/>
          <a:lstStyle/>
          <a:p>
            <a:pPr marL="463550" indent="-463550">
              <a:lnSpc>
                <a:spcPct val="95000"/>
              </a:lnSpc>
              <a:spcBef>
                <a:spcPts val="0"/>
              </a:spcBef>
              <a:buNone/>
            </a:pPr>
            <a:r>
              <a:rPr lang="en-US" sz="2100" i="1" dirty="0" smtClean="0"/>
              <a:t>min 130x</a:t>
            </a:r>
            <a:r>
              <a:rPr lang="en-US" sz="2100" i="1" baseline="-25000" dirty="0" smtClean="0"/>
              <a:t>1,1</a:t>
            </a:r>
            <a:r>
              <a:rPr lang="en-US" sz="2100" i="1" dirty="0" smtClean="0"/>
              <a:t>+460x</a:t>
            </a:r>
            <a:r>
              <a:rPr lang="en-US" sz="2100" i="1" baseline="-25000" dirty="0" smtClean="0"/>
              <a:t>1,2 </a:t>
            </a:r>
            <a:r>
              <a:rPr lang="en-US" sz="2100" i="1" dirty="0"/>
              <a:t>+</a:t>
            </a:r>
            <a:r>
              <a:rPr lang="en-US" sz="2100" i="1" dirty="0" smtClean="0"/>
              <a:t>40x</a:t>
            </a:r>
            <a:r>
              <a:rPr lang="en-US" sz="2100" i="1" baseline="-25000" dirty="0" smtClean="0"/>
              <a:t>1,3 </a:t>
            </a:r>
            <a:r>
              <a:rPr lang="en-US" sz="2100" i="1" dirty="0" smtClean="0"/>
              <a:t>+30x</a:t>
            </a:r>
            <a:r>
              <a:rPr lang="en-US" sz="2100" i="1" baseline="-25000" dirty="0" smtClean="0"/>
              <a:t>2,1</a:t>
            </a:r>
            <a:r>
              <a:rPr lang="en-US" sz="2100" i="1" dirty="0" smtClean="0"/>
              <a:t>+150x</a:t>
            </a:r>
            <a:r>
              <a:rPr lang="en-US" sz="2100" i="1" baseline="-25000" dirty="0" smtClean="0"/>
              <a:t>2,2 </a:t>
            </a:r>
            <a:r>
              <a:rPr lang="en-US" sz="2100" i="1" dirty="0" smtClean="0"/>
              <a:t>+370x</a:t>
            </a:r>
            <a:r>
              <a:rPr lang="en-US" sz="2100" i="1" baseline="-25000" dirty="0" smtClean="0"/>
              <a:t>2,3 </a:t>
            </a:r>
            <a:r>
              <a:rPr lang="en-US" sz="2100" i="1" dirty="0" smtClean="0"/>
              <a:t>+510x</a:t>
            </a:r>
            <a:r>
              <a:rPr lang="en-US" sz="2100" i="1" baseline="-25000" dirty="0" smtClean="0"/>
              <a:t>3,1</a:t>
            </a:r>
            <a:r>
              <a:rPr lang="en-US" sz="2100" i="1" dirty="0" smtClean="0"/>
              <a:t>+20x</a:t>
            </a:r>
            <a:r>
              <a:rPr lang="en-US" sz="2100" i="1" baseline="-25000" dirty="0" smtClean="0"/>
              <a:t>3,2 </a:t>
            </a:r>
            <a:r>
              <a:rPr lang="en-US" sz="2100" i="1" dirty="0" smtClean="0"/>
              <a:t>+120x</a:t>
            </a:r>
            <a:r>
              <a:rPr lang="en-US" sz="2100" i="1" baseline="-25000" dirty="0" smtClean="0"/>
              <a:t>3,3 </a:t>
            </a:r>
            <a:r>
              <a:rPr lang="en-US" sz="2100" i="1" dirty="0" smtClean="0"/>
              <a:t>+30x</a:t>
            </a:r>
            <a:r>
              <a:rPr lang="en-US" sz="2100" i="1" baseline="-25000" dirty="0" smtClean="0"/>
              <a:t>4,1</a:t>
            </a:r>
            <a:r>
              <a:rPr lang="en-US" sz="2100" i="1" dirty="0" smtClean="0"/>
              <a:t>+40x</a:t>
            </a:r>
            <a:r>
              <a:rPr lang="en-US" sz="2100" i="1" baseline="-25000" dirty="0" smtClean="0"/>
              <a:t>4,2 </a:t>
            </a:r>
            <a:r>
              <a:rPr lang="en-US" sz="2100" i="1" dirty="0" smtClean="0"/>
              <a:t>+390x</a:t>
            </a:r>
            <a:r>
              <a:rPr lang="en-US" sz="2100" i="1" baseline="-25000" dirty="0" smtClean="0"/>
              <a:t>4,3 </a:t>
            </a:r>
            <a:r>
              <a:rPr lang="en-US" sz="2100" i="1" dirty="0" smtClean="0"/>
              <a:t>+340x</a:t>
            </a:r>
            <a:r>
              <a:rPr lang="en-US" sz="2100" i="1" baseline="-25000" dirty="0" smtClean="0"/>
              <a:t>5,1</a:t>
            </a:r>
            <a:r>
              <a:rPr lang="en-US" sz="2100" i="1" dirty="0" smtClean="0"/>
              <a:t>+30x</a:t>
            </a:r>
            <a:r>
              <a:rPr lang="en-US" sz="2100" i="1" baseline="-25000" dirty="0" smtClean="0"/>
              <a:t>5,2 </a:t>
            </a:r>
            <a:r>
              <a:rPr lang="en-US" sz="2100" i="1" dirty="0"/>
              <a:t>+</a:t>
            </a:r>
            <a:r>
              <a:rPr lang="en-US" sz="2100" i="1" dirty="0" smtClean="0"/>
              <a:t>40x</a:t>
            </a:r>
            <a:r>
              <a:rPr lang="en-US" sz="2100" i="1" baseline="-25000" dirty="0" smtClean="0"/>
              <a:t>5,3 </a:t>
            </a:r>
            <a:r>
              <a:rPr lang="en-US" sz="2100" i="1" dirty="0" smtClean="0"/>
              <a:t>+20x</a:t>
            </a:r>
            <a:r>
              <a:rPr lang="en-US" sz="2100" i="1" baseline="-25000" dirty="0" smtClean="0"/>
              <a:t>6,1</a:t>
            </a:r>
            <a:r>
              <a:rPr lang="en-US" sz="2100" i="1" dirty="0" smtClean="0"/>
              <a:t>+450x</a:t>
            </a:r>
            <a:r>
              <a:rPr lang="en-US" sz="2100" i="1" baseline="-25000" dirty="0" smtClean="0"/>
              <a:t>6,2 </a:t>
            </a:r>
            <a:r>
              <a:rPr lang="en-US" sz="2100" i="1" dirty="0" smtClean="0"/>
              <a:t>+30x</a:t>
            </a:r>
            <a:r>
              <a:rPr lang="en-US" sz="2100" i="1" baseline="-25000" dirty="0" smtClean="0"/>
              <a:t>6,3 </a:t>
            </a:r>
            <a:endParaRPr lang="en-US" sz="2100" i="1" baseline="-25000" dirty="0"/>
          </a:p>
          <a:p>
            <a:pPr marL="346075" indent="-346075">
              <a:lnSpc>
                <a:spcPct val="95000"/>
              </a:lnSpc>
              <a:spcBef>
                <a:spcPts val="0"/>
              </a:spcBef>
              <a:buNone/>
              <a:tabLst>
                <a:tab pos="7835900" algn="l"/>
              </a:tabLst>
            </a:pPr>
            <a:r>
              <a:rPr lang="en-US" sz="2400" i="1" dirty="0" err="1" smtClean="0"/>
              <a:t>s.t.</a:t>
            </a:r>
            <a:r>
              <a:rPr lang="en-US" sz="2400" i="1" dirty="0" smtClean="0"/>
              <a:t>    </a:t>
            </a:r>
          </a:p>
          <a:p>
            <a:pPr marL="0" indent="0">
              <a:spcBef>
                <a:spcPts val="0"/>
              </a:spcBef>
              <a:buNone/>
              <a:tabLst>
                <a:tab pos="463550" algn="l"/>
              </a:tabLst>
            </a:pPr>
            <a:r>
              <a:rPr lang="en-US" sz="2400" i="1" dirty="0"/>
              <a:t>	</a:t>
            </a:r>
            <a:endParaRPr lang="en-US" sz="2400" dirty="0" smtClean="0">
              <a:cs typeface="Times New Roman" pitchFamily="18" charset="0"/>
            </a:endParaRPr>
          </a:p>
        </p:txBody>
      </p:sp>
      <p:sp>
        <p:nvSpPr>
          <p:cNvPr id="5" name="TextBox 4"/>
          <p:cNvSpPr txBox="1"/>
          <p:nvPr/>
        </p:nvSpPr>
        <p:spPr>
          <a:xfrm>
            <a:off x="7779434" y="5590198"/>
            <a:ext cx="1260311" cy="461665"/>
          </a:xfrm>
          <a:prstGeom prst="rect">
            <a:avLst/>
          </a:prstGeom>
          <a:noFill/>
        </p:spPr>
        <p:txBody>
          <a:bodyPr wrap="square" rtlCol="0">
            <a:spAutoFit/>
          </a:bodyPr>
          <a:lstStyle/>
          <a:p>
            <a:r>
              <a:rPr lang="en-US" sz="2400" dirty="0" smtClean="0">
                <a:solidFill>
                  <a:schemeClr val="accent2"/>
                </a:solidFill>
              </a:rPr>
              <a:t>(11.13)</a:t>
            </a:r>
            <a:endParaRPr lang="en-US" sz="2400" dirty="0">
              <a:solidFill>
                <a:schemeClr val="accent2"/>
              </a:solidFill>
            </a:endParaRPr>
          </a:p>
        </p:txBody>
      </p:sp>
      <p:sp>
        <p:nvSpPr>
          <p:cNvPr id="8" name="TextBox 7"/>
          <p:cNvSpPr txBox="1"/>
          <p:nvPr/>
        </p:nvSpPr>
        <p:spPr>
          <a:xfrm>
            <a:off x="839879" y="2590498"/>
            <a:ext cx="2634841" cy="2031325"/>
          </a:xfrm>
          <a:prstGeom prst="rect">
            <a:avLst/>
          </a:prstGeom>
          <a:noFill/>
        </p:spPr>
        <p:txBody>
          <a:bodyPr wrap="square" rtlCol="0">
            <a:spAutoFit/>
          </a:bodyPr>
          <a:lstStyle/>
          <a:p>
            <a:pPr marL="0" indent="0" algn="l">
              <a:buFontTx/>
              <a:buNone/>
              <a:tabLst>
                <a:tab pos="463550" algn="l"/>
              </a:tabLst>
            </a:pPr>
            <a:r>
              <a:rPr lang="en-US" sz="2100" i="1" dirty="0" smtClean="0">
                <a:solidFill>
                  <a:schemeClr val="accent6"/>
                </a:solidFill>
              </a:rPr>
              <a:t>x</a:t>
            </a:r>
            <a:r>
              <a:rPr lang="en-US" sz="2100" i="1" baseline="-25000" dirty="0" smtClean="0">
                <a:solidFill>
                  <a:schemeClr val="accent6"/>
                </a:solidFill>
              </a:rPr>
              <a:t>1,1 </a:t>
            </a:r>
            <a:r>
              <a:rPr lang="en-US" sz="2100" i="1" dirty="0">
                <a:solidFill>
                  <a:schemeClr val="accent6"/>
                </a:solidFill>
              </a:rPr>
              <a:t>+ </a:t>
            </a:r>
            <a:r>
              <a:rPr lang="en-US" sz="2100" i="1" dirty="0" smtClean="0">
                <a:solidFill>
                  <a:schemeClr val="accent6"/>
                </a:solidFill>
              </a:rPr>
              <a:t>x</a:t>
            </a:r>
            <a:r>
              <a:rPr lang="en-US" sz="2100" i="1" baseline="-25000" dirty="0" smtClean="0">
                <a:solidFill>
                  <a:schemeClr val="accent6"/>
                </a:solidFill>
              </a:rPr>
              <a:t>1,2 </a:t>
            </a:r>
            <a:r>
              <a:rPr lang="en-US" sz="2100" i="1" dirty="0">
                <a:solidFill>
                  <a:schemeClr val="accent6"/>
                </a:solidFill>
              </a:rPr>
              <a:t>+ </a:t>
            </a:r>
            <a:r>
              <a:rPr lang="en-US" sz="2100" i="1" dirty="0" smtClean="0">
                <a:solidFill>
                  <a:schemeClr val="accent6"/>
                </a:solidFill>
              </a:rPr>
              <a:t>x</a:t>
            </a:r>
            <a:r>
              <a:rPr lang="en-US" sz="2100" i="1" baseline="-25000" dirty="0" smtClean="0">
                <a:solidFill>
                  <a:schemeClr val="accent6"/>
                </a:solidFill>
              </a:rPr>
              <a:t>1,3 	</a:t>
            </a:r>
            <a:r>
              <a:rPr lang="en-US" sz="2100" i="1" dirty="0" smtClean="0">
                <a:solidFill>
                  <a:schemeClr val="accent6"/>
                </a:solidFill>
                <a:sym typeface="Symbol"/>
              </a:rPr>
              <a:t>=</a:t>
            </a:r>
            <a:r>
              <a:rPr lang="en-US" sz="2100" i="1" dirty="0" smtClean="0">
                <a:solidFill>
                  <a:schemeClr val="accent6"/>
                </a:solidFill>
              </a:rPr>
              <a:t> 1</a:t>
            </a:r>
            <a:r>
              <a:rPr lang="en-US" sz="2100" i="1" baseline="-25000" dirty="0" smtClean="0">
                <a:solidFill>
                  <a:schemeClr val="accent6"/>
                </a:solidFill>
              </a:rPr>
              <a:t> </a:t>
            </a:r>
          </a:p>
          <a:p>
            <a:pPr algn="l">
              <a:tabLst>
                <a:tab pos="463550" algn="l"/>
              </a:tabLst>
            </a:pPr>
            <a:r>
              <a:rPr lang="en-US" sz="2100" i="1" dirty="0" smtClean="0">
                <a:solidFill>
                  <a:schemeClr val="accent6"/>
                </a:solidFill>
              </a:rPr>
              <a:t>x</a:t>
            </a:r>
            <a:r>
              <a:rPr lang="en-US" sz="2100" i="1" baseline="-25000" dirty="0" smtClean="0">
                <a:solidFill>
                  <a:schemeClr val="accent6"/>
                </a:solidFill>
              </a:rPr>
              <a:t>2,1 </a:t>
            </a:r>
            <a:r>
              <a:rPr lang="en-US" sz="2100" i="1" dirty="0">
                <a:solidFill>
                  <a:schemeClr val="accent6"/>
                </a:solidFill>
              </a:rPr>
              <a:t>+ </a:t>
            </a:r>
            <a:r>
              <a:rPr lang="en-US" sz="2100" i="1" dirty="0" smtClean="0">
                <a:solidFill>
                  <a:schemeClr val="accent6"/>
                </a:solidFill>
              </a:rPr>
              <a:t>x</a:t>
            </a:r>
            <a:r>
              <a:rPr lang="en-US" sz="2100" i="1" baseline="-25000" dirty="0" smtClean="0">
                <a:solidFill>
                  <a:schemeClr val="accent6"/>
                </a:solidFill>
              </a:rPr>
              <a:t>2,2 </a:t>
            </a:r>
            <a:r>
              <a:rPr lang="en-US" sz="2100" i="1" dirty="0">
                <a:solidFill>
                  <a:schemeClr val="accent6"/>
                </a:solidFill>
              </a:rPr>
              <a:t>+ </a:t>
            </a:r>
            <a:r>
              <a:rPr lang="en-US" sz="2100" i="1" dirty="0" smtClean="0">
                <a:solidFill>
                  <a:schemeClr val="accent6"/>
                </a:solidFill>
              </a:rPr>
              <a:t>x</a:t>
            </a:r>
            <a:r>
              <a:rPr lang="en-US" sz="2100" i="1" baseline="-25000" dirty="0" smtClean="0">
                <a:solidFill>
                  <a:schemeClr val="accent6"/>
                </a:solidFill>
              </a:rPr>
              <a:t>2,3 </a:t>
            </a:r>
            <a:r>
              <a:rPr lang="en-US" sz="2100" i="1" baseline="-25000" dirty="0">
                <a:solidFill>
                  <a:schemeClr val="accent6"/>
                </a:solidFill>
              </a:rPr>
              <a:t>	</a:t>
            </a:r>
            <a:r>
              <a:rPr lang="en-US" sz="2100" i="1" dirty="0">
                <a:solidFill>
                  <a:schemeClr val="accent6"/>
                </a:solidFill>
                <a:sym typeface="Symbol"/>
              </a:rPr>
              <a:t>=</a:t>
            </a:r>
            <a:r>
              <a:rPr lang="en-US" sz="2100" i="1" dirty="0">
                <a:solidFill>
                  <a:schemeClr val="accent6"/>
                </a:solidFill>
              </a:rPr>
              <a:t> 1</a:t>
            </a:r>
            <a:r>
              <a:rPr lang="en-US" sz="2100" i="1" baseline="-25000" dirty="0">
                <a:solidFill>
                  <a:schemeClr val="accent6"/>
                </a:solidFill>
              </a:rPr>
              <a:t> </a:t>
            </a:r>
            <a:endParaRPr lang="en-US" sz="2100" i="1" dirty="0">
              <a:solidFill>
                <a:schemeClr val="accent6"/>
              </a:solidFill>
            </a:endParaRPr>
          </a:p>
          <a:p>
            <a:pPr algn="l">
              <a:tabLst>
                <a:tab pos="463550" algn="l"/>
              </a:tabLst>
            </a:pPr>
            <a:r>
              <a:rPr lang="en-US" sz="2100" i="1" dirty="0" smtClean="0">
                <a:solidFill>
                  <a:schemeClr val="accent6"/>
                </a:solidFill>
              </a:rPr>
              <a:t>x</a:t>
            </a:r>
            <a:r>
              <a:rPr lang="en-US" sz="2100" i="1" baseline="-25000" dirty="0" smtClean="0">
                <a:solidFill>
                  <a:schemeClr val="accent6"/>
                </a:solidFill>
              </a:rPr>
              <a:t>3,1 </a:t>
            </a:r>
            <a:r>
              <a:rPr lang="en-US" sz="2100" i="1" dirty="0">
                <a:solidFill>
                  <a:schemeClr val="accent6"/>
                </a:solidFill>
              </a:rPr>
              <a:t>+ </a:t>
            </a:r>
            <a:r>
              <a:rPr lang="en-US" sz="2100" i="1" dirty="0" smtClean="0">
                <a:solidFill>
                  <a:schemeClr val="accent6"/>
                </a:solidFill>
              </a:rPr>
              <a:t>x</a:t>
            </a:r>
            <a:r>
              <a:rPr lang="en-US" sz="2100" i="1" baseline="-25000" dirty="0" smtClean="0">
                <a:solidFill>
                  <a:schemeClr val="accent6"/>
                </a:solidFill>
              </a:rPr>
              <a:t>3,2 </a:t>
            </a:r>
            <a:r>
              <a:rPr lang="en-US" sz="2100" i="1" dirty="0">
                <a:solidFill>
                  <a:schemeClr val="accent6"/>
                </a:solidFill>
              </a:rPr>
              <a:t>+ </a:t>
            </a:r>
            <a:r>
              <a:rPr lang="en-US" sz="2100" i="1" dirty="0" smtClean="0">
                <a:solidFill>
                  <a:schemeClr val="accent6"/>
                </a:solidFill>
              </a:rPr>
              <a:t>x</a:t>
            </a:r>
            <a:r>
              <a:rPr lang="en-US" sz="2100" i="1" baseline="-25000" dirty="0" smtClean="0">
                <a:solidFill>
                  <a:schemeClr val="accent6"/>
                </a:solidFill>
              </a:rPr>
              <a:t>3,3 </a:t>
            </a:r>
            <a:r>
              <a:rPr lang="en-US" sz="2100" i="1" baseline="-25000" dirty="0">
                <a:solidFill>
                  <a:schemeClr val="accent6"/>
                </a:solidFill>
              </a:rPr>
              <a:t>	</a:t>
            </a:r>
            <a:r>
              <a:rPr lang="en-US" sz="2100" i="1" dirty="0">
                <a:solidFill>
                  <a:schemeClr val="accent6"/>
                </a:solidFill>
                <a:sym typeface="Symbol"/>
              </a:rPr>
              <a:t>=</a:t>
            </a:r>
            <a:r>
              <a:rPr lang="en-US" sz="2100" i="1" dirty="0">
                <a:solidFill>
                  <a:schemeClr val="accent6"/>
                </a:solidFill>
              </a:rPr>
              <a:t> 1</a:t>
            </a:r>
            <a:r>
              <a:rPr lang="en-US" sz="2100" i="1" baseline="-25000" dirty="0">
                <a:solidFill>
                  <a:schemeClr val="accent6"/>
                </a:solidFill>
              </a:rPr>
              <a:t> </a:t>
            </a:r>
            <a:endParaRPr lang="en-US" sz="2100" i="1" dirty="0">
              <a:solidFill>
                <a:schemeClr val="accent6"/>
              </a:solidFill>
            </a:endParaRPr>
          </a:p>
          <a:p>
            <a:pPr algn="l">
              <a:tabLst>
                <a:tab pos="463550" algn="l"/>
              </a:tabLst>
            </a:pPr>
            <a:r>
              <a:rPr lang="en-US" sz="2100" i="1" dirty="0" smtClean="0">
                <a:solidFill>
                  <a:schemeClr val="accent6"/>
                </a:solidFill>
              </a:rPr>
              <a:t>x</a:t>
            </a:r>
            <a:r>
              <a:rPr lang="en-US" sz="2100" i="1" baseline="-25000" dirty="0" smtClean="0">
                <a:solidFill>
                  <a:schemeClr val="accent6"/>
                </a:solidFill>
              </a:rPr>
              <a:t>4,1 </a:t>
            </a:r>
            <a:r>
              <a:rPr lang="en-US" sz="2100" i="1" dirty="0">
                <a:solidFill>
                  <a:schemeClr val="accent6"/>
                </a:solidFill>
              </a:rPr>
              <a:t>+ </a:t>
            </a:r>
            <a:r>
              <a:rPr lang="en-US" sz="2100" i="1" dirty="0" smtClean="0">
                <a:solidFill>
                  <a:schemeClr val="accent6"/>
                </a:solidFill>
              </a:rPr>
              <a:t>x</a:t>
            </a:r>
            <a:r>
              <a:rPr lang="en-US" sz="2100" i="1" baseline="-25000" dirty="0" smtClean="0">
                <a:solidFill>
                  <a:schemeClr val="accent6"/>
                </a:solidFill>
              </a:rPr>
              <a:t>4,2 </a:t>
            </a:r>
            <a:r>
              <a:rPr lang="en-US" sz="2100" i="1" dirty="0">
                <a:solidFill>
                  <a:schemeClr val="accent6"/>
                </a:solidFill>
              </a:rPr>
              <a:t>+ </a:t>
            </a:r>
            <a:r>
              <a:rPr lang="en-US" sz="2100" i="1" dirty="0" smtClean="0">
                <a:solidFill>
                  <a:schemeClr val="accent6"/>
                </a:solidFill>
              </a:rPr>
              <a:t>x</a:t>
            </a:r>
            <a:r>
              <a:rPr lang="en-US" sz="2100" i="1" baseline="-25000" dirty="0" smtClean="0">
                <a:solidFill>
                  <a:schemeClr val="accent6"/>
                </a:solidFill>
              </a:rPr>
              <a:t>4,3 </a:t>
            </a:r>
            <a:r>
              <a:rPr lang="en-US" sz="2100" i="1" baseline="-25000" dirty="0">
                <a:solidFill>
                  <a:schemeClr val="accent6"/>
                </a:solidFill>
              </a:rPr>
              <a:t>	</a:t>
            </a:r>
            <a:r>
              <a:rPr lang="en-US" sz="2100" i="1" dirty="0">
                <a:solidFill>
                  <a:schemeClr val="accent6"/>
                </a:solidFill>
                <a:sym typeface="Symbol"/>
              </a:rPr>
              <a:t>=</a:t>
            </a:r>
            <a:r>
              <a:rPr lang="en-US" sz="2100" i="1" dirty="0">
                <a:solidFill>
                  <a:schemeClr val="accent6"/>
                </a:solidFill>
              </a:rPr>
              <a:t> 1</a:t>
            </a:r>
            <a:r>
              <a:rPr lang="en-US" sz="2100" i="1" baseline="-25000" dirty="0">
                <a:solidFill>
                  <a:schemeClr val="accent6"/>
                </a:solidFill>
              </a:rPr>
              <a:t> </a:t>
            </a:r>
            <a:endParaRPr lang="en-US" sz="2100" i="1" dirty="0">
              <a:solidFill>
                <a:schemeClr val="accent6"/>
              </a:solidFill>
            </a:endParaRPr>
          </a:p>
          <a:p>
            <a:pPr algn="l">
              <a:tabLst>
                <a:tab pos="463550" algn="l"/>
              </a:tabLst>
            </a:pPr>
            <a:r>
              <a:rPr lang="en-US" sz="2100" i="1" dirty="0" smtClean="0">
                <a:solidFill>
                  <a:schemeClr val="accent6"/>
                </a:solidFill>
              </a:rPr>
              <a:t>x</a:t>
            </a:r>
            <a:r>
              <a:rPr lang="en-US" sz="2100" i="1" baseline="-25000" dirty="0" smtClean="0">
                <a:solidFill>
                  <a:schemeClr val="accent6"/>
                </a:solidFill>
              </a:rPr>
              <a:t>5,1 </a:t>
            </a:r>
            <a:r>
              <a:rPr lang="en-US" sz="2100" i="1" dirty="0">
                <a:solidFill>
                  <a:schemeClr val="accent6"/>
                </a:solidFill>
              </a:rPr>
              <a:t>+ </a:t>
            </a:r>
            <a:r>
              <a:rPr lang="en-US" sz="2100" i="1" dirty="0" smtClean="0">
                <a:solidFill>
                  <a:schemeClr val="accent6"/>
                </a:solidFill>
              </a:rPr>
              <a:t>x</a:t>
            </a:r>
            <a:r>
              <a:rPr lang="en-US" sz="2100" i="1" baseline="-25000" dirty="0" smtClean="0">
                <a:solidFill>
                  <a:schemeClr val="accent6"/>
                </a:solidFill>
              </a:rPr>
              <a:t>5,2 </a:t>
            </a:r>
            <a:r>
              <a:rPr lang="en-US" sz="2100" i="1" dirty="0">
                <a:solidFill>
                  <a:schemeClr val="accent6"/>
                </a:solidFill>
              </a:rPr>
              <a:t>+ </a:t>
            </a:r>
            <a:r>
              <a:rPr lang="en-US" sz="2100" i="1" dirty="0" smtClean="0">
                <a:solidFill>
                  <a:schemeClr val="accent6"/>
                </a:solidFill>
              </a:rPr>
              <a:t>x</a:t>
            </a:r>
            <a:r>
              <a:rPr lang="en-US" sz="2100" i="1" baseline="-25000" dirty="0" smtClean="0">
                <a:solidFill>
                  <a:schemeClr val="accent6"/>
                </a:solidFill>
              </a:rPr>
              <a:t>5,3 </a:t>
            </a:r>
            <a:r>
              <a:rPr lang="en-US" sz="2100" i="1" baseline="-25000" dirty="0">
                <a:solidFill>
                  <a:schemeClr val="accent6"/>
                </a:solidFill>
              </a:rPr>
              <a:t>	</a:t>
            </a:r>
            <a:r>
              <a:rPr lang="en-US" sz="2100" i="1" dirty="0">
                <a:solidFill>
                  <a:schemeClr val="accent6"/>
                </a:solidFill>
                <a:sym typeface="Symbol"/>
              </a:rPr>
              <a:t>=</a:t>
            </a:r>
            <a:r>
              <a:rPr lang="en-US" sz="2100" i="1" dirty="0">
                <a:solidFill>
                  <a:schemeClr val="accent6"/>
                </a:solidFill>
              </a:rPr>
              <a:t> 1</a:t>
            </a:r>
            <a:r>
              <a:rPr lang="en-US" sz="2100" i="1" baseline="-25000" dirty="0">
                <a:solidFill>
                  <a:schemeClr val="accent6"/>
                </a:solidFill>
              </a:rPr>
              <a:t> </a:t>
            </a:r>
            <a:endParaRPr lang="en-US" sz="2100" i="1" dirty="0">
              <a:solidFill>
                <a:schemeClr val="accent6"/>
              </a:solidFill>
            </a:endParaRPr>
          </a:p>
          <a:p>
            <a:pPr algn="l">
              <a:tabLst>
                <a:tab pos="463550" algn="l"/>
              </a:tabLst>
            </a:pPr>
            <a:r>
              <a:rPr lang="en-US" sz="2100" i="1" dirty="0" smtClean="0">
                <a:solidFill>
                  <a:schemeClr val="accent6"/>
                </a:solidFill>
              </a:rPr>
              <a:t>x</a:t>
            </a:r>
            <a:r>
              <a:rPr lang="en-US" sz="2100" i="1" baseline="-25000" dirty="0" smtClean="0">
                <a:solidFill>
                  <a:schemeClr val="accent6"/>
                </a:solidFill>
              </a:rPr>
              <a:t>6,1 </a:t>
            </a:r>
            <a:r>
              <a:rPr lang="en-US" sz="2100" i="1" dirty="0">
                <a:solidFill>
                  <a:schemeClr val="accent6"/>
                </a:solidFill>
              </a:rPr>
              <a:t>+ </a:t>
            </a:r>
            <a:r>
              <a:rPr lang="en-US" sz="2100" i="1" dirty="0" smtClean="0">
                <a:solidFill>
                  <a:schemeClr val="accent6"/>
                </a:solidFill>
              </a:rPr>
              <a:t>x</a:t>
            </a:r>
            <a:r>
              <a:rPr lang="en-US" sz="2100" i="1" baseline="-25000" dirty="0" smtClean="0">
                <a:solidFill>
                  <a:schemeClr val="accent6"/>
                </a:solidFill>
              </a:rPr>
              <a:t>6,2 </a:t>
            </a:r>
            <a:r>
              <a:rPr lang="en-US" sz="2100" i="1" dirty="0">
                <a:solidFill>
                  <a:schemeClr val="accent6"/>
                </a:solidFill>
              </a:rPr>
              <a:t>+ </a:t>
            </a:r>
            <a:r>
              <a:rPr lang="en-US" sz="2100" i="1" dirty="0" smtClean="0">
                <a:solidFill>
                  <a:schemeClr val="accent6"/>
                </a:solidFill>
              </a:rPr>
              <a:t>x</a:t>
            </a:r>
            <a:r>
              <a:rPr lang="en-US" sz="2100" i="1" baseline="-25000" dirty="0" smtClean="0">
                <a:solidFill>
                  <a:schemeClr val="accent6"/>
                </a:solidFill>
              </a:rPr>
              <a:t>6,3 </a:t>
            </a:r>
            <a:r>
              <a:rPr lang="en-US" sz="2100" i="1" baseline="-25000" dirty="0">
                <a:solidFill>
                  <a:schemeClr val="accent6"/>
                </a:solidFill>
              </a:rPr>
              <a:t>	</a:t>
            </a:r>
            <a:r>
              <a:rPr lang="en-US" sz="2100" i="1" dirty="0">
                <a:solidFill>
                  <a:schemeClr val="accent6"/>
                </a:solidFill>
                <a:sym typeface="Symbol"/>
              </a:rPr>
              <a:t>=</a:t>
            </a:r>
            <a:r>
              <a:rPr lang="en-US" sz="2100" i="1" dirty="0">
                <a:solidFill>
                  <a:schemeClr val="accent6"/>
                </a:solidFill>
              </a:rPr>
              <a:t> </a:t>
            </a:r>
            <a:r>
              <a:rPr lang="en-US" sz="2100" i="1" dirty="0" smtClean="0">
                <a:solidFill>
                  <a:schemeClr val="accent6"/>
                </a:solidFill>
              </a:rPr>
              <a:t>1</a:t>
            </a:r>
          </a:p>
        </p:txBody>
      </p:sp>
      <p:sp>
        <p:nvSpPr>
          <p:cNvPr id="9" name="TextBox 8"/>
          <p:cNvSpPr txBox="1"/>
          <p:nvPr/>
        </p:nvSpPr>
        <p:spPr>
          <a:xfrm>
            <a:off x="915723" y="5676440"/>
            <a:ext cx="3647152" cy="400110"/>
          </a:xfrm>
          <a:prstGeom prst="rect">
            <a:avLst/>
          </a:prstGeom>
          <a:noFill/>
        </p:spPr>
        <p:txBody>
          <a:bodyPr wrap="none" rtlCol="0">
            <a:spAutoFit/>
          </a:bodyPr>
          <a:lstStyle/>
          <a:p>
            <a:r>
              <a:rPr lang="en-US" sz="2000" i="1" dirty="0" err="1" smtClean="0">
                <a:solidFill>
                  <a:schemeClr val="accent6"/>
                </a:solidFill>
              </a:rPr>
              <a:t>X</a:t>
            </a:r>
            <a:r>
              <a:rPr lang="en-US" sz="2000" i="1" baseline="-25000" dirty="0" err="1" smtClean="0">
                <a:solidFill>
                  <a:schemeClr val="accent6"/>
                </a:solidFill>
              </a:rPr>
              <a:t>i,j</a:t>
            </a:r>
            <a:r>
              <a:rPr lang="en-US" sz="2000" i="1" baseline="-25000" dirty="0" smtClean="0">
                <a:solidFill>
                  <a:schemeClr val="accent6"/>
                </a:solidFill>
              </a:rPr>
              <a:t> </a:t>
            </a:r>
            <a:r>
              <a:rPr lang="en-US" sz="2000" i="1" dirty="0">
                <a:solidFill>
                  <a:schemeClr val="accent6"/>
                </a:solidFill>
              </a:rPr>
              <a:t>= 0 or 1 </a:t>
            </a:r>
            <a:r>
              <a:rPr lang="en-US" sz="2000" i="1" dirty="0">
                <a:solidFill>
                  <a:schemeClr val="accent6"/>
                </a:solidFill>
                <a:sym typeface="Symbol"/>
              </a:rPr>
              <a:t> </a:t>
            </a:r>
            <a:r>
              <a:rPr lang="en-US" sz="2000" i="1" dirty="0" smtClean="0">
                <a:solidFill>
                  <a:schemeClr val="accent6"/>
                </a:solidFill>
                <a:sym typeface="Symbol"/>
              </a:rPr>
              <a:t>i=1,…,6; </a:t>
            </a:r>
            <a:r>
              <a:rPr lang="en-US" sz="2000" i="1" dirty="0">
                <a:solidFill>
                  <a:schemeClr val="accent6"/>
                </a:solidFill>
                <a:sym typeface="Symbol"/>
              </a:rPr>
              <a:t>j=1</a:t>
            </a:r>
            <a:r>
              <a:rPr lang="en-US" sz="2000" i="1" dirty="0" smtClean="0">
                <a:solidFill>
                  <a:schemeClr val="accent6"/>
                </a:solidFill>
                <a:sym typeface="Symbol"/>
              </a:rPr>
              <a:t>,…,3</a:t>
            </a:r>
            <a:endParaRPr lang="en-US" sz="2000" i="1" dirty="0">
              <a:solidFill>
                <a:schemeClr val="accent6"/>
              </a:solidFill>
              <a:sym typeface="Symbol"/>
            </a:endParaRPr>
          </a:p>
        </p:txBody>
      </p:sp>
      <p:sp>
        <p:nvSpPr>
          <p:cNvPr id="10" name="TextBox 9"/>
          <p:cNvSpPr txBox="1"/>
          <p:nvPr/>
        </p:nvSpPr>
        <p:spPr>
          <a:xfrm>
            <a:off x="5780342" y="2620818"/>
            <a:ext cx="3259401" cy="1107996"/>
          </a:xfrm>
          <a:prstGeom prst="rect">
            <a:avLst/>
          </a:prstGeom>
          <a:noFill/>
        </p:spPr>
        <p:txBody>
          <a:bodyPr wrap="square" rtlCol="0">
            <a:spAutoFit/>
          </a:bodyPr>
          <a:lstStyle/>
          <a:p>
            <a:pPr algn="l"/>
            <a:r>
              <a:rPr lang="en-US" sz="2200" dirty="0" smtClean="0">
                <a:solidFill>
                  <a:srgbClr val="C00000"/>
                </a:solidFill>
              </a:rPr>
              <a:t>x</a:t>
            </a:r>
            <a:r>
              <a:rPr lang="en-US" sz="2200" baseline="-25000" dirty="0" smtClean="0">
                <a:solidFill>
                  <a:srgbClr val="C00000"/>
                </a:solidFill>
              </a:rPr>
              <a:t>1,1</a:t>
            </a:r>
            <a:r>
              <a:rPr lang="en-US" sz="2200" dirty="0" smtClean="0">
                <a:solidFill>
                  <a:srgbClr val="C00000"/>
                </a:solidFill>
              </a:rPr>
              <a:t>*=x</a:t>
            </a:r>
            <a:r>
              <a:rPr lang="en-US" sz="2200" baseline="-25000" dirty="0" smtClean="0">
                <a:solidFill>
                  <a:srgbClr val="C00000"/>
                </a:solidFill>
              </a:rPr>
              <a:t>4,1</a:t>
            </a:r>
            <a:r>
              <a:rPr lang="en-US" sz="2200" dirty="0" smtClean="0">
                <a:solidFill>
                  <a:srgbClr val="C00000"/>
                </a:solidFill>
              </a:rPr>
              <a:t>*=x</a:t>
            </a:r>
            <a:r>
              <a:rPr lang="en-US" sz="2200" baseline="-25000" dirty="0" smtClean="0">
                <a:solidFill>
                  <a:srgbClr val="C00000"/>
                </a:solidFill>
              </a:rPr>
              <a:t>6,1</a:t>
            </a:r>
            <a:r>
              <a:rPr lang="en-US" sz="2200" dirty="0" smtClean="0">
                <a:solidFill>
                  <a:srgbClr val="C00000"/>
                </a:solidFill>
              </a:rPr>
              <a:t>*=x</a:t>
            </a:r>
            <a:r>
              <a:rPr lang="en-US" sz="2200" baseline="-25000" dirty="0" smtClean="0">
                <a:solidFill>
                  <a:srgbClr val="C00000"/>
                </a:solidFill>
              </a:rPr>
              <a:t>2,2</a:t>
            </a:r>
            <a:r>
              <a:rPr lang="en-US" sz="2200" dirty="0" smtClean="0">
                <a:solidFill>
                  <a:srgbClr val="C00000"/>
                </a:solidFill>
              </a:rPr>
              <a:t>*=</a:t>
            </a:r>
          </a:p>
          <a:p>
            <a:pPr algn="l"/>
            <a:r>
              <a:rPr lang="en-US" sz="2200" dirty="0" smtClean="0">
                <a:solidFill>
                  <a:srgbClr val="C00000"/>
                </a:solidFill>
              </a:rPr>
              <a:t>x</a:t>
            </a:r>
            <a:r>
              <a:rPr lang="en-US" sz="2200" baseline="-25000" dirty="0" smtClean="0">
                <a:solidFill>
                  <a:srgbClr val="C00000"/>
                </a:solidFill>
              </a:rPr>
              <a:t>5,2</a:t>
            </a:r>
            <a:r>
              <a:rPr lang="en-US" sz="2200" dirty="0" smtClean="0">
                <a:solidFill>
                  <a:srgbClr val="C00000"/>
                </a:solidFill>
              </a:rPr>
              <a:t>*=x</a:t>
            </a:r>
            <a:r>
              <a:rPr lang="en-US" sz="2200" baseline="-25000" dirty="0" smtClean="0">
                <a:solidFill>
                  <a:srgbClr val="C00000"/>
                </a:solidFill>
              </a:rPr>
              <a:t>3,3</a:t>
            </a:r>
            <a:r>
              <a:rPr lang="en-US" sz="2200" dirty="0" smtClean="0">
                <a:solidFill>
                  <a:srgbClr val="C00000"/>
                </a:solidFill>
              </a:rPr>
              <a:t>*=1</a:t>
            </a:r>
            <a:endParaRPr lang="en-US" sz="2200" dirty="0">
              <a:solidFill>
                <a:srgbClr val="C00000"/>
              </a:solidFill>
            </a:endParaRPr>
          </a:p>
          <a:p>
            <a:pPr algn="l"/>
            <a:r>
              <a:rPr lang="en-US" sz="2200" dirty="0" smtClean="0">
                <a:solidFill>
                  <a:srgbClr val="C00000"/>
                </a:solidFill>
              </a:rPr>
              <a:t>Total Cost = 480 </a:t>
            </a:r>
          </a:p>
        </p:txBody>
      </p:sp>
      <p:sp>
        <p:nvSpPr>
          <p:cNvPr id="11" name="TextBox 10"/>
          <p:cNvSpPr txBox="1"/>
          <p:nvPr/>
        </p:nvSpPr>
        <p:spPr>
          <a:xfrm>
            <a:off x="839879" y="4621823"/>
            <a:ext cx="7445992" cy="1061829"/>
          </a:xfrm>
          <a:prstGeom prst="rect">
            <a:avLst/>
          </a:prstGeom>
          <a:noFill/>
        </p:spPr>
        <p:txBody>
          <a:bodyPr wrap="square" rtlCol="0">
            <a:spAutoFit/>
          </a:bodyPr>
          <a:lstStyle/>
          <a:p>
            <a:pPr marL="0" indent="0" algn="l">
              <a:buFontTx/>
              <a:buNone/>
              <a:tabLst>
                <a:tab pos="463550" algn="l"/>
                <a:tab pos="3657600" algn="l"/>
                <a:tab pos="5711825" algn="l"/>
              </a:tabLst>
            </a:pPr>
            <a:r>
              <a:rPr lang="en-US" sz="2100" i="1" dirty="0" smtClean="0">
                <a:solidFill>
                  <a:schemeClr val="accent6"/>
                </a:solidFill>
              </a:rPr>
              <a:t>30x</a:t>
            </a:r>
            <a:r>
              <a:rPr lang="en-US" sz="2100" i="1" baseline="-25000" dirty="0" smtClean="0">
                <a:solidFill>
                  <a:schemeClr val="accent6"/>
                </a:solidFill>
              </a:rPr>
              <a:t>1,1 </a:t>
            </a:r>
            <a:r>
              <a:rPr lang="en-US" sz="2100" i="1" dirty="0">
                <a:solidFill>
                  <a:schemeClr val="accent6"/>
                </a:solidFill>
              </a:rPr>
              <a:t>+ </a:t>
            </a:r>
            <a:r>
              <a:rPr lang="en-US" sz="2100" i="1" dirty="0" smtClean="0">
                <a:solidFill>
                  <a:schemeClr val="accent6"/>
                </a:solidFill>
              </a:rPr>
              <a:t>50x</a:t>
            </a:r>
            <a:r>
              <a:rPr lang="en-US" sz="2100" i="1" baseline="-25000" dirty="0" smtClean="0">
                <a:solidFill>
                  <a:schemeClr val="accent6"/>
                </a:solidFill>
              </a:rPr>
              <a:t>2,1 </a:t>
            </a:r>
            <a:r>
              <a:rPr lang="en-US" sz="2100" i="1" dirty="0">
                <a:solidFill>
                  <a:schemeClr val="accent6"/>
                </a:solidFill>
              </a:rPr>
              <a:t>+ </a:t>
            </a:r>
            <a:r>
              <a:rPr lang="en-US" sz="2100" i="1" dirty="0" smtClean="0">
                <a:solidFill>
                  <a:schemeClr val="accent6"/>
                </a:solidFill>
              </a:rPr>
              <a:t>10x</a:t>
            </a:r>
            <a:r>
              <a:rPr lang="en-US" sz="2100" i="1" baseline="-25000" dirty="0" smtClean="0">
                <a:solidFill>
                  <a:schemeClr val="accent6"/>
                </a:solidFill>
              </a:rPr>
              <a:t>3,1 </a:t>
            </a:r>
            <a:r>
              <a:rPr lang="en-US" sz="2100" i="1" dirty="0">
                <a:solidFill>
                  <a:schemeClr val="accent6"/>
                </a:solidFill>
              </a:rPr>
              <a:t>+ </a:t>
            </a:r>
            <a:r>
              <a:rPr lang="en-US" sz="2100" i="1" dirty="0" smtClean="0">
                <a:solidFill>
                  <a:schemeClr val="accent6"/>
                </a:solidFill>
              </a:rPr>
              <a:t>11x</a:t>
            </a:r>
            <a:r>
              <a:rPr lang="en-US" sz="2100" i="1" baseline="-25000" dirty="0" smtClean="0">
                <a:solidFill>
                  <a:schemeClr val="accent6"/>
                </a:solidFill>
              </a:rPr>
              <a:t>4,1</a:t>
            </a:r>
            <a:r>
              <a:rPr lang="en-US" sz="2100" i="1" dirty="0">
                <a:solidFill>
                  <a:schemeClr val="accent6"/>
                </a:solidFill>
              </a:rPr>
              <a:t> + </a:t>
            </a:r>
            <a:r>
              <a:rPr lang="en-US" sz="2100" i="1" dirty="0" smtClean="0">
                <a:solidFill>
                  <a:schemeClr val="accent6"/>
                </a:solidFill>
              </a:rPr>
              <a:t>13x</a:t>
            </a:r>
            <a:r>
              <a:rPr lang="en-US" sz="2100" i="1" baseline="-25000" dirty="0" smtClean="0">
                <a:solidFill>
                  <a:schemeClr val="accent6"/>
                </a:solidFill>
              </a:rPr>
              <a:t>5,1 </a:t>
            </a:r>
            <a:r>
              <a:rPr lang="en-US" sz="2100" i="1" dirty="0">
                <a:solidFill>
                  <a:schemeClr val="accent6"/>
                </a:solidFill>
              </a:rPr>
              <a:t>+ </a:t>
            </a:r>
            <a:r>
              <a:rPr lang="en-US" sz="2100" i="1" dirty="0" smtClean="0">
                <a:solidFill>
                  <a:schemeClr val="accent6"/>
                </a:solidFill>
              </a:rPr>
              <a:t> 9x</a:t>
            </a:r>
            <a:r>
              <a:rPr lang="en-US" sz="2100" i="1" baseline="-25000" dirty="0" smtClean="0">
                <a:solidFill>
                  <a:schemeClr val="accent6"/>
                </a:solidFill>
              </a:rPr>
              <a:t>6,1 	</a:t>
            </a:r>
            <a:r>
              <a:rPr lang="en-US" sz="2100" i="1" dirty="0" smtClean="0">
                <a:solidFill>
                  <a:schemeClr val="accent6"/>
                </a:solidFill>
                <a:sym typeface="Symbol"/>
              </a:rPr>
              <a:t></a:t>
            </a:r>
            <a:r>
              <a:rPr lang="en-US" sz="2100" i="1" dirty="0" smtClean="0">
                <a:solidFill>
                  <a:schemeClr val="accent6"/>
                </a:solidFill>
              </a:rPr>
              <a:t> 50</a:t>
            </a:r>
            <a:r>
              <a:rPr lang="en-US" sz="2100" i="1" baseline="-25000" dirty="0" smtClean="0">
                <a:solidFill>
                  <a:schemeClr val="accent6"/>
                </a:solidFill>
              </a:rPr>
              <a:t> </a:t>
            </a:r>
            <a:endParaRPr lang="en-US" sz="2100" i="1" dirty="0" smtClean="0">
              <a:solidFill>
                <a:schemeClr val="accent6"/>
              </a:solidFill>
            </a:endParaRPr>
          </a:p>
          <a:p>
            <a:pPr marL="0" indent="0" algn="l">
              <a:spcBef>
                <a:spcPts val="0"/>
              </a:spcBef>
              <a:buNone/>
              <a:tabLst>
                <a:tab pos="463550" algn="l"/>
                <a:tab pos="3657600" algn="l"/>
                <a:tab pos="5711825" algn="l"/>
              </a:tabLst>
            </a:pPr>
            <a:r>
              <a:rPr lang="en-US" sz="2100" i="1" dirty="0" smtClean="0">
                <a:solidFill>
                  <a:schemeClr val="accent6"/>
                </a:solidFill>
              </a:rPr>
              <a:t>10x</a:t>
            </a:r>
            <a:r>
              <a:rPr lang="en-US" sz="2100" i="1" baseline="-25000" dirty="0" smtClean="0">
                <a:solidFill>
                  <a:schemeClr val="accent6"/>
                </a:solidFill>
              </a:rPr>
              <a:t>1,2 </a:t>
            </a:r>
            <a:r>
              <a:rPr lang="en-US" sz="2100" i="1" dirty="0" smtClean="0">
                <a:solidFill>
                  <a:schemeClr val="accent6"/>
                </a:solidFill>
              </a:rPr>
              <a:t>+ 20x</a:t>
            </a:r>
            <a:r>
              <a:rPr lang="en-US" sz="2100" i="1" baseline="-25000" dirty="0" smtClean="0">
                <a:solidFill>
                  <a:schemeClr val="accent6"/>
                </a:solidFill>
              </a:rPr>
              <a:t>2,2</a:t>
            </a:r>
            <a:r>
              <a:rPr lang="en-US" sz="2100" i="1" dirty="0" smtClean="0">
                <a:solidFill>
                  <a:schemeClr val="accent6"/>
                </a:solidFill>
              </a:rPr>
              <a:t> </a:t>
            </a:r>
            <a:r>
              <a:rPr lang="en-US" sz="2100" i="1" dirty="0">
                <a:solidFill>
                  <a:schemeClr val="accent6"/>
                </a:solidFill>
              </a:rPr>
              <a:t>+ </a:t>
            </a:r>
            <a:r>
              <a:rPr lang="en-US" sz="2100" i="1" dirty="0" smtClean="0">
                <a:solidFill>
                  <a:schemeClr val="accent6"/>
                </a:solidFill>
              </a:rPr>
              <a:t>60x</a:t>
            </a:r>
            <a:r>
              <a:rPr lang="en-US" sz="2100" i="1" baseline="-25000" dirty="0" smtClean="0">
                <a:solidFill>
                  <a:schemeClr val="accent6"/>
                </a:solidFill>
              </a:rPr>
              <a:t>3,2 </a:t>
            </a:r>
            <a:r>
              <a:rPr lang="en-US" sz="2100" i="1" dirty="0">
                <a:solidFill>
                  <a:schemeClr val="accent6"/>
                </a:solidFill>
              </a:rPr>
              <a:t>+ </a:t>
            </a:r>
            <a:r>
              <a:rPr lang="en-US" sz="2100" i="1" dirty="0" smtClean="0">
                <a:solidFill>
                  <a:schemeClr val="accent6"/>
                </a:solidFill>
              </a:rPr>
              <a:t>10x</a:t>
            </a:r>
            <a:r>
              <a:rPr lang="en-US" sz="2100" i="1" baseline="-25000" dirty="0" smtClean="0">
                <a:solidFill>
                  <a:schemeClr val="accent6"/>
                </a:solidFill>
              </a:rPr>
              <a:t>4,2 </a:t>
            </a:r>
            <a:r>
              <a:rPr lang="en-US" sz="2100" i="1" dirty="0">
                <a:solidFill>
                  <a:schemeClr val="accent6"/>
                </a:solidFill>
              </a:rPr>
              <a:t>+ </a:t>
            </a:r>
            <a:r>
              <a:rPr lang="en-US" sz="2100" i="1" dirty="0" smtClean="0">
                <a:solidFill>
                  <a:schemeClr val="accent6"/>
                </a:solidFill>
              </a:rPr>
              <a:t>10x</a:t>
            </a:r>
            <a:r>
              <a:rPr lang="en-US" sz="2100" i="1" baseline="-25000" dirty="0" smtClean="0">
                <a:solidFill>
                  <a:schemeClr val="accent6"/>
                </a:solidFill>
              </a:rPr>
              <a:t>5,2</a:t>
            </a:r>
            <a:r>
              <a:rPr lang="en-US" sz="2100" i="1" dirty="0">
                <a:solidFill>
                  <a:schemeClr val="accent6"/>
                </a:solidFill>
              </a:rPr>
              <a:t> + </a:t>
            </a:r>
            <a:r>
              <a:rPr lang="en-US" sz="2100" i="1" dirty="0" smtClean="0">
                <a:solidFill>
                  <a:schemeClr val="accent6"/>
                </a:solidFill>
              </a:rPr>
              <a:t>17x</a:t>
            </a:r>
            <a:r>
              <a:rPr lang="en-US" sz="2100" i="1" baseline="-25000" dirty="0" smtClean="0">
                <a:solidFill>
                  <a:schemeClr val="accent6"/>
                </a:solidFill>
              </a:rPr>
              <a:t>6,2 	</a:t>
            </a:r>
            <a:r>
              <a:rPr lang="en-US" sz="2100" i="1" dirty="0" smtClean="0">
                <a:solidFill>
                  <a:schemeClr val="accent6"/>
                </a:solidFill>
                <a:sym typeface="Symbol"/>
              </a:rPr>
              <a:t></a:t>
            </a:r>
            <a:r>
              <a:rPr lang="en-US" sz="2100" i="1" dirty="0" smtClean="0">
                <a:solidFill>
                  <a:schemeClr val="accent6"/>
                </a:solidFill>
              </a:rPr>
              <a:t> </a:t>
            </a:r>
            <a:r>
              <a:rPr lang="en-US" sz="2100" i="1" dirty="0">
                <a:solidFill>
                  <a:schemeClr val="accent6"/>
                </a:solidFill>
              </a:rPr>
              <a:t>50</a:t>
            </a:r>
            <a:r>
              <a:rPr lang="en-US" sz="2100" i="1" baseline="-25000" dirty="0">
                <a:solidFill>
                  <a:schemeClr val="accent6"/>
                </a:solidFill>
              </a:rPr>
              <a:t> </a:t>
            </a:r>
            <a:endParaRPr lang="en-US" sz="2100" i="1" dirty="0" smtClean="0">
              <a:solidFill>
                <a:schemeClr val="accent6"/>
              </a:solidFill>
            </a:endParaRPr>
          </a:p>
          <a:p>
            <a:pPr algn="l">
              <a:spcBef>
                <a:spcPts val="0"/>
              </a:spcBef>
              <a:tabLst>
                <a:tab pos="463550" algn="l"/>
                <a:tab pos="3657600" algn="l"/>
                <a:tab pos="5711825" algn="l"/>
              </a:tabLst>
            </a:pPr>
            <a:r>
              <a:rPr lang="en-US" sz="2100" i="1" dirty="0" smtClean="0">
                <a:solidFill>
                  <a:schemeClr val="accent6"/>
                </a:solidFill>
              </a:rPr>
              <a:t>70x</a:t>
            </a:r>
            <a:r>
              <a:rPr lang="en-US" sz="2100" i="1" baseline="-25000" dirty="0" smtClean="0">
                <a:solidFill>
                  <a:schemeClr val="accent6"/>
                </a:solidFill>
              </a:rPr>
              <a:t>1,3 </a:t>
            </a:r>
            <a:r>
              <a:rPr lang="en-US" sz="2100" i="1" dirty="0">
                <a:solidFill>
                  <a:schemeClr val="accent6"/>
                </a:solidFill>
              </a:rPr>
              <a:t>+ </a:t>
            </a:r>
            <a:r>
              <a:rPr lang="en-US" sz="2100" i="1" dirty="0" smtClean="0">
                <a:solidFill>
                  <a:schemeClr val="accent6"/>
                </a:solidFill>
              </a:rPr>
              <a:t>10x</a:t>
            </a:r>
            <a:r>
              <a:rPr lang="en-US" sz="2100" i="1" baseline="-25000" dirty="0" smtClean="0">
                <a:solidFill>
                  <a:schemeClr val="accent6"/>
                </a:solidFill>
              </a:rPr>
              <a:t>2,3</a:t>
            </a:r>
            <a:r>
              <a:rPr lang="en-US" sz="2100" i="1" dirty="0" smtClean="0">
                <a:solidFill>
                  <a:schemeClr val="accent6"/>
                </a:solidFill>
              </a:rPr>
              <a:t> </a:t>
            </a:r>
            <a:r>
              <a:rPr lang="en-US" sz="2100" i="1" dirty="0">
                <a:solidFill>
                  <a:schemeClr val="accent6"/>
                </a:solidFill>
              </a:rPr>
              <a:t>+ </a:t>
            </a:r>
            <a:r>
              <a:rPr lang="en-US" sz="2100" i="1" dirty="0" smtClean="0">
                <a:solidFill>
                  <a:schemeClr val="accent6"/>
                </a:solidFill>
              </a:rPr>
              <a:t>10x</a:t>
            </a:r>
            <a:r>
              <a:rPr lang="en-US" sz="2100" i="1" baseline="-25000" dirty="0" smtClean="0">
                <a:solidFill>
                  <a:schemeClr val="accent6"/>
                </a:solidFill>
              </a:rPr>
              <a:t>3,3 </a:t>
            </a:r>
            <a:r>
              <a:rPr lang="en-US" sz="2100" i="1" dirty="0">
                <a:solidFill>
                  <a:schemeClr val="accent6"/>
                </a:solidFill>
              </a:rPr>
              <a:t>+ </a:t>
            </a:r>
            <a:r>
              <a:rPr lang="en-US" sz="2100" i="1" dirty="0" smtClean="0">
                <a:solidFill>
                  <a:schemeClr val="accent6"/>
                </a:solidFill>
              </a:rPr>
              <a:t>15x</a:t>
            </a:r>
            <a:r>
              <a:rPr lang="en-US" sz="2100" i="1" baseline="-25000" dirty="0" smtClean="0">
                <a:solidFill>
                  <a:schemeClr val="accent6"/>
                </a:solidFill>
              </a:rPr>
              <a:t>4,3 </a:t>
            </a:r>
            <a:r>
              <a:rPr lang="en-US" sz="2100" i="1" dirty="0">
                <a:solidFill>
                  <a:schemeClr val="accent6"/>
                </a:solidFill>
              </a:rPr>
              <a:t>+ </a:t>
            </a:r>
            <a:r>
              <a:rPr lang="en-US" sz="2100" i="1" dirty="0" smtClean="0">
                <a:solidFill>
                  <a:schemeClr val="accent6"/>
                </a:solidFill>
              </a:rPr>
              <a:t>8x</a:t>
            </a:r>
            <a:r>
              <a:rPr lang="en-US" sz="2100" i="1" baseline="-25000" dirty="0" smtClean="0">
                <a:solidFill>
                  <a:schemeClr val="accent6"/>
                </a:solidFill>
              </a:rPr>
              <a:t>5,3</a:t>
            </a:r>
            <a:r>
              <a:rPr lang="en-US" sz="2100" i="1" dirty="0" smtClean="0">
                <a:solidFill>
                  <a:schemeClr val="accent6"/>
                </a:solidFill>
              </a:rPr>
              <a:t> </a:t>
            </a:r>
            <a:r>
              <a:rPr lang="en-US" sz="2100" i="1" dirty="0">
                <a:solidFill>
                  <a:schemeClr val="accent6"/>
                </a:solidFill>
              </a:rPr>
              <a:t>+ </a:t>
            </a:r>
            <a:r>
              <a:rPr lang="en-US" sz="2100" i="1" dirty="0" smtClean="0">
                <a:solidFill>
                  <a:schemeClr val="accent6"/>
                </a:solidFill>
              </a:rPr>
              <a:t>12x</a:t>
            </a:r>
            <a:r>
              <a:rPr lang="en-US" sz="2100" i="1" baseline="-25000" dirty="0" smtClean="0">
                <a:solidFill>
                  <a:schemeClr val="accent6"/>
                </a:solidFill>
              </a:rPr>
              <a:t>6,3 	</a:t>
            </a:r>
            <a:r>
              <a:rPr lang="en-US" sz="2100" i="1" dirty="0" smtClean="0">
                <a:solidFill>
                  <a:schemeClr val="accent6"/>
                </a:solidFill>
                <a:sym typeface="Symbol"/>
              </a:rPr>
              <a:t></a:t>
            </a:r>
            <a:r>
              <a:rPr lang="en-US" sz="2100" i="1" dirty="0" smtClean="0">
                <a:solidFill>
                  <a:schemeClr val="accent6"/>
                </a:solidFill>
              </a:rPr>
              <a:t> </a:t>
            </a:r>
            <a:r>
              <a:rPr lang="en-US" sz="2100" i="1" dirty="0">
                <a:solidFill>
                  <a:schemeClr val="accent6"/>
                </a:solidFill>
              </a:rPr>
              <a:t>50</a:t>
            </a:r>
          </a:p>
        </p:txBody>
      </p:sp>
    </p:spTree>
    <p:extLst>
      <p:ext uri="{BB962C8B-B14F-4D97-AF65-F5344CB8AC3E}">
        <p14:creationId xmlns:p14="http://schemas.microsoft.com/office/powerpoint/2010/main" val="420748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93923" name="Rectangle 3"/>
              <p:cNvSpPr>
                <a:spLocks noGrp="1" noChangeArrowheads="1"/>
              </p:cNvSpPr>
              <p:nvPr>
                <p:ph type="body" idx="1"/>
              </p:nvPr>
            </p:nvSpPr>
            <p:spPr>
              <a:xfrm>
                <a:off x="204532" y="1570333"/>
                <a:ext cx="8714508" cy="4659986"/>
              </a:xfrm>
              <a:ln/>
            </p:spPr>
            <p:txBody>
              <a:bodyPr/>
              <a:lstStyle/>
              <a:p>
                <a:pPr>
                  <a:spcBef>
                    <a:spcPts val="600"/>
                  </a:spcBef>
                </a:pPr>
                <a14:m>
                  <m:oMath xmlns:m="http://schemas.openxmlformats.org/officeDocument/2006/math">
                    <m:sSub>
                      <m:sSubPr>
                        <m:ctrlPr>
                          <a:rPr lang="en-US" sz="2400" i="1" smtClean="0">
                            <a:latin typeface="Cambria Math"/>
                            <a:cs typeface="Times New Roman" pitchFamily="18" charset="0"/>
                          </a:rPr>
                        </m:ctrlPr>
                      </m:sSubPr>
                      <m:e>
                        <m:r>
                          <a:rPr lang="en-US" sz="2400" i="1">
                            <a:latin typeface="Cambria Math"/>
                            <a:cs typeface="Times New Roman" pitchFamily="18" charset="0"/>
                          </a:rPr>
                          <m:t>𝑥</m:t>
                        </m:r>
                      </m:e>
                      <m:sub>
                        <m:r>
                          <a:rPr lang="en-US" sz="2400" i="1">
                            <a:latin typeface="Cambria Math"/>
                            <a:cs typeface="Times New Roman" pitchFamily="18" charset="0"/>
                          </a:rPr>
                          <m:t>𝑖</m:t>
                        </m:r>
                        <m:r>
                          <a:rPr lang="en-US" sz="2400" i="1">
                            <a:latin typeface="Cambria Math"/>
                            <a:cs typeface="Times New Roman" pitchFamily="18" charset="0"/>
                          </a:rPr>
                          <m:t>,</m:t>
                        </m:r>
                        <m:r>
                          <a:rPr lang="en-US" sz="2400" b="0" i="1" smtClean="0">
                            <a:latin typeface="Cambria Math"/>
                            <a:cs typeface="Times New Roman" pitchFamily="18" charset="0"/>
                          </a:rPr>
                          <m:t>𝑖</m:t>
                        </m:r>
                        <m:r>
                          <a:rPr lang="en-US" sz="2400" b="0" i="1" smtClean="0">
                            <a:latin typeface="Cambria Math"/>
                            <a:cs typeface="Times New Roman" pitchFamily="18" charset="0"/>
                          </a:rPr>
                          <m:t>`</m:t>
                        </m:r>
                      </m:sub>
                    </m:sSub>
                    <m:r>
                      <a:rPr lang="en-US" sz="2400" i="1">
                        <a:latin typeface="Cambria Math"/>
                        <a:ea typeface="Cambria Math"/>
                        <a:cs typeface="Times New Roman" pitchFamily="18" charset="0"/>
                      </a:rPr>
                      <m:t>≡</m:t>
                    </m:r>
                    <m:d>
                      <m:dPr>
                        <m:begChr m:val="{"/>
                        <m:endChr m:val=""/>
                        <m:ctrlPr>
                          <a:rPr lang="en-US" sz="2400" i="1">
                            <a:latin typeface="Cambria Math"/>
                            <a:cs typeface="Times New Roman" pitchFamily="18" charset="0"/>
                          </a:rPr>
                        </m:ctrlPr>
                      </m:dPr>
                      <m:e>
                        <m:m>
                          <m:mPr>
                            <m:mcs>
                              <m:mc>
                                <m:mcPr>
                                  <m:count m:val="1"/>
                                  <m:mcJc m:val="center"/>
                                </m:mcPr>
                              </m:mc>
                            </m:mcs>
                            <m:ctrlPr>
                              <a:rPr lang="en-US" sz="2400" i="1">
                                <a:latin typeface="Cambria Math"/>
                                <a:cs typeface="Times New Roman" pitchFamily="18" charset="0"/>
                              </a:rPr>
                            </m:ctrlPr>
                          </m:mPr>
                          <m:mr>
                            <m:e>
                              <m:r>
                                <m:rPr>
                                  <m:nor/>
                                  <m:brk m:alnAt="7"/>
                                </m:rPr>
                                <a:rPr lang="en-US" sz="2400">
                                  <a:latin typeface="Cambria Math"/>
                                  <a:cs typeface="Times New Roman" pitchFamily="18" charset="0"/>
                                </a:rPr>
                                <m:t>1</m:t>
                              </m:r>
                              <m:r>
                                <m:rPr>
                                  <m:nor/>
                                </m:rPr>
                                <a:rPr lang="en-US" sz="2400">
                                  <a:latin typeface="Cambria Math"/>
                                  <a:cs typeface="Times New Roman" pitchFamily="18" charset="0"/>
                                </a:rPr>
                                <m:t>   </m:t>
                              </m:r>
                              <m:r>
                                <m:rPr>
                                  <m:nor/>
                                </m:rPr>
                                <a:rPr lang="en-US" sz="2400">
                                  <a:latin typeface="Cambria Math"/>
                                  <a:cs typeface="Times New Roman" pitchFamily="18" charset="0"/>
                                </a:rPr>
                                <m:t>if</m:t>
                              </m:r>
                              <m:r>
                                <m:rPr>
                                  <m:nor/>
                                </m:rPr>
                                <a:rPr lang="en-US" sz="2400" b="0" i="0" smtClean="0">
                                  <a:latin typeface="Cambria Math"/>
                                  <a:cs typeface="Times New Roman" pitchFamily="18" charset="0"/>
                                </a:rPr>
                                <m:t> </m:t>
                              </m:r>
                              <m:r>
                                <a:rPr lang="en-US" sz="2400" i="1">
                                  <a:latin typeface="Cambria Math"/>
                                  <a:cs typeface="Times New Roman" pitchFamily="18" charset="0"/>
                                </a:rPr>
                                <m:t>𝑖</m:t>
                              </m:r>
                              <m:r>
                                <m:rPr>
                                  <m:nor/>
                                </m:rPr>
                                <a:rPr lang="en-US" sz="2400" b="0" i="0" smtClean="0">
                                  <a:latin typeface="Cambria Math"/>
                                  <a:cs typeface="Times New Roman" pitchFamily="18" charset="0"/>
                                </a:rPr>
                                <m:t> </m:t>
                              </m:r>
                              <m:r>
                                <m:rPr>
                                  <m:nor/>
                                </m:rPr>
                                <a:rPr lang="en-US" sz="2400">
                                  <a:latin typeface="Cambria Math"/>
                                  <a:cs typeface="Times New Roman" pitchFamily="18" charset="0"/>
                                </a:rPr>
                                <m:t>is</m:t>
                              </m:r>
                              <m:r>
                                <m:rPr>
                                  <m:nor/>
                                </m:rPr>
                                <a:rPr lang="en-US" sz="2400">
                                  <a:latin typeface="Cambria Math"/>
                                  <a:cs typeface="Times New Roman" pitchFamily="18" charset="0"/>
                                </a:rPr>
                                <m:t> </m:t>
                              </m:r>
                              <m:r>
                                <m:rPr>
                                  <m:nor/>
                                </m:rPr>
                                <a:rPr lang="en-US" sz="2400" b="0" i="0" smtClean="0">
                                  <a:latin typeface="Cambria Math"/>
                                  <a:cs typeface="Times New Roman" pitchFamily="18" charset="0"/>
                                </a:rPr>
                                <m:t>paired</m:t>
                              </m:r>
                              <m:r>
                                <m:rPr>
                                  <m:nor/>
                                </m:rPr>
                                <a:rPr lang="en-US" sz="2400" b="0" i="0" smtClean="0">
                                  <a:latin typeface="Cambria Math"/>
                                  <a:cs typeface="Times New Roman" pitchFamily="18" charset="0"/>
                                </a:rPr>
                                <m:t> </m:t>
                              </m:r>
                              <m:r>
                                <m:rPr>
                                  <m:nor/>
                                </m:rPr>
                                <a:rPr lang="en-US" sz="2400" b="0" i="0" smtClean="0">
                                  <a:latin typeface="Cambria Math"/>
                                  <a:cs typeface="Times New Roman" pitchFamily="18" charset="0"/>
                                </a:rPr>
                                <m:t>with</m:t>
                              </m:r>
                              <m:r>
                                <a:rPr lang="en-US" sz="2400" b="0" i="1" smtClean="0">
                                  <a:latin typeface="Cambria Math"/>
                                  <a:cs typeface="Times New Roman" pitchFamily="18" charset="0"/>
                                </a:rPr>
                                <m:t> </m:t>
                              </m:r>
                              <m:r>
                                <a:rPr lang="en-US" sz="2400" b="0" i="1" smtClean="0">
                                  <a:latin typeface="Cambria Math"/>
                                  <a:cs typeface="Times New Roman" pitchFamily="18" charset="0"/>
                                </a:rPr>
                                <m:t>𝑖</m:t>
                              </m:r>
                              <m:r>
                                <a:rPr lang="en-US" sz="2400" b="0" i="1" smtClean="0">
                                  <a:latin typeface="Cambria Math"/>
                                  <a:cs typeface="Times New Roman" pitchFamily="18" charset="0"/>
                                </a:rPr>
                                <m:t>`</m:t>
                              </m:r>
                            </m:e>
                          </m:mr>
                          <m:mr>
                            <m:e>
                              <m:r>
                                <m:rPr>
                                  <m:nor/>
                                </m:rPr>
                                <a:rPr lang="en-US" sz="2400">
                                  <a:latin typeface="Cambria Math"/>
                                  <a:cs typeface="Times New Roman" pitchFamily="18" charset="0"/>
                                </a:rPr>
                                <m:t>0   </m:t>
                              </m:r>
                              <m:r>
                                <m:rPr>
                                  <m:nor/>
                                </m:rPr>
                                <a:rPr lang="en-US" sz="2400">
                                  <a:latin typeface="Cambria Math"/>
                                  <a:cs typeface="Times New Roman" pitchFamily="18" charset="0"/>
                                </a:rPr>
                                <m:t>otherwise</m:t>
                              </m:r>
                              <m:r>
                                <m:rPr>
                                  <m:nor/>
                                </m:rPr>
                                <a:rPr lang="en-US" sz="2400">
                                  <a:latin typeface="Cambria Math"/>
                                  <a:cs typeface="Times New Roman" pitchFamily="18" charset="0"/>
                                </a:rPr>
                                <m:t>                 </m:t>
                              </m:r>
                            </m:e>
                          </m:mr>
                        </m:m>
                      </m:e>
                    </m:d>
                  </m:oMath>
                </a14:m>
                <a:endParaRPr lang="en-US" sz="2400" dirty="0" smtClean="0">
                  <a:solidFill>
                    <a:srgbClr val="0070C0"/>
                  </a:solidFill>
                  <a:cs typeface="Times New Roman" pitchFamily="18" charset="0"/>
                </a:endParaRPr>
              </a:p>
              <a:p>
                <a:pPr>
                  <a:spcBef>
                    <a:spcPts val="600"/>
                  </a:spcBef>
                </a:pPr>
                <a:r>
                  <a:rPr lang="en-US" sz="2400" dirty="0" smtClean="0">
                    <a:solidFill>
                      <a:srgbClr val="0070C0"/>
                    </a:solidFill>
                    <a:cs typeface="Times New Roman" pitchFamily="18" charset="0"/>
                  </a:rPr>
                  <a:t>Matching models, </a:t>
                </a:r>
                <a:r>
                  <a:rPr lang="en-US" sz="2400" dirty="0" smtClean="0">
                    <a:cs typeface="Times New Roman" pitchFamily="18" charset="0"/>
                  </a:rPr>
                  <a:t>which seek an optimal pairing of like objects </a:t>
                </a:r>
                <a14:m>
                  <m:oMath xmlns:m="http://schemas.openxmlformats.org/officeDocument/2006/math">
                    <m:r>
                      <a:rPr lang="en-US" sz="2400" i="1">
                        <a:latin typeface="Cambria Math"/>
                        <a:cs typeface="Times New Roman" pitchFamily="18" charset="0"/>
                      </a:rPr>
                      <m:t>𝑖</m:t>
                    </m:r>
                    <m:r>
                      <a:rPr lang="en-US" sz="2400" b="0" i="1" smtClean="0">
                        <a:latin typeface="Cambria Math"/>
                        <a:cs typeface="Times New Roman" pitchFamily="18" charset="0"/>
                      </a:rPr>
                      <m:t>, </m:t>
                    </m:r>
                  </m:oMath>
                </a14:m>
                <a:r>
                  <a:rPr lang="en-US" sz="2400" dirty="0" smtClean="0">
                    <a:cs typeface="Times New Roman" pitchFamily="18" charset="0"/>
                  </a:rPr>
                  <a:t>have </a:t>
                </a:r>
                <a:r>
                  <a:rPr lang="en-US" sz="2400" dirty="0" smtClean="0">
                    <a:solidFill>
                      <a:schemeClr val="accent6"/>
                    </a:solidFill>
                    <a:cs typeface="Times New Roman" pitchFamily="18" charset="0"/>
                  </a:rPr>
                  <a:t>the </a:t>
                </a:r>
                <a:r>
                  <a:rPr lang="en-US" sz="2400" dirty="0" smtClean="0"/>
                  <a:t>form</a:t>
                </a:r>
              </a:p>
              <a:p>
                <a:pPr marL="800100" lvl="2" indent="0">
                  <a:spcBef>
                    <a:spcPts val="600"/>
                  </a:spcBef>
                  <a:buNone/>
                </a:pPr>
                <a14:m>
                  <m:oMathPara xmlns:m="http://schemas.openxmlformats.org/officeDocument/2006/math">
                    <m:oMathParaPr>
                      <m:jc m:val="left"/>
                    </m:oMathParaPr>
                    <m:oMath xmlns:m="http://schemas.openxmlformats.org/officeDocument/2006/math">
                      <m:func>
                        <m:funcPr>
                          <m:ctrlPr>
                            <a:rPr lang="en-US" b="0" i="1" smtClean="0">
                              <a:latin typeface="Cambria Math"/>
                            </a:rPr>
                          </m:ctrlPr>
                        </m:funcPr>
                        <m:fName>
                          <m:r>
                            <m:rPr>
                              <m:sty m:val="p"/>
                            </m:rPr>
                            <a:rPr lang="en-US" b="0" i="0" smtClean="0">
                              <a:latin typeface="Cambria Math"/>
                            </a:rPr>
                            <m:t>min</m:t>
                          </m:r>
                        </m:fName>
                        <m:e>
                          <m:r>
                            <a:rPr lang="en-US" b="0" i="1" smtClean="0">
                              <a:latin typeface="Cambria Math"/>
                            </a:rPr>
                            <m:t>𝑜𝑟</m:t>
                          </m:r>
                          <m:r>
                            <a:rPr lang="en-US" b="0" i="1" smtClean="0">
                              <a:latin typeface="Cambria Math"/>
                            </a:rPr>
                            <m:t> </m:t>
                          </m:r>
                          <m:r>
                            <a:rPr lang="en-US" b="0" i="1" smtClean="0">
                              <a:latin typeface="Cambria Math"/>
                            </a:rPr>
                            <m:t>𝑚𝑎𝑥</m:t>
                          </m:r>
                        </m:e>
                      </m:func>
                      <m:nary>
                        <m:naryPr>
                          <m:chr m:val="∑"/>
                          <m:supHide m:val="on"/>
                          <m:ctrlPr>
                            <a:rPr lang="en-US" i="1" smtClean="0">
                              <a:latin typeface="Cambria Math"/>
                            </a:rPr>
                          </m:ctrlPr>
                        </m:naryPr>
                        <m:sub>
                          <m:r>
                            <a:rPr lang="en-US" b="0" i="1" smtClean="0">
                              <a:latin typeface="Cambria Math"/>
                            </a:rPr>
                            <m:t>𝑖</m:t>
                          </m:r>
                        </m:sub>
                        <m:sup/>
                        <m:e>
                          <m:sSub>
                            <m:sSubPr>
                              <m:ctrlPr>
                                <a:rPr lang="en-US" i="1" smtClean="0">
                                  <a:latin typeface="Cambria Math"/>
                                </a:rPr>
                              </m:ctrlPr>
                            </m:sSubPr>
                            <m:e>
                              <m:nary>
                                <m:naryPr>
                                  <m:chr m:val="∑"/>
                                  <m:supHide m:val="on"/>
                                  <m:ctrlPr>
                                    <a:rPr lang="en-US" i="1" smtClean="0">
                                      <a:latin typeface="Cambria Math"/>
                                    </a:rPr>
                                  </m:ctrlPr>
                                </m:naryPr>
                                <m:sub>
                                  <m:r>
                                    <a:rPr lang="en-US" b="0" i="1" smtClean="0">
                                      <a:latin typeface="Cambria Math"/>
                                    </a:rPr>
                                    <m:t>𝑖</m:t>
                                  </m:r>
                                  <m:r>
                                    <a:rPr lang="en-US" b="0" i="1" smtClean="0">
                                      <a:latin typeface="Cambria Math"/>
                                    </a:rPr>
                                    <m:t>`&gt;</m:t>
                                  </m:r>
                                  <m:r>
                                    <a:rPr lang="en-US" b="0" i="1" smtClean="0">
                                      <a:latin typeface="Cambria Math"/>
                                    </a:rPr>
                                    <m:t>𝑖</m:t>
                                  </m:r>
                                </m:sub>
                                <m:sup/>
                                <m:e>
                                  <m:sSub>
                                    <m:sSubPr>
                                      <m:ctrlPr>
                                        <a:rPr lang="en-US" i="1" smtClean="0">
                                          <a:latin typeface="Cambria Math"/>
                                        </a:rPr>
                                      </m:ctrlPr>
                                    </m:sSubPr>
                                    <m:e>
                                      <m:r>
                                        <a:rPr lang="en-US" b="0" i="1" smtClean="0">
                                          <a:latin typeface="Cambria Math"/>
                                        </a:rPr>
                                        <m:t>𝑐</m:t>
                                      </m:r>
                                    </m:e>
                                    <m:sub>
                                      <m:r>
                                        <a:rPr lang="en-US" b="0" i="1" smtClean="0">
                                          <a:latin typeface="Cambria Math"/>
                                        </a:rPr>
                                        <m:t>𝑖</m:t>
                                      </m:r>
                                      <m:r>
                                        <a:rPr lang="en-US" b="0" i="1" smtClean="0">
                                          <a:latin typeface="Cambria Math"/>
                                        </a:rPr>
                                        <m:t>,</m:t>
                                      </m:r>
                                      <m:r>
                                        <a:rPr lang="en-US" b="0" i="1" smtClean="0">
                                          <a:latin typeface="Cambria Math"/>
                                        </a:rPr>
                                        <m:t>𝑖</m:t>
                                      </m:r>
                                      <m:r>
                                        <a:rPr lang="en-US" b="0" i="1" smtClean="0">
                                          <a:latin typeface="Cambria Math"/>
                                        </a:rPr>
                                        <m:t>`</m:t>
                                      </m:r>
                                    </m:sub>
                                  </m:sSub>
                                </m:e>
                              </m:nary>
                              <m:r>
                                <a:rPr lang="en-US" b="0" i="1" smtClean="0">
                                  <a:latin typeface="Cambria Math"/>
                                </a:rPr>
                                <m:t>𝑥</m:t>
                              </m:r>
                            </m:e>
                            <m:sub>
                              <m:r>
                                <a:rPr lang="en-US" b="0" i="1" smtClean="0">
                                  <a:latin typeface="Cambria Math"/>
                                </a:rPr>
                                <m:t>𝑖</m:t>
                              </m:r>
                              <m:r>
                                <a:rPr lang="en-US" b="0" i="1" smtClean="0">
                                  <a:latin typeface="Cambria Math"/>
                                </a:rPr>
                                <m:t>,</m:t>
                              </m:r>
                              <m:r>
                                <a:rPr lang="en-US" b="0" i="1" smtClean="0">
                                  <a:latin typeface="Cambria Math"/>
                                </a:rPr>
                                <m:t>𝑖</m:t>
                              </m:r>
                              <m:r>
                                <a:rPr lang="en-US" b="0" i="1" smtClean="0">
                                  <a:latin typeface="Cambria Math"/>
                                </a:rPr>
                                <m:t>`</m:t>
                              </m:r>
                            </m:sub>
                          </m:sSub>
                        </m:e>
                      </m:nary>
                    </m:oMath>
                  </m:oMathPara>
                </a14:m>
                <a:endParaRPr lang="en-US" dirty="0" smtClean="0"/>
              </a:p>
              <a:p>
                <a:pPr marL="800100" lvl="2" indent="0">
                  <a:spcBef>
                    <a:spcPts val="600"/>
                  </a:spcBef>
                  <a:buNone/>
                </a:pPr>
                <a:r>
                  <a:rPr lang="en-US" dirty="0" err="1" smtClean="0"/>
                  <a:t>s.t.</a:t>
                </a:r>
                <a:r>
                  <a:rPr lang="en-US" dirty="0"/>
                  <a:t> </a:t>
                </a:r>
                <a:r>
                  <a:rPr lang="en-US" dirty="0" smtClean="0"/>
                  <a:t>	</a:t>
                </a:r>
                <a14:m>
                  <m:oMath xmlns:m="http://schemas.openxmlformats.org/officeDocument/2006/math">
                    <m:nary>
                      <m:naryPr>
                        <m:chr m:val="∑"/>
                        <m:supHide m:val="on"/>
                        <m:ctrlPr>
                          <a:rPr lang="en-US" i="1">
                            <a:latin typeface="Cambria Math"/>
                          </a:rPr>
                        </m:ctrlPr>
                      </m:naryPr>
                      <m:sub>
                        <m:r>
                          <a:rPr lang="en-US" b="0" i="1" smtClean="0">
                            <a:latin typeface="Cambria Math"/>
                          </a:rPr>
                          <m:t>𝑖</m:t>
                        </m:r>
                        <m:r>
                          <a:rPr lang="en-US" b="0" i="1" smtClean="0">
                            <a:latin typeface="Cambria Math"/>
                          </a:rPr>
                          <m:t>`&lt;</m:t>
                        </m:r>
                        <m:r>
                          <a:rPr lang="en-US" b="0" i="1" smtClean="0">
                            <a:latin typeface="Cambria Math"/>
                          </a:rPr>
                          <m:t>𝑖</m:t>
                        </m:r>
                      </m:sub>
                      <m:sup/>
                      <m:e>
                        <m:sSub>
                          <m:sSubPr>
                            <m:ctrlPr>
                              <a:rPr lang="en-US" i="1">
                                <a:latin typeface="Cambria Math"/>
                              </a:rPr>
                            </m:ctrlPr>
                          </m:sSubPr>
                          <m:e>
                            <m:r>
                              <a:rPr lang="en-US" i="1">
                                <a:latin typeface="Cambria Math"/>
                              </a:rPr>
                              <m:t>𝑥</m:t>
                            </m:r>
                          </m:e>
                          <m:sub>
                            <m:r>
                              <a:rPr lang="en-US" i="1">
                                <a:latin typeface="Cambria Math"/>
                              </a:rPr>
                              <m:t>𝑖</m:t>
                            </m:r>
                            <m:r>
                              <a:rPr lang="en-US" b="0" i="1" smtClean="0">
                                <a:latin typeface="Cambria Math"/>
                              </a:rPr>
                              <m:t>`</m:t>
                            </m:r>
                            <m:r>
                              <a:rPr lang="en-US" i="1">
                                <a:latin typeface="Cambria Math"/>
                              </a:rPr>
                              <m:t>,</m:t>
                            </m:r>
                            <m:r>
                              <a:rPr lang="en-US" b="0" i="1" smtClean="0">
                                <a:latin typeface="Cambria Math"/>
                              </a:rPr>
                              <m:t>𝑖</m:t>
                            </m:r>
                          </m:sub>
                        </m:sSub>
                        <m:r>
                          <a:rPr lang="en-US" b="0" i="1" smtClean="0">
                            <a:latin typeface="Cambria Math"/>
                          </a:rPr>
                          <m:t>+</m:t>
                        </m:r>
                        <m:nary>
                          <m:naryPr>
                            <m:chr m:val="∑"/>
                            <m:supHide m:val="on"/>
                            <m:ctrlPr>
                              <a:rPr lang="en-US" i="1">
                                <a:latin typeface="Cambria Math"/>
                              </a:rPr>
                            </m:ctrlPr>
                          </m:naryPr>
                          <m:sub>
                            <m:r>
                              <a:rPr lang="en-US" b="0" i="1" smtClean="0">
                                <a:latin typeface="Cambria Math"/>
                              </a:rPr>
                              <m:t>𝑖</m:t>
                            </m:r>
                            <m:r>
                              <a:rPr lang="en-US" b="0" i="1" smtClean="0">
                                <a:latin typeface="Cambria Math"/>
                              </a:rPr>
                              <m:t>`&gt;</m:t>
                            </m:r>
                            <m:r>
                              <a:rPr lang="en-US" b="0" i="1" smtClean="0">
                                <a:latin typeface="Cambria Math"/>
                              </a:rPr>
                              <m:t>𝑖</m:t>
                            </m:r>
                          </m:sub>
                          <m:sup/>
                          <m:e>
                            <m:sSub>
                              <m:sSubPr>
                                <m:ctrlPr>
                                  <a:rPr lang="en-US" i="1">
                                    <a:latin typeface="Cambria Math"/>
                                  </a:rPr>
                                </m:ctrlPr>
                              </m:sSubPr>
                              <m:e>
                                <m:r>
                                  <a:rPr lang="en-US" i="1">
                                    <a:latin typeface="Cambria Math"/>
                                  </a:rPr>
                                  <m:t>𝑥</m:t>
                                </m:r>
                              </m:e>
                              <m:sub>
                                <m:r>
                                  <a:rPr lang="en-US" i="1">
                                    <a:latin typeface="Cambria Math"/>
                                  </a:rPr>
                                  <m:t>𝑖</m:t>
                                </m:r>
                                <m:r>
                                  <a:rPr lang="en-US" i="1">
                                    <a:latin typeface="Cambria Math"/>
                                  </a:rPr>
                                  <m:t>,</m:t>
                                </m:r>
                                <m:r>
                                  <a:rPr lang="en-US" b="0" i="1" smtClean="0">
                                    <a:latin typeface="Cambria Math"/>
                                  </a:rPr>
                                  <m:t>𝑖</m:t>
                                </m:r>
                                <m:r>
                                  <a:rPr lang="en-US" b="0" i="1" smtClean="0">
                                    <a:latin typeface="Cambria Math"/>
                                  </a:rPr>
                                  <m:t>`</m:t>
                                </m:r>
                              </m:sub>
                            </m:sSub>
                          </m:e>
                        </m:nary>
                      </m:e>
                    </m:nary>
                    <m:r>
                      <a:rPr lang="en-US" b="0" i="1" smtClean="0">
                        <a:latin typeface="Cambria Math"/>
                      </a:rPr>
                      <m:t>=1</m:t>
                    </m:r>
                  </m:oMath>
                </a14:m>
                <a:endParaRPr lang="en-US" dirty="0"/>
              </a:p>
              <a:p>
                <a:pPr marL="800100" lvl="2" indent="0">
                  <a:spcBef>
                    <a:spcPts val="600"/>
                  </a:spcBef>
                  <a:buNone/>
                  <a:tabLst>
                    <a:tab pos="1377950" algn="l"/>
                  </a:tabLst>
                </a:pPr>
                <a:r>
                  <a:rPr lang="en-US" b="0" dirty="0" smtClean="0"/>
                  <a:t> 		</a:t>
                </a:r>
                <a:r>
                  <a:rPr lang="en-US" sz="1600" dirty="0"/>
                  <a:t> </a:t>
                </a:r>
                <a14:m>
                  <m:oMath xmlns:m="http://schemas.openxmlformats.org/officeDocument/2006/math">
                    <m:sSub>
                      <m:sSubPr>
                        <m:ctrlPr>
                          <a:rPr lang="en-US" i="1">
                            <a:latin typeface="Cambria Math"/>
                          </a:rPr>
                        </m:ctrlPr>
                      </m:sSubPr>
                      <m:e>
                        <m:r>
                          <a:rPr lang="en-US" i="1">
                            <a:latin typeface="Cambria Math"/>
                          </a:rPr>
                          <m:t>𝑥</m:t>
                        </m:r>
                      </m:e>
                      <m:sub>
                        <m:r>
                          <a:rPr lang="en-US" i="1">
                            <a:latin typeface="Cambria Math"/>
                          </a:rPr>
                          <m:t>𝑖</m:t>
                        </m:r>
                        <m:r>
                          <a:rPr lang="en-US" i="1">
                            <a:latin typeface="Cambria Math"/>
                          </a:rPr>
                          <m:t>,</m:t>
                        </m:r>
                        <m:r>
                          <a:rPr lang="en-US" b="0" i="1" smtClean="0">
                            <a:latin typeface="Cambria Math"/>
                          </a:rPr>
                          <m:t>𝑖</m:t>
                        </m:r>
                        <m:r>
                          <a:rPr lang="en-US" b="0" i="1" smtClean="0">
                            <a:latin typeface="Cambria Math"/>
                          </a:rPr>
                          <m:t>`</m:t>
                        </m:r>
                      </m:sub>
                    </m:sSub>
                    <m:r>
                      <a:rPr lang="en-US" i="1">
                        <a:latin typeface="Cambria Math"/>
                      </a:rPr>
                      <m:t>=0 </m:t>
                    </m:r>
                    <m:r>
                      <a:rPr lang="en-US" i="1">
                        <a:latin typeface="Cambria Math"/>
                      </a:rPr>
                      <m:t>𝑜𝑟</m:t>
                    </m:r>
                    <m:r>
                      <a:rPr lang="en-US" i="1">
                        <a:latin typeface="Cambria Math"/>
                      </a:rPr>
                      <m:t> 1 ∀ </m:t>
                    </m:r>
                    <m:r>
                      <a:rPr lang="en-US" i="1">
                        <a:latin typeface="Cambria Math"/>
                        <a:ea typeface="Cambria Math"/>
                      </a:rPr>
                      <m:t>𝑖</m:t>
                    </m:r>
                    <m:r>
                      <a:rPr lang="en-US" i="1">
                        <a:latin typeface="Cambria Math"/>
                        <a:ea typeface="Cambria Math"/>
                      </a:rPr>
                      <m:t>, </m:t>
                    </m:r>
                    <m:r>
                      <a:rPr lang="en-US" b="0" i="1" smtClean="0">
                        <a:latin typeface="Cambria Math"/>
                        <a:ea typeface="Cambria Math"/>
                      </a:rPr>
                      <m:t>𝑖</m:t>
                    </m:r>
                    <m:r>
                      <a:rPr lang="en-US" b="0" i="1" smtClean="0">
                        <a:latin typeface="Cambria Math"/>
                        <a:ea typeface="Cambria Math"/>
                      </a:rPr>
                      <m:t>`&gt;</m:t>
                    </m:r>
                    <m:r>
                      <a:rPr lang="en-US" b="0" i="1" smtClean="0">
                        <a:latin typeface="Cambria Math"/>
                        <a:ea typeface="Cambria Math"/>
                      </a:rPr>
                      <m:t>𝑖</m:t>
                    </m:r>
                  </m:oMath>
                </a14:m>
                <a:endParaRPr lang="en-US" dirty="0" smtClean="0">
                  <a:cs typeface="Times New Roman" pitchFamily="18" charset="0"/>
                </a:endParaRPr>
              </a:p>
              <a:p>
                <a:pPr marL="800100" lvl="2" indent="0">
                  <a:spcBef>
                    <a:spcPts val="600"/>
                  </a:spcBef>
                  <a:buNone/>
                  <a:tabLst>
                    <a:tab pos="1377950" algn="l"/>
                  </a:tabLst>
                </a:pPr>
                <a:r>
                  <a:rPr lang="en-US" dirty="0" smtClean="0">
                    <a:cs typeface="Times New Roman" pitchFamily="18" charset="0"/>
                  </a:rPr>
                  <a:t>Here </a:t>
                </a:r>
                <a14:m>
                  <m:oMath xmlns:m="http://schemas.openxmlformats.org/officeDocument/2006/math">
                    <m:sSub>
                      <m:sSubPr>
                        <m:ctrlPr>
                          <a:rPr lang="en-US" i="1">
                            <a:latin typeface="Cambria Math"/>
                          </a:rPr>
                        </m:ctrlPr>
                      </m:sSubPr>
                      <m:e>
                        <m:r>
                          <a:rPr lang="en-US" i="1">
                            <a:latin typeface="Cambria Math"/>
                          </a:rPr>
                          <m:t>𝑐</m:t>
                        </m:r>
                      </m:e>
                      <m:sub>
                        <m:r>
                          <a:rPr lang="en-US" i="1">
                            <a:latin typeface="Cambria Math"/>
                          </a:rPr>
                          <m:t>𝑖</m:t>
                        </m:r>
                        <m:r>
                          <a:rPr lang="en-US" i="1">
                            <a:latin typeface="Cambria Math"/>
                          </a:rPr>
                          <m:t>,</m:t>
                        </m:r>
                        <m:r>
                          <a:rPr lang="en-US" b="0" i="1" smtClean="0">
                            <a:latin typeface="Cambria Math"/>
                          </a:rPr>
                          <m:t>𝑖</m:t>
                        </m:r>
                        <m:r>
                          <a:rPr lang="en-US" b="0" i="1" smtClean="0">
                            <a:latin typeface="Cambria Math"/>
                          </a:rPr>
                          <m:t>`</m:t>
                        </m:r>
                      </m:sub>
                    </m:sSub>
                  </m:oMath>
                </a14:m>
                <a:r>
                  <a:rPr lang="en-US" dirty="0" smtClean="0">
                    <a:cs typeface="Times New Roman" pitchFamily="18" charset="0"/>
                  </a:rPr>
                  <a:t> is the cost (or benefit) of pairing </a:t>
                </a:r>
                <a14:m>
                  <m:oMath xmlns:m="http://schemas.openxmlformats.org/officeDocument/2006/math">
                    <m:r>
                      <a:rPr lang="en-US" i="1">
                        <a:latin typeface="Cambria Math"/>
                        <a:ea typeface="Cambria Math"/>
                      </a:rPr>
                      <m:t>𝑖</m:t>
                    </m:r>
                  </m:oMath>
                </a14:m>
                <a:r>
                  <a:rPr lang="en-US" dirty="0">
                    <a:ea typeface="Cambria Math"/>
                  </a:rPr>
                  <a:t> </a:t>
                </a:r>
                <a:r>
                  <a:rPr lang="en-US" dirty="0" smtClean="0">
                    <a:ea typeface="Cambria Math"/>
                  </a:rPr>
                  <a:t>with </a:t>
                </a:r>
                <a14:m>
                  <m:oMath xmlns:m="http://schemas.openxmlformats.org/officeDocument/2006/math">
                    <m:r>
                      <a:rPr lang="en-US" b="0" i="1" smtClean="0">
                        <a:latin typeface="Cambria Math"/>
                        <a:ea typeface="Cambria Math"/>
                      </a:rPr>
                      <m:t>𝑖</m:t>
                    </m:r>
                    <m:r>
                      <a:rPr lang="en-US" b="0" i="1" smtClean="0">
                        <a:latin typeface="Cambria Math"/>
                        <a:ea typeface="Cambria Math"/>
                      </a:rPr>
                      <m:t>`</m:t>
                    </m:r>
                  </m:oMath>
                </a14:m>
                <a:r>
                  <a:rPr lang="en-US" dirty="0" smtClean="0">
                    <a:cs typeface="Times New Roman" pitchFamily="18" charset="0"/>
                  </a:rPr>
                  <a:t> and all sums are limited to (</a:t>
                </a:r>
                <a14:m>
                  <m:oMath xmlns:m="http://schemas.openxmlformats.org/officeDocument/2006/math">
                    <m:r>
                      <a:rPr lang="en-US" i="1">
                        <a:latin typeface="Cambria Math"/>
                        <a:ea typeface="Cambria Math"/>
                      </a:rPr>
                      <m:t>𝑖</m:t>
                    </m:r>
                  </m:oMath>
                </a14:m>
                <a:r>
                  <a:rPr lang="en-US" dirty="0" smtClean="0">
                    <a:ea typeface="Cambria Math"/>
                  </a:rPr>
                  <a:t>,</a:t>
                </a:r>
                <a14:m>
                  <m:oMath xmlns:m="http://schemas.openxmlformats.org/officeDocument/2006/math">
                    <m:r>
                      <a:rPr lang="en-US" b="0" i="1" smtClean="0">
                        <a:latin typeface="Cambria Math"/>
                        <a:ea typeface="Cambria Math"/>
                      </a:rPr>
                      <m:t>𝑖</m:t>
                    </m:r>
                    <m:r>
                      <a:rPr lang="en-US" b="0" i="1" smtClean="0">
                        <a:latin typeface="Cambria Math"/>
                        <a:ea typeface="Cambria Math"/>
                      </a:rPr>
                      <m:t>`</m:t>
                    </m:r>
                  </m:oMath>
                </a14:m>
                <a:r>
                  <a:rPr lang="en-US" dirty="0" smtClean="0">
                    <a:cs typeface="Times New Roman" pitchFamily="18" charset="0"/>
                  </a:rPr>
                  <a:t>)</a:t>
                </a:r>
                <a:r>
                  <a:rPr lang="en-US" dirty="0">
                    <a:cs typeface="Times New Roman" pitchFamily="18" charset="0"/>
                  </a:rPr>
                  <a:t> </a:t>
                </a:r>
                <a:r>
                  <a:rPr lang="en-US" dirty="0" smtClean="0">
                    <a:cs typeface="Times New Roman" pitchFamily="18" charset="0"/>
                  </a:rPr>
                  <a:t>combinations allowed in the problem.</a:t>
                </a:r>
                <a:r>
                  <a:rPr lang="en-US" dirty="0" smtClean="0"/>
                  <a:t> [11.18]</a:t>
                </a:r>
                <a:endParaRPr lang="en-US" dirty="0"/>
              </a:p>
            </p:txBody>
          </p:sp>
        </mc:Choice>
        <mc:Fallback xmlns="">
          <p:sp>
            <p:nvSpPr>
              <p:cNvPr id="593923" name="Rectangle 3"/>
              <p:cNvSpPr>
                <a:spLocks noGrp="1" noRot="1" noChangeAspect="1" noMove="1" noResize="1" noEditPoints="1" noAdjustHandles="1" noChangeArrowheads="1" noChangeShapeType="1" noTextEdit="1"/>
              </p:cNvSpPr>
              <p:nvPr>
                <p:ph type="body" idx="1"/>
              </p:nvPr>
            </p:nvSpPr>
            <p:spPr>
              <a:xfrm>
                <a:off x="204532" y="1570333"/>
                <a:ext cx="8714508" cy="4659986"/>
              </a:xfrm>
              <a:blipFill rotWithShape="1">
                <a:blip r:embed="rId3"/>
                <a:stretch>
                  <a:fillRect l="-980" r="-350" b="-393"/>
                </a:stretch>
              </a:blipFill>
              <a:ln/>
            </p:spPr>
            <p:txBody>
              <a:bodyPr/>
              <a:lstStyle/>
              <a:p>
                <a:r>
                  <a:rPr lang="en-US">
                    <a:noFill/>
                  </a:rPr>
                  <a:t> </a:t>
                </a:r>
              </a:p>
            </p:txBody>
          </p:sp>
        </mc:Fallback>
      </mc:AlternateContent>
      <p:sp>
        <p:nvSpPr>
          <p:cNvPr id="5" name="Rectangle 2"/>
          <p:cNvSpPr>
            <a:spLocks noGrp="1" noChangeArrowheads="1"/>
          </p:cNvSpPr>
          <p:nvPr>
            <p:ph type="title"/>
          </p:nvPr>
        </p:nvSpPr>
        <p:spPr>
          <a:xfrm>
            <a:off x="1219200" y="274638"/>
            <a:ext cx="7629378" cy="1011237"/>
          </a:xfrm>
        </p:spPr>
        <p:txBody>
          <a:bodyPr/>
          <a:lstStyle/>
          <a:p>
            <a:r>
              <a:rPr lang="en-US" sz="4000" dirty="0" smtClean="0">
                <a:cs typeface="Times New Roman" pitchFamily="18" charset="0"/>
              </a:rPr>
              <a:t>Matching Models</a:t>
            </a:r>
            <a:endParaRPr lang="en-US" sz="4000" dirty="0">
              <a:cs typeface="Times New Roman" pitchFamily="18" charset="0"/>
            </a:endParaRPr>
          </a:p>
        </p:txBody>
      </p:sp>
      <p:sp>
        <p:nvSpPr>
          <p:cNvPr id="4" name="TextBox 3"/>
          <p:cNvSpPr txBox="1"/>
          <p:nvPr/>
        </p:nvSpPr>
        <p:spPr>
          <a:xfrm>
            <a:off x="7493684" y="3989998"/>
            <a:ext cx="1260311" cy="461665"/>
          </a:xfrm>
          <a:prstGeom prst="rect">
            <a:avLst/>
          </a:prstGeom>
          <a:noFill/>
        </p:spPr>
        <p:txBody>
          <a:bodyPr wrap="square" rtlCol="0">
            <a:spAutoFit/>
          </a:bodyPr>
          <a:lstStyle/>
          <a:p>
            <a:r>
              <a:rPr lang="en-US" sz="2400" dirty="0" smtClean="0">
                <a:solidFill>
                  <a:schemeClr val="accent2"/>
                </a:solidFill>
              </a:rPr>
              <a:t>(11.14)</a:t>
            </a:r>
            <a:endParaRPr lang="en-US" sz="2400" dirty="0">
              <a:solidFill>
                <a:schemeClr val="accent2"/>
              </a:solidFill>
            </a:endParaRPr>
          </a:p>
        </p:txBody>
      </p:sp>
    </p:spTree>
    <p:extLst>
      <p:ext uri="{BB962C8B-B14F-4D97-AF65-F5344CB8AC3E}">
        <p14:creationId xmlns:p14="http://schemas.microsoft.com/office/powerpoint/2010/main" val="100824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39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39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939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939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a:xfrm>
            <a:off x="1219200" y="274638"/>
            <a:ext cx="7467600" cy="1011237"/>
          </a:xfrm>
        </p:spPr>
        <p:txBody>
          <a:bodyPr/>
          <a:lstStyle/>
          <a:p>
            <a:r>
              <a:rPr lang="en-US" sz="3600" dirty="0" smtClean="0">
                <a:cs typeface="Times New Roman" pitchFamily="18" charset="0"/>
              </a:rPr>
              <a:t>Example 11.7 </a:t>
            </a:r>
            <a:br>
              <a:rPr lang="en-US" sz="3600" dirty="0" smtClean="0">
                <a:cs typeface="Times New Roman" pitchFamily="18" charset="0"/>
              </a:rPr>
            </a:br>
            <a:r>
              <a:rPr lang="en-US" sz="3600" dirty="0" err="1" smtClean="0">
                <a:cs typeface="Times New Roman" pitchFamily="18" charset="0"/>
              </a:rPr>
              <a:t>Superfi</a:t>
            </a:r>
            <a:r>
              <a:rPr lang="en-US" sz="3600" dirty="0" smtClean="0">
                <a:cs typeface="Times New Roman" pitchFamily="18" charset="0"/>
              </a:rPr>
              <a:t> Speaker Matching</a:t>
            </a:r>
            <a:endParaRPr lang="en-US" sz="3600" dirty="0">
              <a:cs typeface="Times New Roman" pitchFamily="18" charset="0"/>
            </a:endParaRPr>
          </a:p>
        </p:txBody>
      </p:sp>
      <p:sp>
        <p:nvSpPr>
          <p:cNvPr id="593923" name="Rectangle 3"/>
          <p:cNvSpPr>
            <a:spLocks noGrp="1" noChangeArrowheads="1"/>
          </p:cNvSpPr>
          <p:nvPr>
            <p:ph type="body" idx="1"/>
          </p:nvPr>
        </p:nvSpPr>
        <p:spPr>
          <a:xfrm>
            <a:off x="154744" y="1471859"/>
            <a:ext cx="8792307" cy="4717926"/>
          </a:xfrm>
          <a:ln/>
        </p:spPr>
        <p:txBody>
          <a:bodyPr/>
          <a:lstStyle/>
          <a:p>
            <a:pPr marL="0" indent="0">
              <a:spcBef>
                <a:spcPts val="0"/>
              </a:spcBef>
              <a:buNone/>
            </a:pPr>
            <a:r>
              <a:rPr lang="en-US" sz="2800" dirty="0" smtClean="0"/>
              <a:t>	</a:t>
            </a:r>
            <a:r>
              <a:rPr lang="en-US" sz="2400" dirty="0"/>
              <a:t>We may illustrate matching with the task faced by fictitious high-fidelity speaker manufacturer </a:t>
            </a:r>
            <a:r>
              <a:rPr lang="en-US" sz="2400" dirty="0" err="1"/>
              <a:t>Superfi</a:t>
            </a:r>
            <a:r>
              <a:rPr lang="en-US" sz="2400" dirty="0"/>
              <a:t>.  </a:t>
            </a:r>
            <a:r>
              <a:rPr lang="en-US" sz="2400" dirty="0" err="1"/>
              <a:t>Superfi</a:t>
            </a:r>
            <a:r>
              <a:rPr lang="en-US" sz="2400" dirty="0"/>
              <a:t> sells its speakers in pairs.  Even though the manufacturing process maintains the most rigid quality standards, any two speakers produced will still interfere slightly with each other when connected to the same stereo system.</a:t>
            </a:r>
          </a:p>
          <a:p>
            <a:pPr marL="0" indent="0">
              <a:spcBef>
                <a:spcPts val="0"/>
              </a:spcBef>
              <a:buNone/>
            </a:pPr>
            <a:r>
              <a:rPr lang="en-US" sz="2400" dirty="0" smtClean="0"/>
              <a:t>	To </a:t>
            </a:r>
            <a:r>
              <a:rPr lang="en-US" sz="2400" dirty="0"/>
              <a:t>improve its product quality even more, </a:t>
            </a:r>
            <a:r>
              <a:rPr lang="en-US" sz="2400" dirty="0" err="1"/>
              <a:t>Superfi</a:t>
            </a:r>
            <a:r>
              <a:rPr lang="en-US" sz="2400" dirty="0"/>
              <a:t> has measured the distortion </a:t>
            </a:r>
            <a:r>
              <a:rPr lang="en-US" sz="2400" dirty="0" err="1"/>
              <a:t>dw</a:t>
            </a:r>
            <a:r>
              <a:rPr lang="en-US" sz="2400" dirty="0"/>
              <a:t> for each pair of speakers in the current lot.  They wish to determine how to pair the speakers so that total distortion is minimized.</a:t>
            </a:r>
          </a:p>
          <a:p>
            <a:pPr marL="0" indent="0">
              <a:spcBef>
                <a:spcPts val="0"/>
              </a:spcBef>
              <a:buNone/>
            </a:pPr>
            <a:r>
              <a:rPr lang="en-US" sz="2400" dirty="0" smtClean="0"/>
              <a:t>	Notice </a:t>
            </a:r>
            <a:r>
              <a:rPr lang="en-US" sz="2400" dirty="0"/>
              <a:t>that any two speakers may be paired. There is no distinction between large and small, or left and right.</a:t>
            </a:r>
          </a:p>
        </p:txBody>
      </p:sp>
    </p:spTree>
    <p:extLst>
      <p:ext uri="{BB962C8B-B14F-4D97-AF65-F5344CB8AC3E}">
        <p14:creationId xmlns:p14="http://schemas.microsoft.com/office/powerpoint/2010/main" val="339971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39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a:xfrm>
            <a:off x="1219200" y="274638"/>
            <a:ext cx="7467600" cy="1011237"/>
          </a:xfrm>
        </p:spPr>
        <p:txBody>
          <a:bodyPr/>
          <a:lstStyle/>
          <a:p>
            <a:r>
              <a:rPr lang="en-US" sz="3600" dirty="0" smtClean="0">
                <a:cs typeface="Times New Roman" pitchFamily="18" charset="0"/>
              </a:rPr>
              <a:t>Tractability of Assignment and Matching Models</a:t>
            </a:r>
            <a:endParaRPr lang="en-US" sz="3600" dirty="0">
              <a:cs typeface="Times New Roman" pitchFamily="18" charset="0"/>
            </a:endParaRPr>
          </a:p>
        </p:txBody>
      </p:sp>
      <p:sp>
        <p:nvSpPr>
          <p:cNvPr id="593923" name="Rectangle 3"/>
          <p:cNvSpPr>
            <a:spLocks noGrp="1" noChangeArrowheads="1"/>
          </p:cNvSpPr>
          <p:nvPr>
            <p:ph type="body" idx="1"/>
          </p:nvPr>
        </p:nvSpPr>
        <p:spPr>
          <a:xfrm>
            <a:off x="154744" y="1471859"/>
            <a:ext cx="8792307" cy="4717926"/>
          </a:xfrm>
          <a:ln/>
        </p:spPr>
        <p:txBody>
          <a:bodyPr/>
          <a:lstStyle/>
          <a:p>
            <a:pPr>
              <a:spcBef>
                <a:spcPts val="0"/>
              </a:spcBef>
            </a:pPr>
            <a:r>
              <a:rPr lang="en-US" sz="2400" dirty="0" smtClean="0"/>
              <a:t>Linear </a:t>
            </a:r>
            <a:r>
              <a:rPr lang="en-US" sz="2400" dirty="0"/>
              <a:t>assignment models are highly tractable because they can be viewed as network flow problems, and thus as special cases of linear programming.  Even more efficient special-purpose algorithms exist. </a:t>
            </a:r>
            <a:r>
              <a:rPr lang="en-US" sz="2400" dirty="0" smtClean="0"/>
              <a:t>[11.19]</a:t>
            </a:r>
          </a:p>
          <a:p>
            <a:pPr>
              <a:spcBef>
                <a:spcPts val="0"/>
              </a:spcBef>
            </a:pPr>
            <a:r>
              <a:rPr lang="en-US" sz="2400" dirty="0" smtClean="0"/>
              <a:t>It </a:t>
            </a:r>
            <a:r>
              <a:rPr lang="en-US" sz="2400" dirty="0"/>
              <a:t>is very difficult to compute global optima in quadratic assignment models because the nonlinear objective function precludes even the ILP method of Sections 12.2 to 12.5. Improving search heuristics like those of Sections </a:t>
            </a:r>
            <a:r>
              <a:rPr lang="en-US" sz="2400" dirty="0" smtClean="0"/>
              <a:t>12.6 </a:t>
            </a:r>
            <a:r>
              <a:rPr lang="en-US" sz="2400" dirty="0"/>
              <a:t>and 12.7 are usually applied. </a:t>
            </a:r>
            <a:r>
              <a:rPr lang="en-US" sz="2400" dirty="0" smtClean="0"/>
              <a:t>[11.20]</a:t>
            </a:r>
            <a:endParaRPr lang="en-US" sz="2400" dirty="0"/>
          </a:p>
          <a:p>
            <a:pPr marL="0" indent="0">
              <a:spcBef>
                <a:spcPts val="0"/>
              </a:spcBef>
              <a:buNone/>
            </a:pPr>
            <a:r>
              <a:rPr lang="en-US" sz="2400" dirty="0" smtClean="0"/>
              <a:t> </a:t>
            </a:r>
            <a:endParaRPr lang="en-US" sz="2400" dirty="0"/>
          </a:p>
        </p:txBody>
      </p:sp>
    </p:spTree>
    <p:extLst>
      <p:ext uri="{BB962C8B-B14F-4D97-AF65-F5344CB8AC3E}">
        <p14:creationId xmlns:p14="http://schemas.microsoft.com/office/powerpoint/2010/main" val="9087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39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a:xfrm>
            <a:off x="1219200" y="274638"/>
            <a:ext cx="7467600" cy="1011237"/>
          </a:xfrm>
        </p:spPr>
        <p:txBody>
          <a:bodyPr/>
          <a:lstStyle/>
          <a:p>
            <a:r>
              <a:rPr lang="en-US" sz="4000" dirty="0" smtClean="0">
                <a:cs typeface="Times New Roman" pitchFamily="18" charset="0"/>
              </a:rPr>
              <a:t>Swedish Steel Model </a:t>
            </a:r>
            <a:br>
              <a:rPr lang="en-US" sz="4000" dirty="0" smtClean="0">
                <a:cs typeface="Times New Roman" pitchFamily="18" charset="0"/>
              </a:rPr>
            </a:br>
            <a:r>
              <a:rPr lang="en-US" sz="4000" dirty="0" smtClean="0">
                <a:cs typeface="Times New Roman" pitchFamily="18" charset="0"/>
              </a:rPr>
              <a:t>with All-or-Nothing Constraints</a:t>
            </a:r>
            <a:endParaRPr lang="en-US" sz="4000" dirty="0">
              <a:cs typeface="Times New Roman" pitchFamily="18" charset="0"/>
            </a:endParaRPr>
          </a:p>
        </p:txBody>
      </p:sp>
      <p:sp>
        <p:nvSpPr>
          <p:cNvPr id="593923" name="Rectangle 3"/>
          <p:cNvSpPr>
            <a:spLocks noGrp="1" noChangeArrowheads="1"/>
          </p:cNvSpPr>
          <p:nvPr>
            <p:ph type="body" idx="1"/>
          </p:nvPr>
        </p:nvSpPr>
        <p:spPr>
          <a:xfrm>
            <a:off x="235528" y="1577774"/>
            <a:ext cx="8714508" cy="4714538"/>
          </a:xfrm>
          <a:ln/>
        </p:spPr>
        <p:txBody>
          <a:bodyPr/>
          <a:lstStyle/>
          <a:p>
            <a:pPr marL="346075" indent="-346075">
              <a:lnSpc>
                <a:spcPct val="95000"/>
              </a:lnSpc>
              <a:spcBef>
                <a:spcPts val="0"/>
              </a:spcBef>
              <a:buNone/>
            </a:pPr>
            <a:r>
              <a:rPr lang="en-US" sz="2200" i="1" dirty="0"/>
              <a:t>min </a:t>
            </a:r>
            <a:r>
              <a:rPr lang="en-US" sz="2200" i="1" dirty="0" smtClean="0"/>
              <a:t>16</a:t>
            </a:r>
            <a:r>
              <a:rPr lang="en-US" sz="2200" i="1" dirty="0" smtClean="0">
                <a:solidFill>
                  <a:srgbClr val="00B050"/>
                </a:solidFill>
              </a:rPr>
              <a:t>(75)y</a:t>
            </a:r>
            <a:r>
              <a:rPr lang="en-US" sz="2200" i="1" baseline="-25000" dirty="0" smtClean="0">
                <a:solidFill>
                  <a:srgbClr val="00B050"/>
                </a:solidFill>
              </a:rPr>
              <a:t>1</a:t>
            </a:r>
            <a:r>
              <a:rPr lang="en-US" sz="2200" i="1" dirty="0" smtClean="0"/>
              <a:t>+10</a:t>
            </a:r>
            <a:r>
              <a:rPr lang="en-US" sz="2200" i="1" dirty="0" smtClean="0">
                <a:solidFill>
                  <a:srgbClr val="00B050"/>
                </a:solidFill>
              </a:rPr>
              <a:t>(250)y</a:t>
            </a:r>
            <a:r>
              <a:rPr lang="en-US" sz="2200" i="1" baseline="-25000" dirty="0" smtClean="0">
                <a:solidFill>
                  <a:srgbClr val="00B050"/>
                </a:solidFill>
              </a:rPr>
              <a:t>2 </a:t>
            </a:r>
            <a:r>
              <a:rPr lang="en-US" sz="2200" i="1" dirty="0" smtClean="0"/>
              <a:t>+</a:t>
            </a:r>
            <a:r>
              <a:rPr lang="en-US" sz="2200" i="1" smtClean="0"/>
              <a:t>8 x</a:t>
            </a:r>
            <a:r>
              <a:rPr lang="en-US" sz="2200" i="1" baseline="-25000" smtClean="0"/>
              <a:t>3</a:t>
            </a:r>
            <a:r>
              <a:rPr lang="en-US" sz="2200" i="1" smtClean="0"/>
              <a:t>+9 x</a:t>
            </a:r>
            <a:r>
              <a:rPr lang="en-US" sz="2200" i="1" baseline="-25000" smtClean="0"/>
              <a:t>4</a:t>
            </a:r>
            <a:r>
              <a:rPr lang="en-US" sz="2200" i="1" smtClean="0"/>
              <a:t> </a:t>
            </a:r>
            <a:r>
              <a:rPr lang="en-US" sz="2200" i="1" dirty="0" smtClean="0"/>
              <a:t>+</a:t>
            </a:r>
            <a:r>
              <a:rPr lang="en-US" sz="2200" i="1" smtClean="0"/>
              <a:t>48 x</a:t>
            </a:r>
            <a:r>
              <a:rPr lang="en-US" sz="2200" i="1" baseline="-25000" smtClean="0"/>
              <a:t>5</a:t>
            </a:r>
            <a:r>
              <a:rPr lang="en-US" sz="2200" i="1" smtClean="0"/>
              <a:t>+60 x</a:t>
            </a:r>
            <a:r>
              <a:rPr lang="en-US" sz="2200" i="1" baseline="-25000" smtClean="0"/>
              <a:t>6 </a:t>
            </a:r>
            <a:r>
              <a:rPr lang="en-US" sz="2200" i="1" dirty="0" smtClean="0"/>
              <a:t>+</a:t>
            </a:r>
            <a:r>
              <a:rPr lang="en-US" sz="2200" i="1" smtClean="0"/>
              <a:t>53 x</a:t>
            </a:r>
            <a:r>
              <a:rPr lang="en-US" sz="2200" i="1" baseline="-25000" smtClean="0"/>
              <a:t>7</a:t>
            </a:r>
            <a:endParaRPr lang="en-US" sz="2200" i="1" dirty="0"/>
          </a:p>
          <a:p>
            <a:pPr marL="346075" indent="-346075">
              <a:lnSpc>
                <a:spcPct val="95000"/>
              </a:lnSpc>
              <a:spcBef>
                <a:spcPts val="0"/>
              </a:spcBef>
              <a:buNone/>
            </a:pPr>
            <a:r>
              <a:rPr lang="en-US" sz="2200" i="1" dirty="0" err="1" smtClean="0"/>
              <a:t>s.t.</a:t>
            </a:r>
            <a:r>
              <a:rPr lang="en-US" sz="2200" i="1" dirty="0"/>
              <a:t>	</a:t>
            </a:r>
            <a:r>
              <a:rPr lang="en-US" sz="2200" i="1" dirty="0" smtClean="0">
                <a:solidFill>
                  <a:srgbClr val="00B050"/>
                </a:solidFill>
              </a:rPr>
              <a:t>75y</a:t>
            </a:r>
            <a:r>
              <a:rPr lang="en-US" sz="2200" i="1" baseline="-25000" dirty="0" smtClean="0">
                <a:solidFill>
                  <a:srgbClr val="00B050"/>
                </a:solidFill>
              </a:rPr>
              <a:t>1</a:t>
            </a:r>
            <a:r>
              <a:rPr lang="en-US" sz="2200" i="1" dirty="0" smtClean="0"/>
              <a:t>+ </a:t>
            </a:r>
            <a:r>
              <a:rPr lang="en-US" sz="2200" i="1" dirty="0" smtClean="0">
                <a:solidFill>
                  <a:srgbClr val="00B050"/>
                </a:solidFill>
              </a:rPr>
              <a:t>250y</a:t>
            </a:r>
            <a:r>
              <a:rPr lang="en-US" sz="2200" i="1" baseline="-25000" dirty="0" smtClean="0">
                <a:solidFill>
                  <a:srgbClr val="00B050"/>
                </a:solidFill>
              </a:rPr>
              <a:t>2</a:t>
            </a:r>
            <a:r>
              <a:rPr lang="en-US" sz="2200" i="1" baseline="-25000" dirty="0" smtClean="0"/>
              <a:t> </a:t>
            </a:r>
            <a:r>
              <a:rPr lang="en-US" sz="2200" i="1" smtClean="0"/>
              <a:t>+ x</a:t>
            </a:r>
            <a:r>
              <a:rPr lang="en-US" sz="2200" i="1" baseline="-25000" smtClean="0"/>
              <a:t>3</a:t>
            </a:r>
            <a:r>
              <a:rPr lang="en-US" sz="2200" i="1" smtClean="0"/>
              <a:t>+ x</a:t>
            </a:r>
            <a:r>
              <a:rPr lang="en-US" sz="2200" i="1" baseline="-25000" smtClean="0"/>
              <a:t>4</a:t>
            </a:r>
            <a:r>
              <a:rPr lang="en-US" sz="2200" i="1" smtClean="0"/>
              <a:t> + x</a:t>
            </a:r>
            <a:r>
              <a:rPr lang="en-US" sz="2200" i="1" baseline="-25000" smtClean="0"/>
              <a:t>5</a:t>
            </a:r>
            <a:r>
              <a:rPr lang="en-US" sz="2200" i="1" smtClean="0"/>
              <a:t>+ x</a:t>
            </a:r>
            <a:r>
              <a:rPr lang="en-US" sz="2200" i="1" baseline="-25000" smtClean="0"/>
              <a:t>6 </a:t>
            </a:r>
            <a:r>
              <a:rPr lang="en-US" sz="2200" i="1" smtClean="0"/>
              <a:t>+ x</a:t>
            </a:r>
            <a:r>
              <a:rPr lang="en-US" sz="2200" i="1" baseline="-25000" smtClean="0"/>
              <a:t>7 </a:t>
            </a:r>
            <a:r>
              <a:rPr lang="en-US" sz="2200" i="1" dirty="0" smtClean="0"/>
              <a:t>= 1000</a:t>
            </a:r>
          </a:p>
          <a:p>
            <a:pPr marL="346075" indent="-346075">
              <a:lnSpc>
                <a:spcPct val="95000"/>
              </a:lnSpc>
              <a:spcBef>
                <a:spcPts val="0"/>
              </a:spcBef>
              <a:buNone/>
            </a:pPr>
            <a:r>
              <a:rPr lang="en-US" sz="2200" i="1" dirty="0" smtClean="0"/>
              <a:t>		0.0080</a:t>
            </a:r>
            <a:r>
              <a:rPr lang="en-US" sz="2200" i="1" dirty="0" smtClean="0">
                <a:solidFill>
                  <a:srgbClr val="00B050"/>
                </a:solidFill>
              </a:rPr>
              <a:t>(75)y</a:t>
            </a:r>
            <a:r>
              <a:rPr lang="en-US" sz="2200" i="1" baseline="-25000" dirty="0" smtClean="0">
                <a:solidFill>
                  <a:srgbClr val="00B050"/>
                </a:solidFill>
              </a:rPr>
              <a:t>1</a:t>
            </a:r>
            <a:r>
              <a:rPr lang="en-US" sz="2200" i="1" smtClean="0"/>
              <a:t>+ 0.0070</a:t>
            </a:r>
            <a:r>
              <a:rPr lang="en-US" sz="2200" i="1" smtClean="0">
                <a:solidFill>
                  <a:srgbClr val="00B050"/>
                </a:solidFill>
              </a:rPr>
              <a:t>(250)y</a:t>
            </a:r>
            <a:r>
              <a:rPr lang="en-US" sz="2200" i="1" baseline="-25000" smtClean="0">
                <a:solidFill>
                  <a:srgbClr val="00B050"/>
                </a:solidFill>
              </a:rPr>
              <a:t>2</a:t>
            </a:r>
            <a:r>
              <a:rPr lang="en-US" sz="2200" i="1" smtClean="0"/>
              <a:t>+0.0085x</a:t>
            </a:r>
            <a:r>
              <a:rPr lang="en-US" sz="2200" i="1" baseline="-25000" smtClean="0"/>
              <a:t>3</a:t>
            </a:r>
            <a:r>
              <a:rPr lang="en-US" sz="2200" i="1" smtClean="0"/>
              <a:t>+0.0040x</a:t>
            </a:r>
            <a:r>
              <a:rPr lang="en-US" sz="2200" i="1" baseline="-25000" smtClean="0"/>
              <a:t>4</a:t>
            </a:r>
            <a:r>
              <a:rPr lang="en-US" sz="2200" i="1" smtClean="0"/>
              <a:t> </a:t>
            </a:r>
            <a:r>
              <a:rPr lang="en-US" sz="2200" i="1" dirty="0" smtClean="0"/>
              <a:t>	</a:t>
            </a:r>
            <a:r>
              <a:rPr lang="en-US" sz="2200" b="1" dirty="0" smtClean="0">
                <a:solidFill>
                  <a:schemeClr val="accent6"/>
                </a:solidFill>
                <a:sym typeface="Symbol"/>
              </a:rPr>
              <a:t> </a:t>
            </a:r>
            <a:r>
              <a:rPr lang="en-US" sz="2200" i="1" dirty="0" smtClean="0"/>
              <a:t>6.5 		0.0080</a:t>
            </a:r>
            <a:r>
              <a:rPr lang="en-US" sz="2200" i="1" dirty="0" smtClean="0">
                <a:solidFill>
                  <a:srgbClr val="00B050"/>
                </a:solidFill>
              </a:rPr>
              <a:t>(75)y</a:t>
            </a:r>
            <a:r>
              <a:rPr lang="en-US" sz="2200" i="1" baseline="-25000" dirty="0" smtClean="0">
                <a:solidFill>
                  <a:srgbClr val="00B050"/>
                </a:solidFill>
              </a:rPr>
              <a:t>1</a:t>
            </a:r>
            <a:r>
              <a:rPr lang="en-US" sz="2200" i="1" smtClean="0"/>
              <a:t>+ 0.0070</a:t>
            </a:r>
            <a:r>
              <a:rPr lang="en-US" sz="2200" i="1" smtClean="0">
                <a:solidFill>
                  <a:srgbClr val="00B050"/>
                </a:solidFill>
              </a:rPr>
              <a:t>(250)y</a:t>
            </a:r>
            <a:r>
              <a:rPr lang="en-US" sz="2200" i="1" baseline="-25000" smtClean="0">
                <a:solidFill>
                  <a:srgbClr val="00B050"/>
                </a:solidFill>
              </a:rPr>
              <a:t>2</a:t>
            </a:r>
            <a:r>
              <a:rPr lang="en-US" sz="2200" i="1" smtClean="0"/>
              <a:t>+0.0085x</a:t>
            </a:r>
            <a:r>
              <a:rPr lang="en-US" sz="2200" i="1" baseline="-25000" smtClean="0"/>
              <a:t>3</a:t>
            </a:r>
            <a:r>
              <a:rPr lang="en-US" sz="2200" i="1" smtClean="0"/>
              <a:t>+0.0040x</a:t>
            </a:r>
            <a:r>
              <a:rPr lang="en-US" sz="2200" i="1" baseline="-25000" smtClean="0"/>
              <a:t>4</a:t>
            </a:r>
            <a:r>
              <a:rPr lang="en-US" sz="2200" i="1" smtClean="0"/>
              <a:t> </a:t>
            </a:r>
            <a:r>
              <a:rPr lang="en-US" sz="2200" i="1" dirty="0" smtClean="0"/>
              <a:t>	</a:t>
            </a:r>
            <a:r>
              <a:rPr lang="en-US" sz="2200" b="1" dirty="0" smtClean="0">
                <a:solidFill>
                  <a:schemeClr val="accent6"/>
                </a:solidFill>
                <a:sym typeface="Symbol"/>
              </a:rPr>
              <a:t> </a:t>
            </a:r>
            <a:r>
              <a:rPr lang="en-US" sz="2200" i="1" dirty="0" smtClean="0"/>
              <a:t>7.5 </a:t>
            </a:r>
          </a:p>
          <a:p>
            <a:pPr marL="346075" indent="-346075">
              <a:lnSpc>
                <a:spcPct val="95000"/>
              </a:lnSpc>
              <a:spcBef>
                <a:spcPts val="0"/>
              </a:spcBef>
              <a:buNone/>
              <a:tabLst>
                <a:tab pos="914400" algn="l"/>
                <a:tab pos="7315200" algn="l"/>
              </a:tabLst>
            </a:pPr>
            <a:r>
              <a:rPr lang="en-US" sz="2200" i="1" dirty="0"/>
              <a:t>	</a:t>
            </a:r>
            <a:r>
              <a:rPr lang="en-US" sz="2200" i="1" dirty="0" smtClean="0"/>
              <a:t>	0.180</a:t>
            </a:r>
            <a:r>
              <a:rPr lang="en-US" sz="2200" i="1" dirty="0" smtClean="0">
                <a:solidFill>
                  <a:srgbClr val="00B050"/>
                </a:solidFill>
              </a:rPr>
              <a:t>(75)y</a:t>
            </a:r>
            <a:r>
              <a:rPr lang="en-US" sz="2200" i="1" baseline="-25000" dirty="0" smtClean="0">
                <a:solidFill>
                  <a:srgbClr val="00B050"/>
                </a:solidFill>
              </a:rPr>
              <a:t>1</a:t>
            </a:r>
            <a:r>
              <a:rPr lang="en-US" sz="2200" i="1" dirty="0" smtClean="0"/>
              <a:t> + 0.032</a:t>
            </a:r>
            <a:r>
              <a:rPr lang="en-US" sz="2200" i="1" dirty="0" smtClean="0">
                <a:solidFill>
                  <a:srgbClr val="00B050"/>
                </a:solidFill>
              </a:rPr>
              <a:t>(250)y</a:t>
            </a:r>
            <a:r>
              <a:rPr lang="en-US" sz="2200" i="1" baseline="-25000" dirty="0" smtClean="0">
                <a:solidFill>
                  <a:srgbClr val="00B050"/>
                </a:solidFill>
              </a:rPr>
              <a:t>2</a:t>
            </a:r>
            <a:r>
              <a:rPr lang="en-US" sz="2200" i="1" dirty="0" smtClean="0"/>
              <a:t>  + </a:t>
            </a:r>
            <a:r>
              <a:rPr lang="en-US" sz="2200" i="1" smtClean="0"/>
              <a:t>1.0 x</a:t>
            </a:r>
            <a:r>
              <a:rPr lang="en-US" sz="2200" i="1" baseline="-25000" smtClean="0"/>
              <a:t>5 </a:t>
            </a:r>
            <a:r>
              <a:rPr lang="en-US" sz="2200" i="1" baseline="-25000" dirty="0" smtClean="0"/>
              <a:t>	</a:t>
            </a:r>
            <a:r>
              <a:rPr lang="en-US" sz="2200" b="1" dirty="0" smtClean="0">
                <a:solidFill>
                  <a:schemeClr val="accent6"/>
                </a:solidFill>
                <a:sym typeface="Symbol"/>
              </a:rPr>
              <a:t> </a:t>
            </a:r>
            <a:r>
              <a:rPr lang="en-US" sz="2200" i="1" dirty="0" smtClean="0"/>
              <a:t>30.0</a:t>
            </a:r>
          </a:p>
          <a:p>
            <a:pPr marL="346075" indent="-346075">
              <a:lnSpc>
                <a:spcPct val="95000"/>
              </a:lnSpc>
              <a:spcBef>
                <a:spcPts val="0"/>
              </a:spcBef>
              <a:buNone/>
            </a:pPr>
            <a:r>
              <a:rPr lang="en-US" sz="2200" i="1" dirty="0" smtClean="0"/>
              <a:t>		0.180</a:t>
            </a:r>
            <a:r>
              <a:rPr lang="en-US" sz="2200" i="1" dirty="0" smtClean="0">
                <a:solidFill>
                  <a:srgbClr val="00B050"/>
                </a:solidFill>
              </a:rPr>
              <a:t>(75)y</a:t>
            </a:r>
            <a:r>
              <a:rPr lang="en-US" sz="2200" i="1" baseline="-25000" dirty="0" smtClean="0">
                <a:solidFill>
                  <a:srgbClr val="00B050"/>
                </a:solidFill>
              </a:rPr>
              <a:t>1</a:t>
            </a:r>
            <a:r>
              <a:rPr lang="en-US" sz="2200" i="1" dirty="0" smtClean="0"/>
              <a:t> </a:t>
            </a:r>
            <a:r>
              <a:rPr lang="en-US" sz="2200" i="1" dirty="0"/>
              <a:t>+ </a:t>
            </a:r>
            <a:r>
              <a:rPr lang="en-US" sz="2200" i="1" dirty="0" smtClean="0"/>
              <a:t>0.032</a:t>
            </a:r>
            <a:r>
              <a:rPr lang="en-US" sz="2200" i="1" dirty="0" smtClean="0">
                <a:solidFill>
                  <a:srgbClr val="00B050"/>
                </a:solidFill>
              </a:rPr>
              <a:t>(250)y</a:t>
            </a:r>
            <a:r>
              <a:rPr lang="en-US" sz="2200" i="1" baseline="-25000" dirty="0" smtClean="0">
                <a:solidFill>
                  <a:srgbClr val="00B050"/>
                </a:solidFill>
              </a:rPr>
              <a:t>2</a:t>
            </a:r>
            <a:r>
              <a:rPr lang="en-US" sz="2200" i="1" dirty="0" smtClean="0"/>
              <a:t>  </a:t>
            </a:r>
            <a:r>
              <a:rPr lang="en-US" sz="2200" i="1" dirty="0"/>
              <a:t>+ </a:t>
            </a:r>
            <a:r>
              <a:rPr lang="en-US" sz="2200" i="1"/>
              <a:t>1.0 </a:t>
            </a:r>
            <a:r>
              <a:rPr lang="en-US" sz="2200" i="1" smtClean="0"/>
              <a:t>x</a:t>
            </a:r>
            <a:r>
              <a:rPr lang="en-US" sz="2200" i="1" baseline="-25000" smtClean="0"/>
              <a:t>5 </a:t>
            </a:r>
            <a:r>
              <a:rPr lang="en-US" sz="2200" i="1" baseline="-25000" dirty="0" smtClean="0"/>
              <a:t>			</a:t>
            </a:r>
            <a:r>
              <a:rPr lang="en-US" sz="2200" b="1" dirty="0" smtClean="0">
                <a:solidFill>
                  <a:schemeClr val="accent6"/>
                </a:solidFill>
                <a:sym typeface="Symbol"/>
              </a:rPr>
              <a:t> </a:t>
            </a:r>
            <a:r>
              <a:rPr lang="en-US" sz="2200" i="1" dirty="0" smtClean="0"/>
              <a:t>30.5 </a:t>
            </a:r>
            <a:endParaRPr lang="en-US" sz="2200" i="1" baseline="-25000" dirty="0" smtClean="0"/>
          </a:p>
          <a:p>
            <a:pPr marL="346075" indent="-346075">
              <a:lnSpc>
                <a:spcPct val="95000"/>
              </a:lnSpc>
              <a:spcBef>
                <a:spcPts val="0"/>
              </a:spcBef>
              <a:buNone/>
              <a:tabLst>
                <a:tab pos="914400" algn="l"/>
                <a:tab pos="7315200" algn="l"/>
              </a:tabLst>
            </a:pPr>
            <a:r>
              <a:rPr lang="en-US" sz="2200" i="1" baseline="-25000" dirty="0"/>
              <a:t>	</a:t>
            </a:r>
            <a:r>
              <a:rPr lang="en-US" sz="2200" i="1" baseline="-25000" dirty="0" smtClean="0"/>
              <a:t>	</a:t>
            </a:r>
            <a:r>
              <a:rPr lang="en-US" sz="2200" i="1" dirty="0" smtClean="0"/>
              <a:t>0.120</a:t>
            </a:r>
            <a:r>
              <a:rPr lang="en-US" sz="2200" i="1" dirty="0" smtClean="0">
                <a:solidFill>
                  <a:srgbClr val="00B050"/>
                </a:solidFill>
              </a:rPr>
              <a:t>(75)y</a:t>
            </a:r>
            <a:r>
              <a:rPr lang="en-US" sz="2200" i="1" baseline="-25000" dirty="0" smtClean="0">
                <a:solidFill>
                  <a:srgbClr val="00B050"/>
                </a:solidFill>
              </a:rPr>
              <a:t>1</a:t>
            </a:r>
            <a:r>
              <a:rPr lang="en-US" sz="2200" i="1" dirty="0" smtClean="0"/>
              <a:t> </a:t>
            </a:r>
            <a:r>
              <a:rPr lang="en-US" sz="2200" i="1" dirty="0"/>
              <a:t>+ </a:t>
            </a:r>
            <a:r>
              <a:rPr lang="en-US" sz="2200" i="1" dirty="0" smtClean="0"/>
              <a:t>0.011</a:t>
            </a:r>
            <a:r>
              <a:rPr lang="en-US" sz="2200" i="1" dirty="0" smtClean="0">
                <a:solidFill>
                  <a:srgbClr val="00B050"/>
                </a:solidFill>
              </a:rPr>
              <a:t>(250)y</a:t>
            </a:r>
            <a:r>
              <a:rPr lang="en-US" sz="2200" i="1" baseline="-25000" dirty="0" smtClean="0">
                <a:solidFill>
                  <a:srgbClr val="00B050"/>
                </a:solidFill>
              </a:rPr>
              <a:t>2</a:t>
            </a:r>
            <a:r>
              <a:rPr lang="en-US" sz="2200" i="1" dirty="0" smtClean="0">
                <a:solidFill>
                  <a:srgbClr val="00B050"/>
                </a:solidFill>
              </a:rPr>
              <a:t> </a:t>
            </a:r>
            <a:r>
              <a:rPr lang="en-US" sz="2200" i="1" dirty="0" smtClean="0"/>
              <a:t> </a:t>
            </a:r>
            <a:r>
              <a:rPr lang="en-US" sz="2200" i="1" dirty="0"/>
              <a:t>+ </a:t>
            </a:r>
            <a:r>
              <a:rPr lang="en-US" sz="2200" i="1"/>
              <a:t>1.0 </a:t>
            </a:r>
            <a:r>
              <a:rPr lang="en-US" sz="2200" i="1" smtClean="0"/>
              <a:t>x</a:t>
            </a:r>
            <a:r>
              <a:rPr lang="en-US" sz="2200" i="1" baseline="-25000" smtClean="0"/>
              <a:t>6 </a:t>
            </a:r>
            <a:r>
              <a:rPr lang="en-US" sz="2200" i="1" baseline="-25000" dirty="0"/>
              <a:t>	</a:t>
            </a:r>
            <a:r>
              <a:rPr lang="en-US" sz="2200" b="1" dirty="0">
                <a:solidFill>
                  <a:schemeClr val="accent6"/>
                </a:solidFill>
                <a:sym typeface="Symbol"/>
              </a:rPr>
              <a:t> </a:t>
            </a:r>
            <a:r>
              <a:rPr lang="en-US" sz="2200" i="1" dirty="0" smtClean="0"/>
              <a:t>10.0</a:t>
            </a:r>
            <a:endParaRPr lang="en-US" sz="2200" i="1" dirty="0"/>
          </a:p>
          <a:p>
            <a:pPr marL="346075" indent="-346075">
              <a:lnSpc>
                <a:spcPct val="95000"/>
              </a:lnSpc>
              <a:spcBef>
                <a:spcPts val="0"/>
              </a:spcBef>
              <a:buNone/>
            </a:pPr>
            <a:r>
              <a:rPr lang="en-US" sz="2200" i="1" dirty="0"/>
              <a:t>		</a:t>
            </a:r>
            <a:r>
              <a:rPr lang="en-US" sz="2200" i="1" dirty="0" smtClean="0"/>
              <a:t>0.120</a:t>
            </a:r>
            <a:r>
              <a:rPr lang="en-US" sz="2200" i="1" dirty="0" smtClean="0">
                <a:solidFill>
                  <a:srgbClr val="00B050"/>
                </a:solidFill>
              </a:rPr>
              <a:t>(75)y</a:t>
            </a:r>
            <a:r>
              <a:rPr lang="en-US" sz="2200" i="1" baseline="-25000" dirty="0" smtClean="0">
                <a:solidFill>
                  <a:srgbClr val="00B050"/>
                </a:solidFill>
              </a:rPr>
              <a:t>1</a:t>
            </a:r>
            <a:r>
              <a:rPr lang="en-US" sz="2200" i="1" dirty="0" smtClean="0"/>
              <a:t> </a:t>
            </a:r>
            <a:r>
              <a:rPr lang="en-US" sz="2200" i="1" dirty="0"/>
              <a:t>+ </a:t>
            </a:r>
            <a:r>
              <a:rPr lang="en-US" sz="2200" i="1" dirty="0" smtClean="0"/>
              <a:t>0.011</a:t>
            </a:r>
            <a:r>
              <a:rPr lang="en-US" sz="2200" i="1" dirty="0" smtClean="0">
                <a:solidFill>
                  <a:srgbClr val="00B050"/>
                </a:solidFill>
              </a:rPr>
              <a:t>(250)y</a:t>
            </a:r>
            <a:r>
              <a:rPr lang="en-US" sz="2200" i="1" baseline="-25000" dirty="0" smtClean="0">
                <a:solidFill>
                  <a:srgbClr val="00B050"/>
                </a:solidFill>
              </a:rPr>
              <a:t>2</a:t>
            </a:r>
            <a:r>
              <a:rPr lang="en-US" sz="2200" i="1" dirty="0" smtClean="0"/>
              <a:t>  </a:t>
            </a:r>
            <a:r>
              <a:rPr lang="en-US" sz="2200" i="1" dirty="0"/>
              <a:t>+ </a:t>
            </a:r>
            <a:r>
              <a:rPr lang="en-US" sz="2200" i="1"/>
              <a:t>1.0 </a:t>
            </a:r>
            <a:r>
              <a:rPr lang="en-US" sz="2200" i="1" smtClean="0"/>
              <a:t>x</a:t>
            </a:r>
            <a:r>
              <a:rPr lang="en-US" sz="2200" i="1" baseline="-25000" smtClean="0"/>
              <a:t>6 </a:t>
            </a:r>
            <a:r>
              <a:rPr lang="en-US" sz="2200" i="1" baseline="-25000" dirty="0"/>
              <a:t>			</a:t>
            </a:r>
            <a:r>
              <a:rPr lang="en-US" sz="2200" b="1" dirty="0">
                <a:solidFill>
                  <a:schemeClr val="accent6"/>
                </a:solidFill>
                <a:sym typeface="Symbol"/>
              </a:rPr>
              <a:t> </a:t>
            </a:r>
            <a:r>
              <a:rPr lang="en-US" sz="2200" i="1" dirty="0" smtClean="0"/>
              <a:t>12.0 </a:t>
            </a:r>
            <a:endParaRPr lang="en-US" sz="2200" i="1" baseline="-25000" dirty="0"/>
          </a:p>
          <a:p>
            <a:pPr marL="346075" indent="-346075">
              <a:lnSpc>
                <a:spcPct val="95000"/>
              </a:lnSpc>
              <a:spcBef>
                <a:spcPts val="0"/>
              </a:spcBef>
              <a:buNone/>
              <a:tabLst>
                <a:tab pos="914400" algn="l"/>
                <a:tab pos="7315200" algn="l"/>
              </a:tabLst>
            </a:pPr>
            <a:r>
              <a:rPr lang="en-US" sz="2200" i="1" baseline="-25000" dirty="0"/>
              <a:t>		</a:t>
            </a:r>
            <a:r>
              <a:rPr lang="en-US" sz="2200" i="1" dirty="0" smtClean="0"/>
              <a:t>0.001</a:t>
            </a:r>
            <a:r>
              <a:rPr lang="en-US" sz="2200" i="1" dirty="0" smtClean="0">
                <a:solidFill>
                  <a:srgbClr val="00B050"/>
                </a:solidFill>
              </a:rPr>
              <a:t>(250)y</a:t>
            </a:r>
            <a:r>
              <a:rPr lang="en-US" sz="2200" i="1" baseline="-25000" dirty="0" smtClean="0">
                <a:solidFill>
                  <a:srgbClr val="00B050"/>
                </a:solidFill>
              </a:rPr>
              <a:t>2</a:t>
            </a:r>
            <a:r>
              <a:rPr lang="en-US" sz="2200" i="1" dirty="0" smtClean="0"/>
              <a:t> </a:t>
            </a:r>
            <a:r>
              <a:rPr lang="en-US" sz="2200" i="1" dirty="0"/>
              <a:t>+ </a:t>
            </a:r>
            <a:r>
              <a:rPr lang="en-US" sz="2200" i="1" smtClean="0"/>
              <a:t>1.0 x</a:t>
            </a:r>
            <a:r>
              <a:rPr lang="en-US" sz="2200" i="1" baseline="-25000" smtClean="0"/>
              <a:t>7 </a:t>
            </a:r>
            <a:r>
              <a:rPr lang="en-US" sz="2200" i="1" baseline="-25000" dirty="0"/>
              <a:t>	</a:t>
            </a:r>
            <a:r>
              <a:rPr lang="en-US" sz="2200" b="1" dirty="0">
                <a:solidFill>
                  <a:schemeClr val="accent6"/>
                </a:solidFill>
                <a:sym typeface="Symbol"/>
              </a:rPr>
              <a:t> </a:t>
            </a:r>
            <a:r>
              <a:rPr lang="en-US" sz="2200" i="1" dirty="0" smtClean="0"/>
              <a:t>11.0</a:t>
            </a:r>
            <a:endParaRPr lang="en-US" sz="2200" i="1" dirty="0"/>
          </a:p>
          <a:p>
            <a:pPr marL="346075" indent="-346075">
              <a:lnSpc>
                <a:spcPct val="95000"/>
              </a:lnSpc>
              <a:spcBef>
                <a:spcPts val="0"/>
              </a:spcBef>
              <a:buNone/>
            </a:pPr>
            <a:r>
              <a:rPr lang="en-US" sz="2200" i="1" dirty="0"/>
              <a:t>		</a:t>
            </a:r>
            <a:r>
              <a:rPr lang="en-US" sz="2200" i="1" dirty="0" smtClean="0"/>
              <a:t>0.001</a:t>
            </a:r>
            <a:r>
              <a:rPr lang="en-US" sz="2200" i="1" dirty="0" smtClean="0">
                <a:solidFill>
                  <a:srgbClr val="00B050"/>
                </a:solidFill>
              </a:rPr>
              <a:t>(250)y</a:t>
            </a:r>
            <a:r>
              <a:rPr lang="en-US" sz="2200" i="1" baseline="-25000" dirty="0" smtClean="0">
                <a:solidFill>
                  <a:srgbClr val="00B050"/>
                </a:solidFill>
              </a:rPr>
              <a:t>2</a:t>
            </a:r>
            <a:r>
              <a:rPr lang="en-US" sz="2200" i="1" dirty="0" smtClean="0"/>
              <a:t> </a:t>
            </a:r>
            <a:r>
              <a:rPr lang="en-US" sz="2200" i="1" dirty="0"/>
              <a:t>+ </a:t>
            </a:r>
            <a:r>
              <a:rPr lang="en-US" sz="2200" i="1"/>
              <a:t>1.0 </a:t>
            </a:r>
            <a:r>
              <a:rPr lang="en-US" sz="2200" i="1" smtClean="0"/>
              <a:t>x</a:t>
            </a:r>
            <a:r>
              <a:rPr lang="en-US" sz="2200" i="1" baseline="-25000" smtClean="0"/>
              <a:t>7 </a:t>
            </a:r>
            <a:r>
              <a:rPr lang="en-US" sz="2200" i="1" baseline="-25000" dirty="0" smtClean="0"/>
              <a:t>		 </a:t>
            </a:r>
            <a:r>
              <a:rPr lang="en-US" sz="2200" i="1" baseline="-25000" dirty="0"/>
              <a:t>			</a:t>
            </a:r>
            <a:r>
              <a:rPr lang="en-US" sz="2200" b="1" dirty="0">
                <a:solidFill>
                  <a:schemeClr val="accent6"/>
                </a:solidFill>
                <a:sym typeface="Symbol"/>
              </a:rPr>
              <a:t> </a:t>
            </a:r>
            <a:r>
              <a:rPr lang="en-US" sz="2200" i="1" dirty="0" smtClean="0"/>
              <a:t>13.0 </a:t>
            </a:r>
            <a:endParaRPr lang="en-US" sz="2200" i="1" baseline="-25000" dirty="0"/>
          </a:p>
          <a:p>
            <a:pPr marL="346075" indent="-346075">
              <a:lnSpc>
                <a:spcPct val="95000"/>
              </a:lnSpc>
              <a:spcBef>
                <a:spcPts val="0"/>
              </a:spcBef>
              <a:buNone/>
            </a:pPr>
            <a:r>
              <a:rPr lang="en-US" sz="2200" i="1" strike="sngStrike" dirty="0" smtClean="0">
                <a:cs typeface="Times New Roman" pitchFamily="18" charset="0"/>
              </a:rPr>
              <a:t>	</a:t>
            </a:r>
            <a:r>
              <a:rPr lang="en-US" sz="2200" i="1" strike="sngStrike" smtClean="0">
                <a:cs typeface="Times New Roman" pitchFamily="18" charset="0"/>
              </a:rPr>
              <a:t>	</a:t>
            </a:r>
            <a:r>
              <a:rPr lang="en-US" sz="2200" i="1" strike="sngStrike" smtClean="0"/>
              <a:t>x</a:t>
            </a:r>
            <a:r>
              <a:rPr lang="en-US" sz="2200" i="1" strike="sngStrike" baseline="-25000" smtClean="0"/>
              <a:t>1</a:t>
            </a:r>
            <a:r>
              <a:rPr lang="en-US" sz="2200" i="1" strike="sngStrike" smtClean="0"/>
              <a:t> </a:t>
            </a:r>
            <a:r>
              <a:rPr lang="en-US" sz="2200" b="1" strike="sngStrike" dirty="0" smtClean="0">
                <a:solidFill>
                  <a:schemeClr val="accent6"/>
                </a:solidFill>
                <a:sym typeface="Symbol"/>
              </a:rPr>
              <a:t> </a:t>
            </a:r>
            <a:r>
              <a:rPr lang="en-US" sz="2200" i="1" strike="sngStrike" dirty="0" smtClean="0"/>
              <a:t>75</a:t>
            </a:r>
          </a:p>
          <a:p>
            <a:pPr marL="346075" indent="-346075">
              <a:lnSpc>
                <a:spcPct val="95000"/>
              </a:lnSpc>
              <a:spcBef>
                <a:spcPts val="0"/>
              </a:spcBef>
              <a:buNone/>
            </a:pPr>
            <a:r>
              <a:rPr lang="en-US" sz="2200" i="1" strike="sngStrike" dirty="0" smtClean="0"/>
              <a:t>	</a:t>
            </a:r>
            <a:r>
              <a:rPr lang="en-US" sz="2200" i="1" strike="sngStrike" smtClean="0"/>
              <a:t>	x</a:t>
            </a:r>
            <a:r>
              <a:rPr lang="en-US" sz="2200" i="1" strike="sngStrike" baseline="-25000" smtClean="0"/>
              <a:t>2</a:t>
            </a:r>
            <a:r>
              <a:rPr lang="en-US" sz="2200" i="1" strike="sngStrike" smtClean="0"/>
              <a:t> </a:t>
            </a:r>
            <a:r>
              <a:rPr lang="en-US" sz="2200" b="1" strike="sngStrike" dirty="0" smtClean="0">
                <a:solidFill>
                  <a:schemeClr val="accent6"/>
                </a:solidFill>
                <a:sym typeface="Symbol"/>
              </a:rPr>
              <a:t> </a:t>
            </a:r>
            <a:r>
              <a:rPr lang="en-US" sz="2200" i="1" strike="sngStrike" dirty="0" smtClean="0">
                <a:sym typeface="Symbol"/>
              </a:rPr>
              <a:t>250</a:t>
            </a:r>
          </a:p>
          <a:p>
            <a:pPr marL="346075" indent="-346075">
              <a:lnSpc>
                <a:spcPct val="95000"/>
              </a:lnSpc>
              <a:spcBef>
                <a:spcPts val="0"/>
              </a:spcBef>
              <a:buNone/>
            </a:pPr>
            <a:r>
              <a:rPr lang="en-US" sz="2200" i="1" dirty="0" smtClean="0"/>
              <a:t>	</a:t>
            </a:r>
            <a:r>
              <a:rPr lang="en-US" sz="2200" i="1" smtClean="0"/>
              <a:t>	x</a:t>
            </a:r>
            <a:r>
              <a:rPr lang="en-US" sz="2200" i="1" baseline="-25000" smtClean="0"/>
              <a:t>3</a:t>
            </a:r>
            <a:r>
              <a:rPr lang="en-US" sz="2200" i="1" smtClean="0"/>
              <a:t>…x</a:t>
            </a:r>
            <a:r>
              <a:rPr lang="en-US" sz="2200" i="1" baseline="-25000" smtClean="0"/>
              <a:t>7 </a:t>
            </a:r>
            <a:r>
              <a:rPr lang="en-US" sz="2200" b="1" dirty="0">
                <a:solidFill>
                  <a:schemeClr val="accent6"/>
                </a:solidFill>
                <a:sym typeface="Symbol"/>
              </a:rPr>
              <a:t> </a:t>
            </a:r>
            <a:r>
              <a:rPr lang="en-US" sz="2200" i="1" dirty="0" smtClean="0">
                <a:sym typeface="Symbol"/>
              </a:rPr>
              <a:t>0</a:t>
            </a:r>
          </a:p>
          <a:p>
            <a:pPr marL="346075" indent="-346075">
              <a:lnSpc>
                <a:spcPct val="95000"/>
              </a:lnSpc>
              <a:spcBef>
                <a:spcPts val="0"/>
              </a:spcBef>
              <a:buNone/>
            </a:pPr>
            <a:r>
              <a:rPr lang="en-US" sz="2200" i="1" dirty="0">
                <a:cs typeface="Times New Roman" pitchFamily="18" charset="0"/>
                <a:sym typeface="Symbol"/>
              </a:rPr>
              <a:t>	</a:t>
            </a:r>
            <a:r>
              <a:rPr lang="en-US" sz="2200" i="1" dirty="0" smtClean="0">
                <a:cs typeface="Times New Roman" pitchFamily="18" charset="0"/>
                <a:sym typeface="Symbol"/>
              </a:rPr>
              <a:t>	</a:t>
            </a:r>
            <a:r>
              <a:rPr lang="en-US" sz="2200" i="1" dirty="0" smtClean="0">
                <a:solidFill>
                  <a:srgbClr val="00B050"/>
                </a:solidFill>
                <a:cs typeface="Times New Roman" pitchFamily="18" charset="0"/>
                <a:sym typeface="Symbol"/>
              </a:rPr>
              <a:t>y</a:t>
            </a:r>
            <a:r>
              <a:rPr lang="en-US" sz="2200" i="1" baseline="-25000" dirty="0" smtClean="0">
                <a:solidFill>
                  <a:srgbClr val="00B050"/>
                </a:solidFill>
                <a:cs typeface="Times New Roman" pitchFamily="18" charset="0"/>
                <a:sym typeface="Symbol"/>
              </a:rPr>
              <a:t>1</a:t>
            </a:r>
            <a:r>
              <a:rPr lang="en-US" sz="2200" i="1" dirty="0" smtClean="0">
                <a:solidFill>
                  <a:srgbClr val="00B050"/>
                </a:solidFill>
                <a:cs typeface="Times New Roman" pitchFamily="18" charset="0"/>
                <a:sym typeface="Symbol"/>
              </a:rPr>
              <a:t>, y</a:t>
            </a:r>
            <a:r>
              <a:rPr lang="en-US" sz="2200" i="1" baseline="-25000" dirty="0" smtClean="0">
                <a:solidFill>
                  <a:srgbClr val="00B050"/>
                </a:solidFill>
                <a:cs typeface="Times New Roman" pitchFamily="18" charset="0"/>
                <a:sym typeface="Symbol"/>
              </a:rPr>
              <a:t>2</a:t>
            </a:r>
            <a:r>
              <a:rPr lang="en-US" sz="2200" i="1" dirty="0" smtClean="0">
                <a:solidFill>
                  <a:srgbClr val="00B050"/>
                </a:solidFill>
                <a:cs typeface="Times New Roman" pitchFamily="18" charset="0"/>
                <a:sym typeface="Symbol"/>
              </a:rPr>
              <a:t> = 0 or 1</a:t>
            </a:r>
            <a:endParaRPr lang="en-US" sz="2200" dirty="0" smtClean="0">
              <a:solidFill>
                <a:srgbClr val="00B050"/>
              </a:solidFill>
              <a:cs typeface="Times New Roman" pitchFamily="18" charset="0"/>
            </a:endParaRPr>
          </a:p>
        </p:txBody>
      </p:sp>
      <p:sp>
        <p:nvSpPr>
          <p:cNvPr id="5" name="TextBox 4"/>
          <p:cNvSpPr txBox="1"/>
          <p:nvPr/>
        </p:nvSpPr>
        <p:spPr>
          <a:xfrm>
            <a:off x="7655860" y="1715616"/>
            <a:ext cx="1116598" cy="461665"/>
          </a:xfrm>
          <a:prstGeom prst="rect">
            <a:avLst/>
          </a:prstGeom>
          <a:noFill/>
        </p:spPr>
        <p:txBody>
          <a:bodyPr wrap="square" rtlCol="0">
            <a:spAutoFit/>
          </a:bodyPr>
          <a:lstStyle/>
          <a:p>
            <a:r>
              <a:rPr lang="en-US" sz="2400" dirty="0" smtClean="0">
                <a:solidFill>
                  <a:schemeClr val="accent2"/>
                </a:solidFill>
              </a:rPr>
              <a:t>(11.2)</a:t>
            </a:r>
            <a:endParaRPr lang="en-US" sz="2400" dirty="0">
              <a:solidFill>
                <a:schemeClr val="accent2"/>
              </a:solidFill>
            </a:endParaRPr>
          </a:p>
        </p:txBody>
      </p:sp>
      <p:sp>
        <p:nvSpPr>
          <p:cNvPr id="2" name="TextBox 1"/>
          <p:cNvSpPr txBox="1"/>
          <p:nvPr/>
        </p:nvSpPr>
        <p:spPr>
          <a:xfrm>
            <a:off x="3318840" y="4997295"/>
            <a:ext cx="4910319" cy="1015663"/>
          </a:xfrm>
          <a:prstGeom prst="rect">
            <a:avLst/>
          </a:prstGeom>
          <a:noFill/>
        </p:spPr>
        <p:txBody>
          <a:bodyPr wrap="none" rtlCol="0">
            <a:spAutoFit/>
          </a:bodyPr>
          <a:lstStyle/>
          <a:p>
            <a:pPr algn="l"/>
            <a:r>
              <a:rPr lang="en-US" sz="2000" dirty="0" smtClean="0">
                <a:solidFill>
                  <a:srgbClr val="C00000"/>
                </a:solidFill>
              </a:rPr>
              <a:t>Cost = 9967.06</a:t>
            </a:r>
          </a:p>
          <a:p>
            <a:pPr algn="l"/>
            <a:r>
              <a:rPr lang="en-US" sz="2000" dirty="0" smtClean="0">
                <a:solidFill>
                  <a:srgbClr val="C00000"/>
                </a:solidFill>
              </a:rPr>
              <a:t>y</a:t>
            </a:r>
            <a:r>
              <a:rPr lang="en-US" sz="2000" baseline="-25000" dirty="0" smtClean="0">
                <a:solidFill>
                  <a:srgbClr val="C00000"/>
                </a:solidFill>
              </a:rPr>
              <a:t>1</a:t>
            </a:r>
            <a:r>
              <a:rPr lang="en-US" sz="2000" dirty="0" smtClean="0">
                <a:solidFill>
                  <a:srgbClr val="C00000"/>
                </a:solidFill>
              </a:rPr>
              <a:t>* = 1, y</a:t>
            </a:r>
            <a:r>
              <a:rPr lang="en-US" sz="2000" baseline="-25000" dirty="0" smtClean="0">
                <a:solidFill>
                  <a:srgbClr val="C00000"/>
                </a:solidFill>
              </a:rPr>
              <a:t>2</a:t>
            </a:r>
            <a:r>
              <a:rPr lang="en-US" sz="2000" dirty="0" smtClean="0">
                <a:solidFill>
                  <a:srgbClr val="C00000"/>
                </a:solidFill>
              </a:rPr>
              <a:t>* = 0</a:t>
            </a:r>
            <a:r>
              <a:rPr lang="en-US" sz="2000" smtClean="0">
                <a:solidFill>
                  <a:srgbClr val="C00000"/>
                </a:solidFill>
              </a:rPr>
              <a:t>, x</a:t>
            </a:r>
            <a:r>
              <a:rPr lang="en-US" sz="2000" baseline="-25000" smtClean="0">
                <a:solidFill>
                  <a:srgbClr val="C00000"/>
                </a:solidFill>
              </a:rPr>
              <a:t>3</a:t>
            </a:r>
            <a:r>
              <a:rPr lang="en-US" sz="2000" dirty="0" smtClean="0">
                <a:solidFill>
                  <a:srgbClr val="C00000"/>
                </a:solidFill>
              </a:rPr>
              <a:t>* = 736.44</a:t>
            </a:r>
            <a:r>
              <a:rPr lang="en-US" sz="2000" smtClean="0">
                <a:solidFill>
                  <a:srgbClr val="C00000"/>
                </a:solidFill>
              </a:rPr>
              <a:t>, x</a:t>
            </a:r>
            <a:r>
              <a:rPr lang="en-US" sz="2000" baseline="-25000" smtClean="0">
                <a:solidFill>
                  <a:srgbClr val="C00000"/>
                </a:solidFill>
              </a:rPr>
              <a:t>4</a:t>
            </a:r>
            <a:r>
              <a:rPr lang="en-US" sz="2000" dirty="0" smtClean="0">
                <a:solidFill>
                  <a:srgbClr val="C00000"/>
                </a:solidFill>
              </a:rPr>
              <a:t>* = 160.06</a:t>
            </a:r>
          </a:p>
          <a:p>
            <a:pPr algn="l"/>
            <a:r>
              <a:rPr lang="en-US" sz="2000" smtClean="0">
                <a:solidFill>
                  <a:srgbClr val="C00000"/>
                </a:solidFill>
              </a:rPr>
              <a:t>x</a:t>
            </a:r>
            <a:r>
              <a:rPr lang="en-US" sz="2000" baseline="-25000" smtClean="0">
                <a:solidFill>
                  <a:srgbClr val="C00000"/>
                </a:solidFill>
              </a:rPr>
              <a:t>5</a:t>
            </a:r>
            <a:r>
              <a:rPr lang="en-US" sz="2000" dirty="0" smtClean="0">
                <a:solidFill>
                  <a:srgbClr val="C00000"/>
                </a:solidFill>
              </a:rPr>
              <a:t>* = 16.50</a:t>
            </a:r>
            <a:r>
              <a:rPr lang="en-US" sz="2000" smtClean="0">
                <a:solidFill>
                  <a:srgbClr val="C00000"/>
                </a:solidFill>
              </a:rPr>
              <a:t>, x</a:t>
            </a:r>
            <a:r>
              <a:rPr lang="en-US" sz="2000" baseline="-25000" smtClean="0">
                <a:solidFill>
                  <a:srgbClr val="C00000"/>
                </a:solidFill>
              </a:rPr>
              <a:t>6</a:t>
            </a:r>
            <a:r>
              <a:rPr lang="en-US" sz="2000" dirty="0" smtClean="0">
                <a:solidFill>
                  <a:srgbClr val="C00000"/>
                </a:solidFill>
              </a:rPr>
              <a:t>* = 1.00</a:t>
            </a:r>
            <a:r>
              <a:rPr lang="en-US" sz="2000" smtClean="0">
                <a:solidFill>
                  <a:srgbClr val="C00000"/>
                </a:solidFill>
              </a:rPr>
              <a:t>, x</a:t>
            </a:r>
            <a:r>
              <a:rPr lang="en-US" sz="2000" baseline="-25000" smtClean="0">
                <a:solidFill>
                  <a:srgbClr val="C00000"/>
                </a:solidFill>
              </a:rPr>
              <a:t>7</a:t>
            </a:r>
            <a:r>
              <a:rPr lang="en-US" sz="2000" dirty="0" smtClean="0">
                <a:solidFill>
                  <a:srgbClr val="C00000"/>
                </a:solidFill>
              </a:rPr>
              <a:t>* = 11.00</a:t>
            </a:r>
            <a:endParaRPr lang="en-US" sz="2000" dirty="0">
              <a:solidFill>
                <a:srgbClr val="C00000"/>
              </a:solidFill>
            </a:endParaRPr>
          </a:p>
        </p:txBody>
      </p:sp>
    </p:spTree>
    <p:extLst>
      <p:ext uri="{BB962C8B-B14F-4D97-AF65-F5344CB8AC3E}">
        <p14:creationId xmlns:p14="http://schemas.microsoft.com/office/powerpoint/2010/main" val="387822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2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9392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9392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9392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9392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9392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9392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9392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9392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9392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9392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9392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9392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a:xfrm>
            <a:off x="1219200" y="274638"/>
            <a:ext cx="7467600" cy="1011237"/>
          </a:xfrm>
        </p:spPr>
        <p:txBody>
          <a:bodyPr/>
          <a:lstStyle/>
          <a:p>
            <a:r>
              <a:rPr lang="en-US" sz="3600" dirty="0" smtClean="0">
                <a:cs typeface="Times New Roman" pitchFamily="18" charset="0"/>
              </a:rPr>
              <a:t>Tractability of Assignment and Matching Models</a:t>
            </a:r>
            <a:endParaRPr lang="en-US" sz="3600" dirty="0">
              <a:cs typeface="Times New Roman" pitchFamily="18" charset="0"/>
            </a:endParaRPr>
          </a:p>
        </p:txBody>
      </p:sp>
      <p:sp>
        <p:nvSpPr>
          <p:cNvPr id="593923" name="Rectangle 3"/>
          <p:cNvSpPr>
            <a:spLocks noGrp="1" noChangeArrowheads="1"/>
          </p:cNvSpPr>
          <p:nvPr>
            <p:ph type="body" idx="1"/>
          </p:nvPr>
        </p:nvSpPr>
        <p:spPr>
          <a:xfrm>
            <a:off x="154744" y="1471859"/>
            <a:ext cx="8792307" cy="4717926"/>
          </a:xfrm>
          <a:ln/>
        </p:spPr>
        <p:txBody>
          <a:bodyPr/>
          <a:lstStyle/>
          <a:p>
            <a:pPr>
              <a:spcBef>
                <a:spcPts val="0"/>
              </a:spcBef>
            </a:pPr>
            <a:r>
              <a:rPr lang="en-US" sz="2400" dirty="0" smtClean="0"/>
              <a:t>Generalized </a:t>
            </a:r>
            <a:r>
              <a:rPr lang="en-US" sz="2400" dirty="0"/>
              <a:t>assignment models, which are ILPs, can be solved in moderate size by the methods of Sections 12.2 to 12.5. </a:t>
            </a:r>
            <a:r>
              <a:rPr lang="en-US" sz="2400" dirty="0" smtClean="0"/>
              <a:t> Still</a:t>
            </a:r>
            <a:r>
              <a:rPr lang="en-US" sz="2400" dirty="0"/>
              <a:t>, they are far less tractable than the linear assignment case. </a:t>
            </a:r>
            <a:r>
              <a:rPr lang="en-US" sz="2400" dirty="0" smtClean="0"/>
              <a:t>[11.21]</a:t>
            </a:r>
            <a:endParaRPr lang="en-US" sz="2400" dirty="0"/>
          </a:p>
          <a:p>
            <a:pPr>
              <a:spcBef>
                <a:spcPts val="0"/>
              </a:spcBef>
            </a:pPr>
            <a:r>
              <a:rPr lang="en-US" sz="2400" dirty="0" smtClean="0"/>
              <a:t>Matching </a:t>
            </a:r>
            <a:r>
              <a:rPr lang="en-US" sz="2400" dirty="0"/>
              <a:t>models are more difficult to solve than linear assignment case but efficient special-purpose algorithms are known that can solve quite large instances</a:t>
            </a:r>
            <a:r>
              <a:rPr lang="en-US" sz="2400" dirty="0" smtClean="0"/>
              <a:t>. </a:t>
            </a:r>
            <a:r>
              <a:rPr lang="en-US" sz="2400" smtClean="0"/>
              <a:t>[11.22] </a:t>
            </a:r>
            <a:endParaRPr lang="en-US" sz="2400" dirty="0"/>
          </a:p>
          <a:p>
            <a:pPr>
              <a:spcBef>
                <a:spcPts val="0"/>
              </a:spcBef>
            </a:pPr>
            <a:endParaRPr lang="en-US" sz="2400" dirty="0"/>
          </a:p>
        </p:txBody>
      </p:sp>
    </p:spTree>
    <p:extLst>
      <p:ext uri="{BB962C8B-B14F-4D97-AF65-F5344CB8AC3E}">
        <p14:creationId xmlns:p14="http://schemas.microsoft.com/office/powerpoint/2010/main" val="1905065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93923" name="Rectangle 3"/>
              <p:cNvSpPr>
                <a:spLocks noGrp="1" noChangeArrowheads="1"/>
              </p:cNvSpPr>
              <p:nvPr>
                <p:ph type="body" idx="1"/>
              </p:nvPr>
            </p:nvSpPr>
            <p:spPr>
              <a:xfrm>
                <a:off x="204532" y="1570333"/>
                <a:ext cx="8714508" cy="4659986"/>
              </a:xfrm>
              <a:ln/>
            </p:spPr>
            <p:txBody>
              <a:bodyPr/>
              <a:lstStyle/>
              <a:p>
                <a:pPr>
                  <a:spcBef>
                    <a:spcPts val="0"/>
                  </a:spcBef>
                </a:pPr>
                <a:r>
                  <a:rPr lang="en-US" sz="2400" dirty="0" smtClean="0">
                    <a:solidFill>
                      <a:srgbClr val="0070C0"/>
                    </a:solidFill>
                  </a:rPr>
                  <a:t>The </a:t>
                </a:r>
                <a:r>
                  <a:rPr lang="en-US" sz="2400" dirty="0">
                    <a:solidFill>
                      <a:srgbClr val="0070C0"/>
                    </a:solidFill>
                    <a:cs typeface="Times New Roman" pitchFamily="18" charset="0"/>
                  </a:rPr>
                  <a:t>Traveling </a:t>
                </a:r>
                <a:r>
                  <a:rPr lang="en-US" sz="2400" dirty="0" smtClean="0">
                    <a:solidFill>
                      <a:srgbClr val="0070C0"/>
                    </a:solidFill>
                    <a:cs typeface="Times New Roman" pitchFamily="18" charset="0"/>
                  </a:rPr>
                  <a:t>Salesman Problem (TSP) </a:t>
                </a:r>
                <a:r>
                  <a:rPr lang="en-US" sz="2400" dirty="0" smtClean="0">
                    <a:cs typeface="Times New Roman" pitchFamily="18" charset="0"/>
                  </a:rPr>
                  <a:t>seeks a minimum-total-length route visiting every points in a given set exactly once. [11.23]</a:t>
                </a:r>
              </a:p>
              <a:p>
                <a:pPr>
                  <a:spcBef>
                    <a:spcPts val="0"/>
                  </a:spcBef>
                </a:pPr>
                <a:r>
                  <a:rPr lang="en-US" sz="2400" dirty="0">
                    <a:cs typeface="Times New Roman" pitchFamily="18" charset="0"/>
                  </a:rPr>
                  <a:t>A </a:t>
                </a:r>
                <a:r>
                  <a:rPr lang="en-US" sz="2400" dirty="0" smtClean="0">
                    <a:cs typeface="Times New Roman" pitchFamily="18" charset="0"/>
                  </a:rPr>
                  <a:t>traveling salesman problem is symmetric if the distance or cost of passing from any point </a:t>
                </a:r>
                <a14:m>
                  <m:oMath xmlns:m="http://schemas.openxmlformats.org/officeDocument/2006/math">
                    <m:r>
                      <a:rPr lang="en-US" sz="2400" i="1">
                        <a:latin typeface="Cambria Math"/>
                      </a:rPr>
                      <m:t>𝑖</m:t>
                    </m:r>
                  </m:oMath>
                </a14:m>
                <a:r>
                  <a:rPr lang="en-US" sz="2400" dirty="0" smtClean="0">
                    <a:cs typeface="Times New Roman" pitchFamily="18" charset="0"/>
                  </a:rPr>
                  <a:t> to any other point </a:t>
                </a:r>
                <a14:m>
                  <m:oMath xmlns:m="http://schemas.openxmlformats.org/officeDocument/2006/math">
                    <m:r>
                      <a:rPr lang="en-US" sz="2400" b="0" i="1" smtClean="0">
                        <a:latin typeface="Cambria Math"/>
                      </a:rPr>
                      <m:t>𝑗</m:t>
                    </m:r>
                  </m:oMath>
                </a14:m>
                <a:r>
                  <a:rPr lang="en-US" sz="2400" dirty="0" smtClean="0"/>
                  <a:t> is the same as the distance from </a:t>
                </a:r>
                <a14:m>
                  <m:oMath xmlns:m="http://schemas.openxmlformats.org/officeDocument/2006/math">
                    <m:r>
                      <a:rPr lang="en-US" sz="2400" b="0" i="1" smtClean="0">
                        <a:latin typeface="Cambria Math"/>
                      </a:rPr>
                      <m:t>𝑗</m:t>
                    </m:r>
                  </m:oMath>
                </a14:m>
                <a:r>
                  <a:rPr lang="en-US" sz="2400" dirty="0" smtClean="0"/>
                  <a:t> to </a:t>
                </a:r>
                <a14:m>
                  <m:oMath xmlns:m="http://schemas.openxmlformats.org/officeDocument/2006/math">
                    <m:r>
                      <a:rPr lang="en-US" sz="2400" i="1">
                        <a:latin typeface="Cambria Math"/>
                      </a:rPr>
                      <m:t>𝑖</m:t>
                    </m:r>
                  </m:oMath>
                </a14:m>
                <a:r>
                  <a:rPr lang="en-US" sz="2400" dirty="0" smtClean="0"/>
                  <a:t>.  Otherwise, the problem is asymmetric. [11.24]</a:t>
                </a:r>
              </a:p>
            </p:txBody>
          </p:sp>
        </mc:Choice>
        <mc:Fallback xmlns="">
          <p:sp>
            <p:nvSpPr>
              <p:cNvPr id="593923" name="Rectangle 3"/>
              <p:cNvSpPr>
                <a:spLocks noGrp="1" noRot="1" noChangeAspect="1" noMove="1" noResize="1" noEditPoints="1" noAdjustHandles="1" noChangeArrowheads="1" noChangeShapeType="1" noTextEdit="1"/>
              </p:cNvSpPr>
              <p:nvPr>
                <p:ph type="body" idx="1"/>
              </p:nvPr>
            </p:nvSpPr>
            <p:spPr>
              <a:xfrm>
                <a:off x="204532" y="1570333"/>
                <a:ext cx="8714508" cy="4659986"/>
              </a:xfrm>
              <a:blipFill rotWithShape="1">
                <a:blip r:embed="rId3"/>
                <a:stretch>
                  <a:fillRect l="-980" t="-916" r="-1260"/>
                </a:stretch>
              </a:blipFill>
              <a:ln/>
            </p:spPr>
            <p:txBody>
              <a:bodyPr/>
              <a:lstStyle/>
              <a:p>
                <a:r>
                  <a:rPr lang="en-US">
                    <a:noFill/>
                  </a:rPr>
                  <a:t> </a:t>
                </a:r>
              </a:p>
            </p:txBody>
          </p:sp>
        </mc:Fallback>
      </mc:AlternateContent>
      <p:sp>
        <p:nvSpPr>
          <p:cNvPr id="5" name="Rectangle 2"/>
          <p:cNvSpPr>
            <a:spLocks noGrp="1" noChangeArrowheads="1"/>
          </p:cNvSpPr>
          <p:nvPr>
            <p:ph type="title"/>
          </p:nvPr>
        </p:nvSpPr>
        <p:spPr>
          <a:xfrm>
            <a:off x="1219200" y="274638"/>
            <a:ext cx="7467600" cy="1011237"/>
          </a:xfrm>
        </p:spPr>
        <p:txBody>
          <a:bodyPr/>
          <a:lstStyle/>
          <a:p>
            <a:r>
              <a:rPr lang="en-US" sz="4000" dirty="0" smtClean="0">
                <a:cs typeface="Times New Roman" pitchFamily="18" charset="0"/>
              </a:rPr>
              <a:t>11.5 Traveling Salesman </a:t>
            </a:r>
            <a:br>
              <a:rPr lang="en-US" sz="4000" dirty="0" smtClean="0">
                <a:cs typeface="Times New Roman" pitchFamily="18" charset="0"/>
              </a:rPr>
            </a:br>
            <a:r>
              <a:rPr lang="en-US" sz="4000" dirty="0" smtClean="0">
                <a:cs typeface="Times New Roman" pitchFamily="18" charset="0"/>
              </a:rPr>
              <a:t>and Routing Models</a:t>
            </a:r>
            <a:endParaRPr lang="en-US" sz="4000" dirty="0">
              <a:cs typeface="Times New Roman" pitchFamily="18" charset="0"/>
            </a:endParaRPr>
          </a:p>
        </p:txBody>
      </p:sp>
    </p:spTree>
    <p:extLst>
      <p:ext uri="{BB962C8B-B14F-4D97-AF65-F5344CB8AC3E}">
        <p14:creationId xmlns:p14="http://schemas.microsoft.com/office/powerpoint/2010/main" val="22095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a:xfrm>
            <a:off x="1219200" y="274638"/>
            <a:ext cx="7467600" cy="1011237"/>
          </a:xfrm>
        </p:spPr>
        <p:txBody>
          <a:bodyPr/>
          <a:lstStyle/>
          <a:p>
            <a:r>
              <a:rPr lang="en-US" sz="3600" dirty="0" smtClean="0">
                <a:cs typeface="Times New Roman" pitchFamily="18" charset="0"/>
              </a:rPr>
              <a:t>Example 11.8 </a:t>
            </a:r>
            <a:br>
              <a:rPr lang="en-US" sz="3600" dirty="0" smtClean="0">
                <a:cs typeface="Times New Roman" pitchFamily="18" charset="0"/>
              </a:rPr>
            </a:br>
            <a:r>
              <a:rPr lang="en-US" sz="3600" dirty="0" smtClean="0">
                <a:cs typeface="Times New Roman" pitchFamily="18" charset="0"/>
              </a:rPr>
              <a:t>NCB Circuit Board TSP</a:t>
            </a:r>
            <a:endParaRPr lang="en-US" sz="3600" dirty="0">
              <a:cs typeface="Times New Roman" pitchFamily="18" charset="0"/>
            </a:endParaRPr>
          </a:p>
        </p:txBody>
      </p:sp>
      <p:sp>
        <p:nvSpPr>
          <p:cNvPr id="593923" name="Rectangle 3"/>
          <p:cNvSpPr>
            <a:spLocks noGrp="1" noChangeArrowheads="1"/>
          </p:cNvSpPr>
          <p:nvPr>
            <p:ph type="body" idx="1"/>
          </p:nvPr>
        </p:nvSpPr>
        <p:spPr>
          <a:xfrm>
            <a:off x="154744" y="1471860"/>
            <a:ext cx="8792307" cy="1920270"/>
          </a:xfrm>
          <a:ln/>
        </p:spPr>
        <p:txBody>
          <a:bodyPr/>
          <a:lstStyle/>
          <a:p>
            <a:pPr marL="0" indent="0">
              <a:spcBef>
                <a:spcPts val="0"/>
              </a:spcBef>
              <a:buNone/>
            </a:pPr>
            <a:r>
              <a:rPr lang="en-US" sz="2400" dirty="0" smtClean="0"/>
              <a:t>	</a:t>
            </a:r>
            <a:r>
              <a:rPr lang="en-US" sz="2000" dirty="0"/>
              <a:t>Figure 11.4 shows the tiny example that we will investigate for fictional board manufacturer NCB.  We seek an optimal route through the 10 hole locations indicated.  Table 11.7 reports straight-line distances </a:t>
            </a:r>
            <a:r>
              <a:rPr lang="en-US" sz="2000" dirty="0" err="1"/>
              <a:t>d</a:t>
            </a:r>
            <a:r>
              <a:rPr lang="en-US" sz="2000" baseline="-25000" dirty="0" err="1"/>
              <a:t>i,j</a:t>
            </a:r>
            <a:r>
              <a:rPr lang="en-US" sz="2000" dirty="0"/>
              <a:t> between hole locations i and j.  Lines in Figure 11.4 show a fair quality solution with total length 92.8 inches.  The best route is 11 inches shorter (see Section 12.6).</a:t>
            </a:r>
            <a:r>
              <a:rPr lang="en-US" sz="2000" dirty="0" smtClean="0"/>
              <a:t>	</a:t>
            </a:r>
            <a:endParaRPr lang="en-US" sz="2000" dirty="0"/>
          </a:p>
        </p:txBody>
      </p:sp>
      <p:graphicFrame>
        <p:nvGraphicFramePr>
          <p:cNvPr id="3" name="Table 2"/>
          <p:cNvGraphicFramePr>
            <a:graphicFrameLocks noGrp="1"/>
          </p:cNvGraphicFramePr>
          <p:nvPr>
            <p:extLst>
              <p:ext uri="{D42A27DB-BD31-4B8C-83A1-F6EECF244321}">
                <p14:modId xmlns:p14="http://schemas.microsoft.com/office/powerpoint/2010/main" val="606313507"/>
              </p:ext>
            </p:extLst>
          </p:nvPr>
        </p:nvGraphicFramePr>
        <p:xfrm>
          <a:off x="3170903" y="3339896"/>
          <a:ext cx="5866377" cy="2787015"/>
        </p:xfrm>
        <a:graphic>
          <a:graphicData uri="http://schemas.openxmlformats.org/drawingml/2006/table">
            <a:tbl>
              <a:tblPr>
                <a:tableStyleId>{5C22544A-7EE6-4342-B048-85BDC9FD1C3A}</a:tableStyleId>
              </a:tblPr>
              <a:tblGrid>
                <a:gridCol w="533307"/>
                <a:gridCol w="533307"/>
                <a:gridCol w="533307"/>
                <a:gridCol w="533307"/>
                <a:gridCol w="533307"/>
                <a:gridCol w="533307"/>
                <a:gridCol w="533307"/>
                <a:gridCol w="533307"/>
                <a:gridCol w="533307"/>
                <a:gridCol w="533307"/>
                <a:gridCol w="533307"/>
              </a:tblGrid>
              <a:tr h="190500">
                <a:tc>
                  <a:txBody>
                    <a:bodyPr/>
                    <a:lstStyle/>
                    <a:p>
                      <a:pPr algn="l" fontAlgn="b"/>
                      <a:endParaRPr lang="en-US" sz="1600" b="0" i="0" u="none" strike="noStrike" dirty="0">
                        <a:solidFill>
                          <a:srgbClr val="000000"/>
                        </a:solidFill>
                        <a:effectLst/>
                        <a:latin typeface="Calibri"/>
                      </a:endParaRPr>
                    </a:p>
                  </a:txBody>
                  <a:tcPr marL="9525" marR="9525" marT="9525" marB="0" anchor="b">
                    <a:solidFill>
                      <a:schemeClr val="accent1"/>
                    </a:solidFill>
                  </a:tcPr>
                </a:tc>
                <a:tc>
                  <a:txBody>
                    <a:bodyPr/>
                    <a:lstStyle/>
                    <a:p>
                      <a:pPr algn="ctr" fontAlgn="b"/>
                      <a:r>
                        <a:rPr lang="en-US" sz="1600" b="1" u="none" strike="noStrike" dirty="0">
                          <a:effectLst/>
                        </a:rPr>
                        <a:t>1</a:t>
                      </a:r>
                      <a:endParaRPr lang="en-US" sz="1600" b="1" i="0" u="none" strike="noStrike" dirty="0">
                        <a:solidFill>
                          <a:srgbClr val="000000"/>
                        </a:solidFill>
                        <a:effectLst/>
                        <a:latin typeface="Calibri"/>
                      </a:endParaRPr>
                    </a:p>
                  </a:txBody>
                  <a:tcPr marL="9525" marR="9525" marT="9525" marB="0" anchor="b">
                    <a:solidFill>
                      <a:schemeClr val="accent1"/>
                    </a:solidFill>
                  </a:tcPr>
                </a:tc>
                <a:tc>
                  <a:txBody>
                    <a:bodyPr/>
                    <a:lstStyle/>
                    <a:p>
                      <a:pPr algn="ctr" fontAlgn="b"/>
                      <a:r>
                        <a:rPr lang="en-US" sz="1600" b="1" u="none" strike="noStrike" dirty="0">
                          <a:effectLst/>
                        </a:rPr>
                        <a:t>2</a:t>
                      </a:r>
                      <a:endParaRPr lang="en-US" sz="1600" b="1" i="0" u="none" strike="noStrike" dirty="0">
                        <a:solidFill>
                          <a:srgbClr val="000000"/>
                        </a:solidFill>
                        <a:effectLst/>
                        <a:latin typeface="Calibri"/>
                      </a:endParaRPr>
                    </a:p>
                  </a:txBody>
                  <a:tcPr marL="9525" marR="9525" marT="9525" marB="0" anchor="b">
                    <a:solidFill>
                      <a:schemeClr val="accent1"/>
                    </a:solidFill>
                  </a:tcPr>
                </a:tc>
                <a:tc>
                  <a:txBody>
                    <a:bodyPr/>
                    <a:lstStyle/>
                    <a:p>
                      <a:pPr algn="ctr" fontAlgn="b"/>
                      <a:r>
                        <a:rPr lang="en-US" sz="1600" b="1" u="none" strike="noStrike" dirty="0">
                          <a:effectLst/>
                        </a:rPr>
                        <a:t>3</a:t>
                      </a:r>
                      <a:endParaRPr lang="en-US" sz="1600" b="1" i="0" u="none" strike="noStrike" dirty="0">
                        <a:solidFill>
                          <a:srgbClr val="000000"/>
                        </a:solidFill>
                        <a:effectLst/>
                        <a:latin typeface="Calibri"/>
                      </a:endParaRPr>
                    </a:p>
                  </a:txBody>
                  <a:tcPr marL="9525" marR="9525" marT="9525" marB="0" anchor="b">
                    <a:solidFill>
                      <a:schemeClr val="accent1"/>
                    </a:solidFill>
                  </a:tcPr>
                </a:tc>
                <a:tc>
                  <a:txBody>
                    <a:bodyPr/>
                    <a:lstStyle/>
                    <a:p>
                      <a:pPr algn="ctr" fontAlgn="b"/>
                      <a:r>
                        <a:rPr lang="en-US" sz="1600" b="1" u="none" strike="noStrike" dirty="0">
                          <a:effectLst/>
                        </a:rPr>
                        <a:t>4</a:t>
                      </a:r>
                      <a:endParaRPr lang="en-US" sz="1600" b="1" i="0" u="none" strike="noStrike" dirty="0">
                        <a:solidFill>
                          <a:srgbClr val="000000"/>
                        </a:solidFill>
                        <a:effectLst/>
                        <a:latin typeface="Calibri"/>
                      </a:endParaRPr>
                    </a:p>
                  </a:txBody>
                  <a:tcPr marL="9525" marR="9525" marT="9525" marB="0" anchor="b">
                    <a:solidFill>
                      <a:schemeClr val="accent1"/>
                    </a:solidFill>
                  </a:tcPr>
                </a:tc>
                <a:tc>
                  <a:txBody>
                    <a:bodyPr/>
                    <a:lstStyle/>
                    <a:p>
                      <a:pPr algn="ctr" fontAlgn="b"/>
                      <a:r>
                        <a:rPr lang="en-US" sz="1600" b="1" u="none" strike="noStrike" dirty="0">
                          <a:effectLst/>
                        </a:rPr>
                        <a:t>5</a:t>
                      </a:r>
                      <a:endParaRPr lang="en-US" sz="1600" b="1" i="0" u="none" strike="noStrike" dirty="0">
                        <a:solidFill>
                          <a:srgbClr val="000000"/>
                        </a:solidFill>
                        <a:effectLst/>
                        <a:latin typeface="Calibri"/>
                      </a:endParaRPr>
                    </a:p>
                  </a:txBody>
                  <a:tcPr marL="9525" marR="9525" marT="9525" marB="0" anchor="b">
                    <a:solidFill>
                      <a:schemeClr val="accent1"/>
                    </a:solidFill>
                  </a:tcPr>
                </a:tc>
                <a:tc>
                  <a:txBody>
                    <a:bodyPr/>
                    <a:lstStyle/>
                    <a:p>
                      <a:pPr algn="ctr" fontAlgn="b"/>
                      <a:r>
                        <a:rPr lang="en-US" sz="1600" b="1" u="none" strike="noStrike" dirty="0">
                          <a:effectLst/>
                        </a:rPr>
                        <a:t>6</a:t>
                      </a:r>
                      <a:endParaRPr lang="en-US" sz="1600" b="1" i="0" u="none" strike="noStrike" dirty="0">
                        <a:solidFill>
                          <a:srgbClr val="000000"/>
                        </a:solidFill>
                        <a:effectLst/>
                        <a:latin typeface="Calibri"/>
                      </a:endParaRPr>
                    </a:p>
                  </a:txBody>
                  <a:tcPr marL="9525" marR="9525" marT="9525" marB="0" anchor="b">
                    <a:solidFill>
                      <a:schemeClr val="accent1"/>
                    </a:solidFill>
                  </a:tcPr>
                </a:tc>
                <a:tc>
                  <a:txBody>
                    <a:bodyPr/>
                    <a:lstStyle/>
                    <a:p>
                      <a:pPr algn="ctr" fontAlgn="b"/>
                      <a:r>
                        <a:rPr lang="en-US" sz="1600" b="1" u="none" strike="noStrike" dirty="0">
                          <a:effectLst/>
                        </a:rPr>
                        <a:t>7</a:t>
                      </a:r>
                      <a:endParaRPr lang="en-US" sz="1600" b="1" i="0" u="none" strike="noStrike" dirty="0">
                        <a:solidFill>
                          <a:srgbClr val="000000"/>
                        </a:solidFill>
                        <a:effectLst/>
                        <a:latin typeface="Calibri"/>
                      </a:endParaRPr>
                    </a:p>
                  </a:txBody>
                  <a:tcPr marL="9525" marR="9525" marT="9525" marB="0" anchor="b">
                    <a:solidFill>
                      <a:schemeClr val="accent1"/>
                    </a:solidFill>
                  </a:tcPr>
                </a:tc>
                <a:tc>
                  <a:txBody>
                    <a:bodyPr/>
                    <a:lstStyle/>
                    <a:p>
                      <a:pPr algn="ctr" fontAlgn="b"/>
                      <a:r>
                        <a:rPr lang="en-US" sz="1600" b="1" u="none" strike="noStrike" dirty="0">
                          <a:effectLst/>
                        </a:rPr>
                        <a:t>8</a:t>
                      </a:r>
                      <a:endParaRPr lang="en-US" sz="1600" b="1" i="0" u="none" strike="noStrike" dirty="0">
                        <a:solidFill>
                          <a:srgbClr val="000000"/>
                        </a:solidFill>
                        <a:effectLst/>
                        <a:latin typeface="Calibri"/>
                      </a:endParaRPr>
                    </a:p>
                  </a:txBody>
                  <a:tcPr marL="9525" marR="9525" marT="9525" marB="0" anchor="b">
                    <a:solidFill>
                      <a:schemeClr val="accent1"/>
                    </a:solidFill>
                  </a:tcPr>
                </a:tc>
                <a:tc>
                  <a:txBody>
                    <a:bodyPr/>
                    <a:lstStyle/>
                    <a:p>
                      <a:pPr algn="ctr" fontAlgn="b"/>
                      <a:r>
                        <a:rPr lang="en-US" sz="1600" b="1" u="none" strike="noStrike" dirty="0">
                          <a:effectLst/>
                        </a:rPr>
                        <a:t>9</a:t>
                      </a:r>
                      <a:endParaRPr lang="en-US" sz="1600" b="1" i="0" u="none" strike="noStrike" dirty="0">
                        <a:solidFill>
                          <a:srgbClr val="000000"/>
                        </a:solidFill>
                        <a:effectLst/>
                        <a:latin typeface="Calibri"/>
                      </a:endParaRPr>
                    </a:p>
                  </a:txBody>
                  <a:tcPr marL="9525" marR="9525" marT="9525" marB="0" anchor="b">
                    <a:solidFill>
                      <a:schemeClr val="accent1"/>
                    </a:solidFill>
                  </a:tcPr>
                </a:tc>
                <a:tc>
                  <a:txBody>
                    <a:bodyPr/>
                    <a:lstStyle/>
                    <a:p>
                      <a:pPr algn="ctr" fontAlgn="b"/>
                      <a:r>
                        <a:rPr lang="en-US" sz="1600" b="1" u="none" strike="noStrike" dirty="0">
                          <a:effectLst/>
                        </a:rPr>
                        <a:t>10</a:t>
                      </a:r>
                      <a:endParaRPr lang="en-US" sz="1600" b="1" i="0" u="none" strike="noStrike" dirty="0">
                        <a:solidFill>
                          <a:srgbClr val="000000"/>
                        </a:solidFill>
                        <a:effectLst/>
                        <a:latin typeface="Calibri"/>
                      </a:endParaRPr>
                    </a:p>
                  </a:txBody>
                  <a:tcPr marL="9525" marR="9525" marT="9525" marB="0" anchor="b">
                    <a:solidFill>
                      <a:schemeClr val="accent1"/>
                    </a:solidFill>
                  </a:tcPr>
                </a:tc>
              </a:tr>
              <a:tr h="190500">
                <a:tc>
                  <a:txBody>
                    <a:bodyPr/>
                    <a:lstStyle/>
                    <a:p>
                      <a:pPr algn="ctr" fontAlgn="b"/>
                      <a:r>
                        <a:rPr lang="en-US" sz="1600" b="1" u="none" strike="noStrike" dirty="0">
                          <a:effectLst/>
                        </a:rPr>
                        <a:t>1</a:t>
                      </a:r>
                      <a:endParaRPr lang="en-US" sz="1600" b="1" i="0" u="none" strike="noStrike" dirty="0">
                        <a:solidFill>
                          <a:srgbClr val="000000"/>
                        </a:solidFill>
                        <a:effectLst/>
                        <a:latin typeface="Calibri"/>
                      </a:endParaRPr>
                    </a:p>
                  </a:txBody>
                  <a:tcPr marL="9525" marR="9525" marT="9525" marB="0" anchor="b">
                    <a:solidFill>
                      <a:schemeClr val="accent1"/>
                    </a:solidFill>
                  </a:tcPr>
                </a:tc>
                <a:tc>
                  <a:txBody>
                    <a:bodyPr/>
                    <a:lstStyle/>
                    <a:p>
                      <a:pPr algn="l" fontAlgn="b"/>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3.6</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5.1</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10.0</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15.3</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20.0</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16.0</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14.2</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23.0</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26.4</a:t>
                      </a:r>
                      <a:endParaRPr lang="en-US" sz="1600" b="0" i="0" u="none" strike="noStrike">
                        <a:solidFill>
                          <a:srgbClr val="000000"/>
                        </a:solidFill>
                        <a:effectLst/>
                        <a:latin typeface="Calibri"/>
                      </a:endParaRPr>
                    </a:p>
                  </a:txBody>
                  <a:tcPr marL="9525" marR="9525" marT="9525" marB="0" anchor="b"/>
                </a:tc>
              </a:tr>
              <a:tr h="190500">
                <a:tc>
                  <a:txBody>
                    <a:bodyPr/>
                    <a:lstStyle/>
                    <a:p>
                      <a:pPr algn="ctr" fontAlgn="b"/>
                      <a:r>
                        <a:rPr lang="en-US" sz="1600" b="1" u="none" strike="noStrike" dirty="0">
                          <a:effectLst/>
                        </a:rPr>
                        <a:t>2</a:t>
                      </a:r>
                      <a:endParaRPr lang="en-US" sz="1600" b="1" i="0" u="none" strike="noStrike" dirty="0">
                        <a:solidFill>
                          <a:srgbClr val="000000"/>
                        </a:solidFill>
                        <a:effectLst/>
                        <a:latin typeface="Calibri"/>
                      </a:endParaRPr>
                    </a:p>
                  </a:txBody>
                  <a:tcPr marL="9525" marR="9525" marT="9525" marB="0" anchor="b">
                    <a:solidFill>
                      <a:schemeClr val="accent1"/>
                    </a:solidFill>
                  </a:tcPr>
                </a:tc>
                <a:tc>
                  <a:txBody>
                    <a:bodyPr/>
                    <a:lstStyle/>
                    <a:p>
                      <a:pPr algn="r" fontAlgn="b"/>
                      <a:r>
                        <a:rPr lang="en-US" sz="1600" u="none" strike="noStrike" dirty="0">
                          <a:effectLst/>
                        </a:rPr>
                        <a:t>3.6</a:t>
                      </a:r>
                      <a:endParaRPr lang="en-US" sz="1600" b="0" i="0" u="none" strike="noStrike" dirty="0">
                        <a:solidFill>
                          <a:srgbClr val="000000"/>
                        </a:solidFill>
                        <a:effectLst/>
                        <a:latin typeface="Calibri"/>
                      </a:endParaRPr>
                    </a:p>
                  </a:txBody>
                  <a:tcPr marL="9525" marR="9525" marT="9525" marB="0" anchor="b"/>
                </a:tc>
                <a:tc>
                  <a:txBody>
                    <a:bodyPr/>
                    <a:lstStyle/>
                    <a:p>
                      <a:pPr algn="l" fontAlgn="b"/>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3.6</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6.4</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12.1</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18.1</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13.2</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10.6</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19.7</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23.0</a:t>
                      </a:r>
                      <a:endParaRPr lang="en-US" sz="1600" b="0" i="0" u="none" strike="noStrike">
                        <a:solidFill>
                          <a:srgbClr val="000000"/>
                        </a:solidFill>
                        <a:effectLst/>
                        <a:latin typeface="Calibri"/>
                      </a:endParaRPr>
                    </a:p>
                  </a:txBody>
                  <a:tcPr marL="9525" marR="9525" marT="9525" marB="0" anchor="b"/>
                </a:tc>
              </a:tr>
              <a:tr h="190500">
                <a:tc>
                  <a:txBody>
                    <a:bodyPr/>
                    <a:lstStyle/>
                    <a:p>
                      <a:pPr algn="ctr" fontAlgn="b"/>
                      <a:r>
                        <a:rPr lang="en-US" sz="1600" b="1" u="none" strike="noStrike" dirty="0">
                          <a:effectLst/>
                        </a:rPr>
                        <a:t>3</a:t>
                      </a:r>
                      <a:endParaRPr lang="en-US" sz="1600" b="1" i="0" u="none" strike="noStrike" dirty="0">
                        <a:solidFill>
                          <a:srgbClr val="000000"/>
                        </a:solidFill>
                        <a:effectLst/>
                        <a:latin typeface="Calibri"/>
                      </a:endParaRPr>
                    </a:p>
                  </a:txBody>
                  <a:tcPr marL="9525" marR="9525" marT="9525" marB="0" anchor="b">
                    <a:solidFill>
                      <a:schemeClr val="accent1"/>
                    </a:solidFill>
                  </a:tcPr>
                </a:tc>
                <a:tc>
                  <a:txBody>
                    <a:bodyPr/>
                    <a:lstStyle/>
                    <a:p>
                      <a:pPr algn="r" fontAlgn="b"/>
                      <a:r>
                        <a:rPr lang="en-US" sz="1600" u="none" strike="noStrike" dirty="0">
                          <a:effectLst/>
                        </a:rPr>
                        <a:t>5.1</a:t>
                      </a:r>
                      <a:endParaRPr lang="en-US" sz="1600" b="0" i="0" u="none" strike="noStrike" dirty="0">
                        <a:solidFill>
                          <a:srgbClr val="000000"/>
                        </a:solidFill>
                        <a:effectLst/>
                        <a:latin typeface="Calibri"/>
                      </a:endParaRPr>
                    </a:p>
                  </a:txBody>
                  <a:tcPr marL="9525" marR="9525" marT="9525" marB="0" anchor="b"/>
                </a:tc>
                <a:tc>
                  <a:txBody>
                    <a:bodyPr/>
                    <a:lstStyle/>
                    <a:p>
                      <a:pPr algn="r" fontAlgn="b"/>
                      <a:r>
                        <a:rPr lang="en-US" sz="1600" u="none" strike="noStrike">
                          <a:effectLst/>
                        </a:rPr>
                        <a:t>3.6</a:t>
                      </a:r>
                      <a:endParaRPr lang="en-US" sz="1600" b="0" i="0" u="none" strike="noStrike">
                        <a:solidFill>
                          <a:srgbClr val="000000"/>
                        </a:solidFill>
                        <a:effectLst/>
                        <a:latin typeface="Calibri"/>
                      </a:endParaRPr>
                    </a:p>
                  </a:txBody>
                  <a:tcPr marL="9525" marR="9525" marT="9525" marB="0" anchor="b"/>
                </a:tc>
                <a:tc>
                  <a:txBody>
                    <a:bodyPr/>
                    <a:lstStyle/>
                    <a:p>
                      <a:pPr algn="l" fontAlgn="b"/>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7.1</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10.6</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15.0</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15.8</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10.8</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18.4</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21.9</a:t>
                      </a:r>
                      <a:endParaRPr lang="en-US" sz="1600" b="0" i="0" u="none" strike="noStrike">
                        <a:solidFill>
                          <a:srgbClr val="000000"/>
                        </a:solidFill>
                        <a:effectLst/>
                        <a:latin typeface="Calibri"/>
                      </a:endParaRPr>
                    </a:p>
                  </a:txBody>
                  <a:tcPr marL="9525" marR="9525" marT="9525" marB="0" anchor="b"/>
                </a:tc>
              </a:tr>
              <a:tr h="190500">
                <a:tc>
                  <a:txBody>
                    <a:bodyPr/>
                    <a:lstStyle/>
                    <a:p>
                      <a:pPr algn="ctr" fontAlgn="b"/>
                      <a:r>
                        <a:rPr lang="en-US" sz="1600" b="1" u="none" strike="noStrike" dirty="0">
                          <a:effectLst/>
                        </a:rPr>
                        <a:t>4</a:t>
                      </a:r>
                      <a:endParaRPr lang="en-US" sz="1600" b="1" i="0" u="none" strike="noStrike" dirty="0">
                        <a:solidFill>
                          <a:srgbClr val="000000"/>
                        </a:solidFill>
                        <a:effectLst/>
                        <a:latin typeface="Calibri"/>
                      </a:endParaRPr>
                    </a:p>
                  </a:txBody>
                  <a:tcPr marL="9525" marR="9525" marT="9525" marB="0" anchor="b">
                    <a:solidFill>
                      <a:schemeClr val="accent1"/>
                    </a:solidFill>
                  </a:tcPr>
                </a:tc>
                <a:tc>
                  <a:txBody>
                    <a:bodyPr/>
                    <a:lstStyle/>
                    <a:p>
                      <a:pPr algn="r" fontAlgn="b"/>
                      <a:r>
                        <a:rPr lang="en-US" sz="1600" u="none" strike="noStrike" dirty="0">
                          <a:effectLst/>
                        </a:rPr>
                        <a:t>10.0</a:t>
                      </a:r>
                      <a:endParaRPr lang="en-US" sz="1600" b="0" i="0" u="none" strike="noStrike" dirty="0">
                        <a:solidFill>
                          <a:srgbClr val="000000"/>
                        </a:solidFill>
                        <a:effectLst/>
                        <a:latin typeface="Calibri"/>
                      </a:endParaRPr>
                    </a:p>
                  </a:txBody>
                  <a:tcPr marL="9525" marR="9525" marT="9525" marB="0" anchor="b"/>
                </a:tc>
                <a:tc>
                  <a:txBody>
                    <a:bodyPr/>
                    <a:lstStyle/>
                    <a:p>
                      <a:pPr algn="r" fontAlgn="b"/>
                      <a:r>
                        <a:rPr lang="en-US" sz="1600" u="none" strike="noStrike">
                          <a:effectLst/>
                        </a:rPr>
                        <a:t>6.4</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7.1</a:t>
                      </a:r>
                      <a:endParaRPr lang="en-US" sz="1600" b="0" i="0" u="none" strike="noStrike">
                        <a:solidFill>
                          <a:srgbClr val="000000"/>
                        </a:solidFill>
                        <a:effectLst/>
                        <a:latin typeface="Calibri"/>
                      </a:endParaRPr>
                    </a:p>
                  </a:txBody>
                  <a:tcPr marL="9525" marR="9525" marT="9525" marB="0" anchor="b"/>
                </a:tc>
                <a:tc>
                  <a:txBody>
                    <a:bodyPr/>
                    <a:lstStyle/>
                    <a:p>
                      <a:pPr algn="l" fontAlgn="b"/>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7.0</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15.7</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10.0</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4.2</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13.9</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17.0</a:t>
                      </a:r>
                      <a:endParaRPr lang="en-US" sz="1600" b="0" i="0" u="none" strike="noStrike">
                        <a:solidFill>
                          <a:srgbClr val="000000"/>
                        </a:solidFill>
                        <a:effectLst/>
                        <a:latin typeface="Calibri"/>
                      </a:endParaRPr>
                    </a:p>
                  </a:txBody>
                  <a:tcPr marL="9525" marR="9525" marT="9525" marB="0" anchor="b"/>
                </a:tc>
              </a:tr>
              <a:tr h="190500">
                <a:tc>
                  <a:txBody>
                    <a:bodyPr/>
                    <a:lstStyle/>
                    <a:p>
                      <a:pPr algn="ctr" fontAlgn="b"/>
                      <a:r>
                        <a:rPr lang="en-US" sz="1600" b="1" u="none" strike="noStrike" dirty="0">
                          <a:effectLst/>
                        </a:rPr>
                        <a:t>5</a:t>
                      </a:r>
                      <a:endParaRPr lang="en-US" sz="1600" b="1" i="0" u="none" strike="noStrike" dirty="0">
                        <a:solidFill>
                          <a:srgbClr val="000000"/>
                        </a:solidFill>
                        <a:effectLst/>
                        <a:latin typeface="Calibri"/>
                      </a:endParaRPr>
                    </a:p>
                  </a:txBody>
                  <a:tcPr marL="9525" marR="9525" marT="9525" marB="0" anchor="b">
                    <a:solidFill>
                      <a:schemeClr val="accent1"/>
                    </a:solidFill>
                  </a:tcPr>
                </a:tc>
                <a:tc>
                  <a:txBody>
                    <a:bodyPr/>
                    <a:lstStyle/>
                    <a:p>
                      <a:pPr algn="r" fontAlgn="b"/>
                      <a:r>
                        <a:rPr lang="en-US" sz="1600" u="none" strike="noStrike" dirty="0">
                          <a:effectLst/>
                        </a:rPr>
                        <a:t>15.3</a:t>
                      </a:r>
                      <a:endParaRPr lang="en-US" sz="1600" b="0" i="0" u="none" strike="noStrike" dirty="0">
                        <a:solidFill>
                          <a:srgbClr val="000000"/>
                        </a:solidFill>
                        <a:effectLst/>
                        <a:latin typeface="Calibri"/>
                      </a:endParaRPr>
                    </a:p>
                  </a:txBody>
                  <a:tcPr marL="9525" marR="9525" marT="9525" marB="0" anchor="b"/>
                </a:tc>
                <a:tc>
                  <a:txBody>
                    <a:bodyPr/>
                    <a:lstStyle/>
                    <a:p>
                      <a:pPr algn="r" fontAlgn="b"/>
                      <a:r>
                        <a:rPr lang="en-US" sz="1600" u="none" strike="noStrike">
                          <a:effectLst/>
                        </a:rPr>
                        <a:t>12.1</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10.6</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7.0</a:t>
                      </a:r>
                      <a:endParaRPr lang="en-US" sz="1600" b="0" i="0" u="none" strike="noStrike">
                        <a:solidFill>
                          <a:srgbClr val="000000"/>
                        </a:solidFill>
                        <a:effectLst/>
                        <a:latin typeface="Calibri"/>
                      </a:endParaRPr>
                    </a:p>
                  </a:txBody>
                  <a:tcPr marL="9525" marR="9525" marT="9525" marB="0" anchor="b"/>
                </a:tc>
                <a:tc>
                  <a:txBody>
                    <a:bodyPr/>
                    <a:lstStyle/>
                    <a:p>
                      <a:pPr algn="l" fontAlgn="b"/>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9.9</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15.3</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5.0</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7.8</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11.3</a:t>
                      </a:r>
                      <a:endParaRPr lang="en-US" sz="1600" b="0" i="0" u="none" strike="noStrike">
                        <a:solidFill>
                          <a:srgbClr val="000000"/>
                        </a:solidFill>
                        <a:effectLst/>
                        <a:latin typeface="Calibri"/>
                      </a:endParaRPr>
                    </a:p>
                  </a:txBody>
                  <a:tcPr marL="9525" marR="9525" marT="9525" marB="0" anchor="b"/>
                </a:tc>
              </a:tr>
              <a:tr h="190500">
                <a:tc>
                  <a:txBody>
                    <a:bodyPr/>
                    <a:lstStyle/>
                    <a:p>
                      <a:pPr algn="ctr" fontAlgn="b"/>
                      <a:r>
                        <a:rPr lang="en-US" sz="1600" b="1" u="none" strike="noStrike">
                          <a:effectLst/>
                        </a:rPr>
                        <a:t>6</a:t>
                      </a:r>
                      <a:endParaRPr lang="en-US" sz="1600" b="1" i="0" u="none" strike="noStrike">
                        <a:solidFill>
                          <a:srgbClr val="000000"/>
                        </a:solidFill>
                        <a:effectLst/>
                        <a:latin typeface="Calibri"/>
                      </a:endParaRPr>
                    </a:p>
                  </a:txBody>
                  <a:tcPr marL="9525" marR="9525" marT="9525" marB="0" anchor="b">
                    <a:solidFill>
                      <a:schemeClr val="accent1"/>
                    </a:solidFill>
                  </a:tcPr>
                </a:tc>
                <a:tc>
                  <a:txBody>
                    <a:bodyPr/>
                    <a:lstStyle/>
                    <a:p>
                      <a:pPr algn="r" fontAlgn="b"/>
                      <a:r>
                        <a:rPr lang="en-US" sz="1600" u="none" strike="noStrike" dirty="0">
                          <a:effectLst/>
                        </a:rPr>
                        <a:t>20.0</a:t>
                      </a:r>
                      <a:endParaRPr lang="en-US" sz="1600" b="0" i="0" u="none" strike="noStrike" dirty="0">
                        <a:solidFill>
                          <a:srgbClr val="000000"/>
                        </a:solidFill>
                        <a:effectLst/>
                        <a:latin typeface="Calibri"/>
                      </a:endParaRPr>
                    </a:p>
                  </a:txBody>
                  <a:tcPr marL="9525" marR="9525" marT="9525" marB="0" anchor="b"/>
                </a:tc>
                <a:tc>
                  <a:txBody>
                    <a:bodyPr/>
                    <a:lstStyle/>
                    <a:p>
                      <a:pPr algn="r" fontAlgn="b"/>
                      <a:r>
                        <a:rPr lang="en-US" sz="1600" u="none" strike="noStrike">
                          <a:effectLst/>
                        </a:rPr>
                        <a:t>18.1</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15.0</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15.7</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9.9</a:t>
                      </a:r>
                      <a:endParaRPr lang="en-US" sz="1600" b="0" i="0" u="none" strike="noStrike">
                        <a:solidFill>
                          <a:srgbClr val="000000"/>
                        </a:solidFill>
                        <a:effectLst/>
                        <a:latin typeface="Calibri"/>
                      </a:endParaRPr>
                    </a:p>
                  </a:txBody>
                  <a:tcPr marL="9525" marR="9525" marT="9525" marB="0" anchor="b"/>
                </a:tc>
                <a:tc>
                  <a:txBody>
                    <a:bodyPr/>
                    <a:lstStyle/>
                    <a:p>
                      <a:pPr algn="l" fontAlgn="b"/>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25.0</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14.9</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12.0</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15.0</a:t>
                      </a:r>
                      <a:endParaRPr lang="en-US" sz="1600" b="0" i="0" u="none" strike="noStrike">
                        <a:solidFill>
                          <a:srgbClr val="000000"/>
                        </a:solidFill>
                        <a:effectLst/>
                        <a:latin typeface="Calibri"/>
                      </a:endParaRPr>
                    </a:p>
                  </a:txBody>
                  <a:tcPr marL="9525" marR="9525" marT="9525" marB="0" anchor="b"/>
                </a:tc>
              </a:tr>
              <a:tr h="190500">
                <a:tc>
                  <a:txBody>
                    <a:bodyPr/>
                    <a:lstStyle/>
                    <a:p>
                      <a:pPr algn="ctr" fontAlgn="b"/>
                      <a:r>
                        <a:rPr lang="en-US" sz="1600" b="1" u="none" strike="noStrike">
                          <a:effectLst/>
                        </a:rPr>
                        <a:t>7</a:t>
                      </a:r>
                      <a:endParaRPr lang="en-US" sz="1600" b="1" i="0" u="none" strike="noStrike">
                        <a:solidFill>
                          <a:srgbClr val="000000"/>
                        </a:solidFill>
                        <a:effectLst/>
                        <a:latin typeface="Calibri"/>
                      </a:endParaRPr>
                    </a:p>
                  </a:txBody>
                  <a:tcPr marL="9525" marR="9525" marT="9525" marB="0" anchor="b">
                    <a:solidFill>
                      <a:schemeClr val="accent1"/>
                    </a:solidFill>
                  </a:tcPr>
                </a:tc>
                <a:tc>
                  <a:txBody>
                    <a:bodyPr/>
                    <a:lstStyle/>
                    <a:p>
                      <a:pPr algn="r" fontAlgn="b"/>
                      <a:r>
                        <a:rPr lang="en-US" sz="1600" u="none" strike="noStrike" dirty="0">
                          <a:effectLst/>
                        </a:rPr>
                        <a:t>16.0</a:t>
                      </a:r>
                      <a:endParaRPr lang="en-US" sz="1600" b="0" i="0" u="none" strike="noStrike" dirty="0">
                        <a:solidFill>
                          <a:srgbClr val="000000"/>
                        </a:solidFill>
                        <a:effectLst/>
                        <a:latin typeface="Calibri"/>
                      </a:endParaRPr>
                    </a:p>
                  </a:txBody>
                  <a:tcPr marL="9525" marR="9525" marT="9525" marB="0" anchor="b"/>
                </a:tc>
                <a:tc>
                  <a:txBody>
                    <a:bodyPr/>
                    <a:lstStyle/>
                    <a:p>
                      <a:pPr algn="r" fontAlgn="b"/>
                      <a:r>
                        <a:rPr lang="en-US" sz="1600" u="none" strike="noStrike">
                          <a:effectLst/>
                        </a:rPr>
                        <a:t>13.2</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15.8</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10.0</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15.3</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25.0</a:t>
                      </a:r>
                      <a:endParaRPr lang="en-US" sz="1600" b="0" i="0" u="none" strike="noStrike">
                        <a:solidFill>
                          <a:srgbClr val="000000"/>
                        </a:solidFill>
                        <a:effectLst/>
                        <a:latin typeface="Calibri"/>
                      </a:endParaRPr>
                    </a:p>
                  </a:txBody>
                  <a:tcPr marL="9525" marR="9525" marT="9525" marB="0" anchor="b"/>
                </a:tc>
                <a:tc>
                  <a:txBody>
                    <a:bodyPr/>
                    <a:lstStyle/>
                    <a:p>
                      <a:pPr algn="l" fontAlgn="b"/>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10.3</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19.2</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21.0</a:t>
                      </a:r>
                      <a:endParaRPr lang="en-US" sz="1600" b="0" i="0" u="none" strike="noStrike">
                        <a:solidFill>
                          <a:srgbClr val="000000"/>
                        </a:solidFill>
                        <a:effectLst/>
                        <a:latin typeface="Calibri"/>
                      </a:endParaRPr>
                    </a:p>
                  </a:txBody>
                  <a:tcPr marL="9525" marR="9525" marT="9525" marB="0" anchor="b"/>
                </a:tc>
              </a:tr>
              <a:tr h="190500">
                <a:tc>
                  <a:txBody>
                    <a:bodyPr/>
                    <a:lstStyle/>
                    <a:p>
                      <a:pPr algn="ctr" fontAlgn="b"/>
                      <a:r>
                        <a:rPr lang="en-US" sz="1600" b="1" u="none" strike="noStrike" dirty="0">
                          <a:effectLst/>
                        </a:rPr>
                        <a:t>8</a:t>
                      </a:r>
                      <a:endParaRPr lang="en-US" sz="1600" b="1" i="0" u="none" strike="noStrike" dirty="0">
                        <a:solidFill>
                          <a:srgbClr val="000000"/>
                        </a:solidFill>
                        <a:effectLst/>
                        <a:latin typeface="Calibri"/>
                      </a:endParaRPr>
                    </a:p>
                  </a:txBody>
                  <a:tcPr marL="9525" marR="9525" marT="9525" marB="0" anchor="b">
                    <a:solidFill>
                      <a:schemeClr val="accent1"/>
                    </a:solidFill>
                  </a:tcPr>
                </a:tc>
                <a:tc>
                  <a:txBody>
                    <a:bodyPr/>
                    <a:lstStyle/>
                    <a:p>
                      <a:pPr algn="r" fontAlgn="b"/>
                      <a:r>
                        <a:rPr lang="en-US" sz="1600" u="none" strike="noStrike" dirty="0">
                          <a:effectLst/>
                        </a:rPr>
                        <a:t>14.2</a:t>
                      </a:r>
                      <a:endParaRPr lang="en-US" sz="1600" b="0" i="0" u="none" strike="noStrike" dirty="0">
                        <a:solidFill>
                          <a:srgbClr val="000000"/>
                        </a:solidFill>
                        <a:effectLst/>
                        <a:latin typeface="Calibri"/>
                      </a:endParaRPr>
                    </a:p>
                  </a:txBody>
                  <a:tcPr marL="9525" marR="9525" marT="9525" marB="0" anchor="b"/>
                </a:tc>
                <a:tc>
                  <a:txBody>
                    <a:bodyPr/>
                    <a:lstStyle/>
                    <a:p>
                      <a:pPr algn="r" fontAlgn="b"/>
                      <a:r>
                        <a:rPr lang="en-US" sz="1600" u="none" strike="noStrike">
                          <a:effectLst/>
                        </a:rPr>
                        <a:t>10.6</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10.8</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4.2</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5.0</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14.9</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10.3</a:t>
                      </a:r>
                      <a:endParaRPr lang="en-US" sz="1600" b="0" i="0" u="none" strike="noStrike">
                        <a:solidFill>
                          <a:srgbClr val="000000"/>
                        </a:solidFill>
                        <a:effectLst/>
                        <a:latin typeface="Calibri"/>
                      </a:endParaRPr>
                    </a:p>
                  </a:txBody>
                  <a:tcPr marL="9525" marR="9525" marT="9525" marB="0" anchor="b"/>
                </a:tc>
                <a:tc>
                  <a:txBody>
                    <a:bodyPr/>
                    <a:lstStyle/>
                    <a:p>
                      <a:pPr algn="l" fontAlgn="b"/>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10.2</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13.0</a:t>
                      </a:r>
                      <a:endParaRPr lang="en-US" sz="1600" b="0" i="0" u="none" strike="noStrike">
                        <a:solidFill>
                          <a:srgbClr val="000000"/>
                        </a:solidFill>
                        <a:effectLst/>
                        <a:latin typeface="Calibri"/>
                      </a:endParaRPr>
                    </a:p>
                  </a:txBody>
                  <a:tcPr marL="9525" marR="9525" marT="9525" marB="0" anchor="b"/>
                </a:tc>
              </a:tr>
              <a:tr h="190500">
                <a:tc>
                  <a:txBody>
                    <a:bodyPr/>
                    <a:lstStyle/>
                    <a:p>
                      <a:pPr algn="ctr" fontAlgn="b"/>
                      <a:r>
                        <a:rPr lang="en-US" sz="1600" b="1" u="none" strike="noStrike" dirty="0">
                          <a:effectLst/>
                        </a:rPr>
                        <a:t>9</a:t>
                      </a:r>
                      <a:endParaRPr lang="en-US" sz="1600" b="1" i="0" u="none" strike="noStrike" dirty="0">
                        <a:solidFill>
                          <a:srgbClr val="000000"/>
                        </a:solidFill>
                        <a:effectLst/>
                        <a:latin typeface="Calibri"/>
                      </a:endParaRPr>
                    </a:p>
                  </a:txBody>
                  <a:tcPr marL="9525" marR="9525" marT="9525" marB="0" anchor="b">
                    <a:solidFill>
                      <a:schemeClr val="accent1"/>
                    </a:solidFill>
                  </a:tcPr>
                </a:tc>
                <a:tc>
                  <a:txBody>
                    <a:bodyPr/>
                    <a:lstStyle/>
                    <a:p>
                      <a:pPr algn="r" fontAlgn="b"/>
                      <a:r>
                        <a:rPr lang="en-US" sz="1600" u="none" strike="noStrike" dirty="0">
                          <a:effectLst/>
                        </a:rPr>
                        <a:t>23.0</a:t>
                      </a:r>
                      <a:endParaRPr lang="en-US" sz="1600" b="0" i="0" u="none" strike="noStrike" dirty="0">
                        <a:solidFill>
                          <a:srgbClr val="000000"/>
                        </a:solidFill>
                        <a:effectLst/>
                        <a:latin typeface="Calibri"/>
                      </a:endParaRPr>
                    </a:p>
                  </a:txBody>
                  <a:tcPr marL="9525" marR="9525" marT="9525" marB="0" anchor="b"/>
                </a:tc>
                <a:tc>
                  <a:txBody>
                    <a:bodyPr/>
                    <a:lstStyle/>
                    <a:p>
                      <a:pPr algn="r" fontAlgn="b"/>
                      <a:r>
                        <a:rPr lang="en-US" sz="1600" u="none" strike="noStrike">
                          <a:effectLst/>
                        </a:rPr>
                        <a:t>19.7</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18.4</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13.9</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7.8</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12.0</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19.2</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10.2</a:t>
                      </a:r>
                      <a:endParaRPr lang="en-US" sz="1600" b="0" i="0" u="none" strike="noStrike">
                        <a:solidFill>
                          <a:srgbClr val="000000"/>
                        </a:solidFill>
                        <a:effectLst/>
                        <a:latin typeface="Calibri"/>
                      </a:endParaRPr>
                    </a:p>
                  </a:txBody>
                  <a:tcPr marL="9525" marR="9525" marT="9525" marB="0" anchor="b"/>
                </a:tc>
                <a:tc>
                  <a:txBody>
                    <a:bodyPr/>
                    <a:lstStyle/>
                    <a:p>
                      <a:pPr algn="l" fontAlgn="b"/>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3.6</a:t>
                      </a:r>
                      <a:endParaRPr lang="en-US" sz="1600" b="0" i="0" u="none" strike="noStrike">
                        <a:solidFill>
                          <a:srgbClr val="000000"/>
                        </a:solidFill>
                        <a:effectLst/>
                        <a:latin typeface="Calibri"/>
                      </a:endParaRPr>
                    </a:p>
                  </a:txBody>
                  <a:tcPr marL="9525" marR="9525" marT="9525" marB="0" anchor="b"/>
                </a:tc>
              </a:tr>
              <a:tr h="190500">
                <a:tc>
                  <a:txBody>
                    <a:bodyPr/>
                    <a:lstStyle/>
                    <a:p>
                      <a:pPr algn="ctr" fontAlgn="b"/>
                      <a:r>
                        <a:rPr lang="en-US" sz="1600" b="1" u="none" strike="noStrike" dirty="0">
                          <a:effectLst/>
                        </a:rPr>
                        <a:t>10</a:t>
                      </a:r>
                      <a:endParaRPr lang="en-US" sz="1600" b="1" i="0" u="none" strike="noStrike" dirty="0">
                        <a:solidFill>
                          <a:srgbClr val="000000"/>
                        </a:solidFill>
                        <a:effectLst/>
                        <a:latin typeface="Calibri"/>
                      </a:endParaRPr>
                    </a:p>
                  </a:txBody>
                  <a:tcPr marL="9525" marR="9525" marT="9525" marB="0" anchor="b">
                    <a:solidFill>
                      <a:schemeClr val="accent1"/>
                    </a:solidFill>
                  </a:tcPr>
                </a:tc>
                <a:tc>
                  <a:txBody>
                    <a:bodyPr/>
                    <a:lstStyle/>
                    <a:p>
                      <a:pPr algn="r" fontAlgn="b"/>
                      <a:r>
                        <a:rPr lang="en-US" sz="1600" u="none" strike="noStrike">
                          <a:effectLst/>
                        </a:rPr>
                        <a:t>26.4</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23.0</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21.9</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17.0</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11.3</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15.0</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21.0</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13.0</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3.6</a:t>
                      </a:r>
                      <a:endParaRPr lang="en-US" sz="1600" b="0" i="0" u="none" strike="noStrike">
                        <a:solidFill>
                          <a:srgbClr val="000000"/>
                        </a:solidFill>
                        <a:effectLst/>
                        <a:latin typeface="Calibri"/>
                      </a:endParaRPr>
                    </a:p>
                  </a:txBody>
                  <a:tcPr marL="9525" marR="9525" marT="9525" marB="0" anchor="b"/>
                </a:tc>
                <a:tc>
                  <a:txBody>
                    <a:bodyPr/>
                    <a:lstStyle/>
                    <a:p>
                      <a:pPr algn="l" fontAlgn="b"/>
                      <a:endParaRPr lang="en-US" sz="1600" b="0" i="0" u="none" strike="noStrike" dirty="0">
                        <a:solidFill>
                          <a:srgbClr val="000000"/>
                        </a:solidFill>
                        <a:effectLst/>
                        <a:latin typeface="Calibri"/>
                      </a:endParaRPr>
                    </a:p>
                  </a:txBody>
                  <a:tcPr marL="9525" marR="9525" marT="9525" marB="0" anchor="b"/>
                </a:tc>
              </a:tr>
            </a:tbl>
          </a:graphicData>
        </a:graphic>
      </p:graphicFrame>
      <p:grpSp>
        <p:nvGrpSpPr>
          <p:cNvPr id="2" name="Group 1"/>
          <p:cNvGrpSpPr/>
          <p:nvPr/>
        </p:nvGrpSpPr>
        <p:grpSpPr>
          <a:xfrm>
            <a:off x="157137" y="3465255"/>
            <a:ext cx="2890110" cy="2513382"/>
            <a:chOff x="157137" y="3465255"/>
            <a:chExt cx="2890110" cy="2513382"/>
          </a:xfrm>
        </p:grpSpPr>
        <p:grpSp>
          <p:nvGrpSpPr>
            <p:cNvPr id="30" name="Group 29"/>
            <p:cNvGrpSpPr/>
            <p:nvPr/>
          </p:nvGrpSpPr>
          <p:grpSpPr>
            <a:xfrm>
              <a:off x="157137" y="3465255"/>
              <a:ext cx="2771924" cy="2513382"/>
              <a:chOff x="157137" y="3465255"/>
              <a:chExt cx="2771924" cy="2513382"/>
            </a:xfrm>
          </p:grpSpPr>
          <p:cxnSp>
            <p:nvCxnSpPr>
              <p:cNvPr id="5" name="Straight Connector 4"/>
              <p:cNvCxnSpPr/>
              <p:nvPr/>
            </p:nvCxnSpPr>
            <p:spPr bwMode="auto">
              <a:xfrm>
                <a:off x="221226" y="3746090"/>
                <a:ext cx="280219" cy="280220"/>
              </a:xfrm>
              <a:prstGeom prst="line">
                <a:avLst/>
              </a:prstGeom>
              <a:noFill/>
              <a:ln w="19050" cap="flat" cmpd="sng" algn="ctr">
                <a:solidFill>
                  <a:srgbClr val="000066"/>
                </a:solidFill>
                <a:prstDash val="dash"/>
                <a:round/>
                <a:headEnd type="oval" w="med" len="med"/>
                <a:tailEnd type="none" w="med" len="med"/>
              </a:ln>
              <a:effectLst/>
            </p:spPr>
          </p:cxnSp>
          <p:cxnSp>
            <p:nvCxnSpPr>
              <p:cNvPr id="8" name="Straight Connector 7"/>
              <p:cNvCxnSpPr/>
              <p:nvPr/>
            </p:nvCxnSpPr>
            <p:spPr bwMode="auto">
              <a:xfrm flipH="1">
                <a:off x="221226" y="4038600"/>
                <a:ext cx="280219" cy="1890252"/>
              </a:xfrm>
              <a:prstGeom prst="line">
                <a:avLst/>
              </a:prstGeom>
              <a:noFill/>
              <a:ln w="19050" cap="flat" cmpd="sng" algn="ctr">
                <a:solidFill>
                  <a:srgbClr val="000066"/>
                </a:solidFill>
                <a:prstDash val="dash"/>
                <a:round/>
                <a:headEnd type="oval" w="med" len="med"/>
                <a:tailEnd type="none" w="med" len="med"/>
              </a:ln>
              <a:effectLst/>
            </p:spPr>
          </p:cxnSp>
          <p:cxnSp>
            <p:nvCxnSpPr>
              <p:cNvPr id="10" name="Straight Connector 9"/>
              <p:cNvCxnSpPr/>
              <p:nvPr/>
            </p:nvCxnSpPr>
            <p:spPr bwMode="auto">
              <a:xfrm>
                <a:off x="221225" y="5928852"/>
                <a:ext cx="2389240" cy="0"/>
              </a:xfrm>
              <a:prstGeom prst="line">
                <a:avLst/>
              </a:prstGeom>
              <a:noFill/>
              <a:ln w="19050" cap="flat" cmpd="sng" algn="ctr">
                <a:solidFill>
                  <a:srgbClr val="000066"/>
                </a:solidFill>
                <a:prstDash val="dash"/>
                <a:round/>
                <a:headEnd type="oval" w="med" len="med"/>
                <a:tailEnd type="none" w="med" len="med"/>
              </a:ln>
              <a:effectLst/>
            </p:spPr>
          </p:cxnSp>
          <p:cxnSp>
            <p:nvCxnSpPr>
              <p:cNvPr id="12" name="Straight Connector 11"/>
              <p:cNvCxnSpPr/>
              <p:nvPr/>
            </p:nvCxnSpPr>
            <p:spPr bwMode="auto">
              <a:xfrm flipH="1" flipV="1">
                <a:off x="2271252" y="5545394"/>
                <a:ext cx="339213" cy="383458"/>
              </a:xfrm>
              <a:prstGeom prst="line">
                <a:avLst/>
              </a:prstGeom>
              <a:noFill/>
              <a:ln w="19050" cap="flat" cmpd="sng" algn="ctr">
                <a:solidFill>
                  <a:srgbClr val="000066"/>
                </a:solidFill>
                <a:prstDash val="dash"/>
                <a:round/>
                <a:headEnd type="oval" w="med" len="med"/>
                <a:tailEnd type="none" w="med" len="med"/>
              </a:ln>
              <a:effectLst/>
            </p:spPr>
          </p:cxnSp>
          <p:cxnSp>
            <p:nvCxnSpPr>
              <p:cNvPr id="14" name="Straight Connector 13"/>
              <p:cNvCxnSpPr/>
              <p:nvPr/>
            </p:nvCxnSpPr>
            <p:spPr bwMode="auto">
              <a:xfrm flipH="1" flipV="1">
                <a:off x="1209370" y="5351825"/>
                <a:ext cx="1125794" cy="257480"/>
              </a:xfrm>
              <a:prstGeom prst="line">
                <a:avLst/>
              </a:prstGeom>
              <a:noFill/>
              <a:ln w="19050" cap="flat" cmpd="sng" algn="ctr">
                <a:solidFill>
                  <a:srgbClr val="000066"/>
                </a:solidFill>
                <a:prstDash val="dash"/>
                <a:round/>
                <a:headEnd type="oval" w="med" len="med"/>
                <a:tailEnd type="none" w="med" len="med"/>
              </a:ln>
              <a:effectLst/>
            </p:spPr>
          </p:cxnSp>
          <p:cxnSp>
            <p:nvCxnSpPr>
              <p:cNvPr id="16" name="Straight Connector 15"/>
              <p:cNvCxnSpPr/>
              <p:nvPr/>
            </p:nvCxnSpPr>
            <p:spPr bwMode="auto">
              <a:xfrm flipH="1" flipV="1">
                <a:off x="958645" y="5109704"/>
                <a:ext cx="250725" cy="242121"/>
              </a:xfrm>
              <a:prstGeom prst="line">
                <a:avLst/>
              </a:prstGeom>
              <a:noFill/>
              <a:ln w="19050" cap="flat" cmpd="sng" algn="ctr">
                <a:solidFill>
                  <a:srgbClr val="000066"/>
                </a:solidFill>
                <a:prstDash val="dash"/>
                <a:round/>
                <a:headEnd type="oval" w="med" len="med"/>
                <a:tailEnd type="none" w="med" len="med"/>
              </a:ln>
              <a:effectLst/>
            </p:spPr>
          </p:cxnSp>
          <p:cxnSp>
            <p:nvCxnSpPr>
              <p:cNvPr id="20" name="Straight Connector 19"/>
              <p:cNvCxnSpPr/>
              <p:nvPr/>
            </p:nvCxnSpPr>
            <p:spPr bwMode="auto">
              <a:xfrm>
                <a:off x="958645" y="5109704"/>
                <a:ext cx="1047136" cy="0"/>
              </a:xfrm>
              <a:prstGeom prst="line">
                <a:avLst/>
              </a:prstGeom>
              <a:noFill/>
              <a:ln w="19050" cap="flat" cmpd="sng" algn="ctr">
                <a:solidFill>
                  <a:srgbClr val="000066"/>
                </a:solidFill>
                <a:prstDash val="dash"/>
                <a:round/>
                <a:headEnd type="oval" w="med" len="med"/>
                <a:tailEnd type="none" w="med" len="med"/>
              </a:ln>
              <a:effectLst/>
            </p:spPr>
          </p:cxnSp>
          <p:cxnSp>
            <p:nvCxnSpPr>
              <p:cNvPr id="22" name="Straight Connector 21"/>
              <p:cNvCxnSpPr/>
              <p:nvPr/>
            </p:nvCxnSpPr>
            <p:spPr bwMode="auto">
              <a:xfrm flipV="1">
                <a:off x="2010697" y="3886200"/>
                <a:ext cx="717755" cy="1223504"/>
              </a:xfrm>
              <a:prstGeom prst="line">
                <a:avLst/>
              </a:prstGeom>
              <a:noFill/>
              <a:ln w="19050" cap="flat" cmpd="sng" algn="ctr">
                <a:solidFill>
                  <a:srgbClr val="000066"/>
                </a:solidFill>
                <a:prstDash val="dash"/>
                <a:round/>
                <a:headEnd type="oval" w="med" len="med"/>
                <a:tailEnd type="none" w="med" len="med"/>
              </a:ln>
              <a:effectLst/>
            </p:spPr>
          </p:cxnSp>
          <p:cxnSp>
            <p:nvCxnSpPr>
              <p:cNvPr id="24" name="Straight Connector 23"/>
              <p:cNvCxnSpPr/>
              <p:nvPr/>
            </p:nvCxnSpPr>
            <p:spPr bwMode="auto">
              <a:xfrm flipH="1" flipV="1">
                <a:off x="958645" y="3886200"/>
                <a:ext cx="1769808" cy="12290"/>
              </a:xfrm>
              <a:prstGeom prst="line">
                <a:avLst/>
              </a:prstGeom>
              <a:noFill/>
              <a:ln w="19050" cap="flat" cmpd="sng" algn="ctr">
                <a:solidFill>
                  <a:srgbClr val="000066"/>
                </a:solidFill>
                <a:prstDash val="dash"/>
                <a:round/>
                <a:headEnd type="oval" w="med" len="med"/>
                <a:tailEnd type="none" w="med" len="med"/>
              </a:ln>
              <a:effectLst/>
            </p:spPr>
          </p:cxnSp>
          <p:cxnSp>
            <p:nvCxnSpPr>
              <p:cNvPr id="28" name="Straight Connector 27"/>
              <p:cNvCxnSpPr/>
              <p:nvPr/>
            </p:nvCxnSpPr>
            <p:spPr bwMode="auto">
              <a:xfrm flipH="1" flipV="1">
                <a:off x="221226" y="3746090"/>
                <a:ext cx="737419" cy="146255"/>
              </a:xfrm>
              <a:prstGeom prst="line">
                <a:avLst/>
              </a:prstGeom>
              <a:noFill/>
              <a:ln w="19050" cap="flat" cmpd="sng" algn="ctr">
                <a:solidFill>
                  <a:srgbClr val="000066"/>
                </a:solidFill>
                <a:prstDash val="dash"/>
                <a:round/>
                <a:headEnd type="oval" w="med" len="med"/>
                <a:tailEnd type="none" w="med" len="med"/>
              </a:ln>
              <a:effectLst/>
            </p:spPr>
          </p:cxnSp>
          <p:sp>
            <p:nvSpPr>
              <p:cNvPr id="29" name="TextBox 28"/>
              <p:cNvSpPr txBox="1"/>
              <p:nvPr/>
            </p:nvSpPr>
            <p:spPr>
              <a:xfrm>
                <a:off x="157137" y="3465255"/>
                <a:ext cx="312907" cy="369332"/>
              </a:xfrm>
              <a:prstGeom prst="rect">
                <a:avLst/>
              </a:prstGeom>
              <a:noFill/>
            </p:spPr>
            <p:txBody>
              <a:bodyPr wrap="none" rtlCol="0">
                <a:spAutoFit/>
              </a:bodyPr>
              <a:lstStyle/>
              <a:p>
                <a:r>
                  <a:rPr lang="en-US" dirty="0" smtClean="0">
                    <a:solidFill>
                      <a:schemeClr val="accent6"/>
                    </a:solidFill>
                  </a:rPr>
                  <a:t>1</a:t>
                </a:r>
                <a:endParaRPr lang="en-US" dirty="0">
                  <a:solidFill>
                    <a:schemeClr val="accent6"/>
                  </a:solidFill>
                </a:endParaRPr>
              </a:p>
            </p:txBody>
          </p:sp>
          <p:sp>
            <p:nvSpPr>
              <p:cNvPr id="32" name="TextBox 31"/>
              <p:cNvSpPr txBox="1"/>
              <p:nvPr/>
            </p:nvSpPr>
            <p:spPr>
              <a:xfrm>
                <a:off x="157137" y="3853934"/>
                <a:ext cx="401219" cy="369332"/>
              </a:xfrm>
              <a:prstGeom prst="rect">
                <a:avLst/>
              </a:prstGeom>
              <a:noFill/>
            </p:spPr>
            <p:txBody>
              <a:bodyPr wrap="square" rtlCol="0">
                <a:spAutoFit/>
              </a:bodyPr>
              <a:lstStyle/>
              <a:p>
                <a:r>
                  <a:rPr lang="en-US" dirty="0" smtClean="0">
                    <a:solidFill>
                      <a:schemeClr val="accent6"/>
                    </a:solidFill>
                  </a:rPr>
                  <a:t>2</a:t>
                </a:r>
                <a:endParaRPr lang="en-US" dirty="0">
                  <a:solidFill>
                    <a:schemeClr val="accent6"/>
                  </a:solidFill>
                </a:endParaRPr>
              </a:p>
            </p:txBody>
          </p:sp>
          <p:sp>
            <p:nvSpPr>
              <p:cNvPr id="33" name="TextBox 32"/>
              <p:cNvSpPr txBox="1"/>
              <p:nvPr/>
            </p:nvSpPr>
            <p:spPr>
              <a:xfrm>
                <a:off x="808151" y="3561424"/>
                <a:ext cx="401219" cy="369332"/>
              </a:xfrm>
              <a:prstGeom prst="rect">
                <a:avLst/>
              </a:prstGeom>
              <a:noFill/>
            </p:spPr>
            <p:txBody>
              <a:bodyPr wrap="square" rtlCol="0">
                <a:spAutoFit/>
              </a:bodyPr>
              <a:lstStyle/>
              <a:p>
                <a:r>
                  <a:rPr lang="en-US" dirty="0" smtClean="0">
                    <a:solidFill>
                      <a:schemeClr val="accent6"/>
                    </a:solidFill>
                  </a:rPr>
                  <a:t>3</a:t>
                </a:r>
                <a:endParaRPr lang="en-US" dirty="0">
                  <a:solidFill>
                    <a:schemeClr val="accent6"/>
                  </a:solidFill>
                </a:endParaRPr>
              </a:p>
            </p:txBody>
          </p:sp>
          <p:sp>
            <p:nvSpPr>
              <p:cNvPr id="34" name="TextBox 33"/>
              <p:cNvSpPr txBox="1"/>
              <p:nvPr/>
            </p:nvSpPr>
            <p:spPr>
              <a:xfrm>
                <a:off x="682788" y="4740372"/>
                <a:ext cx="401219" cy="369332"/>
              </a:xfrm>
              <a:prstGeom prst="rect">
                <a:avLst/>
              </a:prstGeom>
              <a:noFill/>
            </p:spPr>
            <p:txBody>
              <a:bodyPr wrap="square" rtlCol="0">
                <a:spAutoFit/>
              </a:bodyPr>
              <a:lstStyle/>
              <a:p>
                <a:r>
                  <a:rPr lang="en-US" dirty="0" smtClean="0">
                    <a:solidFill>
                      <a:schemeClr val="accent6"/>
                    </a:solidFill>
                  </a:rPr>
                  <a:t>4</a:t>
                </a:r>
                <a:endParaRPr lang="en-US" dirty="0">
                  <a:solidFill>
                    <a:schemeClr val="accent6"/>
                  </a:solidFill>
                </a:endParaRPr>
              </a:p>
            </p:txBody>
          </p:sp>
          <p:sp>
            <p:nvSpPr>
              <p:cNvPr id="35" name="TextBox 34"/>
              <p:cNvSpPr txBox="1"/>
              <p:nvPr/>
            </p:nvSpPr>
            <p:spPr>
              <a:xfrm>
                <a:off x="1772267" y="4799060"/>
                <a:ext cx="401219" cy="369332"/>
              </a:xfrm>
              <a:prstGeom prst="rect">
                <a:avLst/>
              </a:prstGeom>
              <a:noFill/>
            </p:spPr>
            <p:txBody>
              <a:bodyPr wrap="square" rtlCol="0">
                <a:spAutoFit/>
              </a:bodyPr>
              <a:lstStyle/>
              <a:p>
                <a:r>
                  <a:rPr lang="en-US" dirty="0" smtClean="0">
                    <a:solidFill>
                      <a:schemeClr val="accent6"/>
                    </a:solidFill>
                  </a:rPr>
                  <a:t>5</a:t>
                </a:r>
                <a:endParaRPr lang="en-US" dirty="0">
                  <a:solidFill>
                    <a:schemeClr val="accent6"/>
                  </a:solidFill>
                </a:endParaRPr>
              </a:p>
            </p:txBody>
          </p:sp>
          <p:sp>
            <p:nvSpPr>
              <p:cNvPr id="36" name="TextBox 35"/>
              <p:cNvSpPr txBox="1"/>
              <p:nvPr/>
            </p:nvSpPr>
            <p:spPr>
              <a:xfrm>
                <a:off x="2527842" y="3561424"/>
                <a:ext cx="401219" cy="369332"/>
              </a:xfrm>
              <a:prstGeom prst="rect">
                <a:avLst/>
              </a:prstGeom>
              <a:noFill/>
            </p:spPr>
            <p:txBody>
              <a:bodyPr wrap="square" rtlCol="0">
                <a:spAutoFit/>
              </a:bodyPr>
              <a:lstStyle/>
              <a:p>
                <a:r>
                  <a:rPr lang="en-US" dirty="0" smtClean="0">
                    <a:solidFill>
                      <a:schemeClr val="accent6"/>
                    </a:solidFill>
                  </a:rPr>
                  <a:t>6</a:t>
                </a:r>
                <a:endParaRPr lang="en-US" dirty="0">
                  <a:solidFill>
                    <a:schemeClr val="accent6"/>
                  </a:solidFill>
                </a:endParaRPr>
              </a:p>
            </p:txBody>
          </p:sp>
          <p:sp>
            <p:nvSpPr>
              <p:cNvPr id="37" name="TextBox 36"/>
              <p:cNvSpPr txBox="1"/>
              <p:nvPr/>
            </p:nvSpPr>
            <p:spPr>
              <a:xfrm>
                <a:off x="300835" y="5609305"/>
                <a:ext cx="401219" cy="369332"/>
              </a:xfrm>
              <a:prstGeom prst="rect">
                <a:avLst/>
              </a:prstGeom>
              <a:noFill/>
            </p:spPr>
            <p:txBody>
              <a:bodyPr wrap="square" rtlCol="0">
                <a:spAutoFit/>
              </a:bodyPr>
              <a:lstStyle/>
              <a:p>
                <a:r>
                  <a:rPr lang="en-US" dirty="0" smtClean="0">
                    <a:solidFill>
                      <a:schemeClr val="accent6"/>
                    </a:solidFill>
                  </a:rPr>
                  <a:t>7</a:t>
                </a:r>
                <a:endParaRPr lang="en-US" dirty="0">
                  <a:solidFill>
                    <a:schemeClr val="accent6"/>
                  </a:solidFill>
                </a:endParaRPr>
              </a:p>
            </p:txBody>
          </p:sp>
          <p:sp>
            <p:nvSpPr>
              <p:cNvPr id="38" name="TextBox 37"/>
              <p:cNvSpPr txBox="1"/>
              <p:nvPr/>
            </p:nvSpPr>
            <p:spPr>
              <a:xfrm>
                <a:off x="992504" y="5367791"/>
                <a:ext cx="401219" cy="369332"/>
              </a:xfrm>
              <a:prstGeom prst="rect">
                <a:avLst/>
              </a:prstGeom>
              <a:noFill/>
            </p:spPr>
            <p:txBody>
              <a:bodyPr wrap="square" rtlCol="0">
                <a:spAutoFit/>
              </a:bodyPr>
              <a:lstStyle/>
              <a:p>
                <a:r>
                  <a:rPr lang="en-US" dirty="0" smtClean="0">
                    <a:solidFill>
                      <a:schemeClr val="accent6"/>
                    </a:solidFill>
                  </a:rPr>
                  <a:t>8</a:t>
                </a:r>
                <a:endParaRPr lang="en-US" dirty="0">
                  <a:solidFill>
                    <a:schemeClr val="accent6"/>
                  </a:solidFill>
                </a:endParaRPr>
              </a:p>
            </p:txBody>
          </p:sp>
          <p:sp>
            <p:nvSpPr>
              <p:cNvPr id="39" name="TextBox 38"/>
              <p:cNvSpPr txBox="1"/>
              <p:nvPr/>
            </p:nvSpPr>
            <p:spPr>
              <a:xfrm>
                <a:off x="2173486" y="5295899"/>
                <a:ext cx="401219" cy="369332"/>
              </a:xfrm>
              <a:prstGeom prst="rect">
                <a:avLst/>
              </a:prstGeom>
              <a:noFill/>
            </p:spPr>
            <p:txBody>
              <a:bodyPr wrap="square" rtlCol="0">
                <a:spAutoFit/>
              </a:bodyPr>
              <a:lstStyle/>
              <a:p>
                <a:r>
                  <a:rPr lang="en-US" dirty="0" smtClean="0">
                    <a:solidFill>
                      <a:schemeClr val="accent6"/>
                    </a:solidFill>
                  </a:rPr>
                  <a:t>9</a:t>
                </a:r>
                <a:endParaRPr lang="en-US" dirty="0">
                  <a:solidFill>
                    <a:schemeClr val="accent6"/>
                  </a:solidFill>
                </a:endParaRPr>
              </a:p>
            </p:txBody>
          </p:sp>
        </p:grpSp>
        <p:sp>
          <p:nvSpPr>
            <p:cNvPr id="40" name="TextBox 39"/>
            <p:cNvSpPr txBox="1"/>
            <p:nvPr/>
          </p:nvSpPr>
          <p:spPr>
            <a:xfrm>
              <a:off x="2409658" y="5559520"/>
              <a:ext cx="637589" cy="369332"/>
            </a:xfrm>
            <a:prstGeom prst="rect">
              <a:avLst/>
            </a:prstGeom>
            <a:noFill/>
          </p:spPr>
          <p:txBody>
            <a:bodyPr wrap="square" rtlCol="0">
              <a:spAutoFit/>
            </a:bodyPr>
            <a:lstStyle/>
            <a:p>
              <a:r>
                <a:rPr lang="en-US" dirty="0" smtClean="0">
                  <a:solidFill>
                    <a:schemeClr val="accent6"/>
                  </a:solidFill>
                </a:rPr>
                <a:t>10</a:t>
              </a:r>
              <a:endParaRPr lang="en-US" dirty="0">
                <a:solidFill>
                  <a:schemeClr val="accent6"/>
                </a:solidFill>
              </a:endParaRPr>
            </a:p>
          </p:txBody>
        </p:sp>
      </p:grpSp>
    </p:spTree>
    <p:extLst>
      <p:ext uri="{BB962C8B-B14F-4D97-AF65-F5344CB8AC3E}">
        <p14:creationId xmlns:p14="http://schemas.microsoft.com/office/powerpoint/2010/main" val="278877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93923" name="Rectangle 3"/>
              <p:cNvSpPr>
                <a:spLocks noGrp="1" noChangeArrowheads="1"/>
              </p:cNvSpPr>
              <p:nvPr>
                <p:ph type="body" idx="1"/>
              </p:nvPr>
            </p:nvSpPr>
            <p:spPr>
              <a:xfrm>
                <a:off x="204532" y="1570333"/>
                <a:ext cx="8714508" cy="4659986"/>
              </a:xfrm>
              <a:ln/>
            </p:spPr>
            <p:txBody>
              <a:bodyPr/>
              <a:lstStyle/>
              <a:p>
                <a:pPr>
                  <a:spcBef>
                    <a:spcPts val="0"/>
                  </a:spcBef>
                </a:pPr>
                <a:r>
                  <a:rPr lang="en-US" sz="2400" dirty="0" smtClean="0"/>
                  <a:t>Most ILP models of the symmetric case employ decision variables, </a:t>
                </a:r>
                <a14:m>
                  <m:oMath xmlns:m="http://schemas.openxmlformats.org/officeDocument/2006/math">
                    <m:r>
                      <a:rPr lang="en-US" sz="2400" i="1">
                        <a:latin typeface="Cambria Math"/>
                        <a:ea typeface="Cambria Math"/>
                      </a:rPr>
                      <m:t>𝑖</m:t>
                    </m:r>
                    <m:r>
                      <a:rPr lang="en-US" sz="2400" b="0" i="1" smtClean="0">
                        <a:latin typeface="Cambria Math"/>
                        <a:ea typeface="Cambria Math"/>
                      </a:rPr>
                      <m:t>&lt;</m:t>
                    </m:r>
                    <m:r>
                      <a:rPr lang="en-US" sz="2400" i="1">
                        <a:latin typeface="Cambria Math"/>
                        <a:ea typeface="Cambria Math"/>
                      </a:rPr>
                      <m:t> </m:t>
                    </m:r>
                    <m:r>
                      <a:rPr lang="en-US" sz="2400" i="1">
                        <a:latin typeface="Cambria Math"/>
                        <a:ea typeface="Cambria Math"/>
                      </a:rPr>
                      <m:t>𝑗</m:t>
                    </m:r>
                    <m:r>
                      <a:rPr lang="en-US" sz="2400" i="1">
                        <a:latin typeface="Cambria Math"/>
                        <a:ea typeface="Cambria Math"/>
                      </a:rPr>
                      <m:t> </m:t>
                    </m:r>
                  </m:oMath>
                </a14:m>
                <a:r>
                  <a:rPr lang="en-US" sz="2400" dirty="0" smtClean="0"/>
                  <a:t>	</a:t>
                </a:r>
              </a:p>
              <a:p>
                <a:pPr marL="0" indent="0">
                  <a:spcBef>
                    <a:spcPts val="0"/>
                  </a:spcBef>
                  <a:buNone/>
                </a:pPr>
                <a:r>
                  <a:rPr lang="en-US" sz="2400" dirty="0">
                    <a:cs typeface="Times New Roman" pitchFamily="18" charset="0"/>
                  </a:rPr>
                  <a:t>	</a:t>
                </a:r>
                <a14:m>
                  <m:oMath xmlns:m="http://schemas.openxmlformats.org/officeDocument/2006/math">
                    <m:sSub>
                      <m:sSubPr>
                        <m:ctrlPr>
                          <a:rPr lang="en-US" sz="2400" i="1">
                            <a:latin typeface="Cambria Math"/>
                            <a:cs typeface="Times New Roman" pitchFamily="18" charset="0"/>
                          </a:rPr>
                        </m:ctrlPr>
                      </m:sSubPr>
                      <m:e>
                        <m:r>
                          <a:rPr lang="en-US" sz="2400" i="1">
                            <a:latin typeface="Cambria Math"/>
                            <a:cs typeface="Times New Roman" pitchFamily="18" charset="0"/>
                          </a:rPr>
                          <m:t>𝑥</m:t>
                        </m:r>
                      </m:e>
                      <m:sub>
                        <m:r>
                          <a:rPr lang="en-US" sz="2400" b="0" i="1" smtClean="0">
                            <a:latin typeface="Cambria Math"/>
                            <a:cs typeface="Times New Roman" pitchFamily="18" charset="0"/>
                          </a:rPr>
                          <m:t>𝑖</m:t>
                        </m:r>
                        <m:r>
                          <a:rPr lang="en-US" sz="2400" b="0" i="1" smtClean="0">
                            <a:latin typeface="Cambria Math"/>
                            <a:cs typeface="Times New Roman" pitchFamily="18" charset="0"/>
                          </a:rPr>
                          <m:t>,</m:t>
                        </m:r>
                        <m:r>
                          <a:rPr lang="en-US" sz="2400" i="1">
                            <a:latin typeface="Cambria Math"/>
                            <a:cs typeface="Times New Roman" pitchFamily="18" charset="0"/>
                          </a:rPr>
                          <m:t>𝑗</m:t>
                        </m:r>
                      </m:sub>
                    </m:sSub>
                    <m:r>
                      <a:rPr lang="en-US" sz="2400" i="1">
                        <a:latin typeface="Cambria Math"/>
                        <a:ea typeface="Cambria Math"/>
                        <a:cs typeface="Times New Roman" pitchFamily="18" charset="0"/>
                      </a:rPr>
                      <m:t>≡</m:t>
                    </m:r>
                    <m:d>
                      <m:dPr>
                        <m:begChr m:val="{"/>
                        <m:endChr m:val=""/>
                        <m:ctrlPr>
                          <a:rPr lang="en-US" sz="2400" i="1">
                            <a:latin typeface="Cambria Math"/>
                            <a:cs typeface="Times New Roman" pitchFamily="18" charset="0"/>
                          </a:rPr>
                        </m:ctrlPr>
                      </m:dPr>
                      <m:e>
                        <m:m>
                          <m:mPr>
                            <m:mcs>
                              <m:mc>
                                <m:mcPr>
                                  <m:count m:val="1"/>
                                  <m:mcJc m:val="center"/>
                                </m:mcPr>
                              </m:mc>
                            </m:mcs>
                            <m:ctrlPr>
                              <a:rPr lang="en-US" sz="2400" i="1">
                                <a:latin typeface="Cambria Math"/>
                                <a:cs typeface="Times New Roman" pitchFamily="18" charset="0"/>
                              </a:rPr>
                            </m:ctrlPr>
                          </m:mPr>
                          <m:mr>
                            <m:e>
                              <m:r>
                                <m:rPr>
                                  <m:nor/>
                                  <m:brk m:alnAt="7"/>
                                </m:rPr>
                                <a:rPr lang="en-US" sz="2400">
                                  <a:latin typeface="Cambria Math"/>
                                  <a:cs typeface="Times New Roman" pitchFamily="18" charset="0"/>
                                </a:rPr>
                                <m:t>1</m:t>
                              </m:r>
                              <m:r>
                                <m:rPr>
                                  <m:nor/>
                                </m:rPr>
                                <a:rPr lang="en-US" sz="2400">
                                  <a:latin typeface="Cambria Math"/>
                                  <a:cs typeface="Times New Roman" pitchFamily="18" charset="0"/>
                                </a:rPr>
                                <m:t>   </m:t>
                              </m:r>
                              <m:r>
                                <m:rPr>
                                  <m:nor/>
                                </m:rPr>
                                <a:rPr lang="en-US" sz="2400">
                                  <a:latin typeface="Cambria Math"/>
                                  <a:cs typeface="Times New Roman" pitchFamily="18" charset="0"/>
                                </a:rPr>
                                <m:t>if</m:t>
                              </m:r>
                              <m:r>
                                <m:rPr>
                                  <m:nor/>
                                </m:rPr>
                                <a:rPr lang="en-US" sz="2400">
                                  <a:latin typeface="Cambria Math"/>
                                  <a:cs typeface="Times New Roman" pitchFamily="18" charset="0"/>
                                </a:rPr>
                                <m:t>  </m:t>
                              </m:r>
                              <m:r>
                                <m:rPr>
                                  <m:nor/>
                                </m:rPr>
                                <a:rPr lang="en-US" sz="2400" b="0" i="0" smtClean="0">
                                  <a:latin typeface="Cambria Math"/>
                                  <a:cs typeface="Times New Roman" pitchFamily="18" charset="0"/>
                                </a:rPr>
                                <m:t>the</m:t>
                              </m:r>
                              <m:r>
                                <m:rPr>
                                  <m:nor/>
                                </m:rPr>
                                <a:rPr lang="en-US" sz="2400" b="0" i="0" smtClean="0">
                                  <a:latin typeface="Cambria Math"/>
                                  <a:cs typeface="Times New Roman" pitchFamily="18" charset="0"/>
                                </a:rPr>
                                <m:t> </m:t>
                              </m:r>
                              <m:r>
                                <m:rPr>
                                  <m:nor/>
                                </m:rPr>
                                <a:rPr lang="en-US" sz="2400" b="0" i="0" smtClean="0">
                                  <a:latin typeface="Cambria Math"/>
                                  <a:cs typeface="Times New Roman" pitchFamily="18" charset="0"/>
                                </a:rPr>
                                <m:t>route</m:t>
                              </m:r>
                              <m:r>
                                <m:rPr>
                                  <m:nor/>
                                </m:rPr>
                                <a:rPr lang="en-US" sz="2400" b="0" i="0" smtClean="0">
                                  <a:latin typeface="Cambria Math"/>
                                  <a:cs typeface="Times New Roman" pitchFamily="18" charset="0"/>
                                </a:rPr>
                                <m:t> </m:t>
                              </m:r>
                              <m:r>
                                <m:rPr>
                                  <m:nor/>
                                </m:rPr>
                                <a:rPr lang="en-US" sz="2400" b="0" i="0" smtClean="0">
                                  <a:latin typeface="Cambria Math"/>
                                  <a:cs typeface="Times New Roman" pitchFamily="18" charset="0"/>
                                </a:rPr>
                                <m:t>includes</m:t>
                              </m:r>
                              <m:r>
                                <m:rPr>
                                  <m:nor/>
                                </m:rPr>
                                <a:rPr lang="en-US" sz="2400" b="0" i="0" smtClean="0">
                                  <a:latin typeface="Cambria Math"/>
                                  <a:cs typeface="Times New Roman" pitchFamily="18" charset="0"/>
                                </a:rPr>
                                <m:t> </m:t>
                              </m:r>
                              <m:r>
                                <m:rPr>
                                  <m:nor/>
                                </m:rPr>
                                <a:rPr lang="en-US" sz="2400" b="0" i="0" smtClean="0">
                                  <a:latin typeface="Cambria Math"/>
                                  <a:cs typeface="Times New Roman" pitchFamily="18" charset="0"/>
                                </a:rPr>
                                <m:t>a</m:t>
                              </m:r>
                              <m:r>
                                <m:rPr>
                                  <m:nor/>
                                </m:rPr>
                                <a:rPr lang="en-US" sz="2400" b="0" i="0" smtClean="0">
                                  <a:latin typeface="Cambria Math"/>
                                  <a:cs typeface="Times New Roman" pitchFamily="18" charset="0"/>
                                </a:rPr>
                                <m:t> </m:t>
                              </m:r>
                              <m:r>
                                <m:rPr>
                                  <m:nor/>
                                </m:rPr>
                                <a:rPr lang="en-US" sz="2400" b="0" i="0" smtClean="0">
                                  <a:latin typeface="Cambria Math"/>
                                  <a:cs typeface="Times New Roman" pitchFamily="18" charset="0"/>
                                </a:rPr>
                                <m:t>leg</m:t>
                              </m:r>
                              <m:r>
                                <m:rPr>
                                  <m:nor/>
                                </m:rPr>
                                <a:rPr lang="en-US" sz="2400" b="0" i="0" smtClean="0">
                                  <a:latin typeface="Cambria Math"/>
                                  <a:cs typeface="Times New Roman" pitchFamily="18" charset="0"/>
                                </a:rPr>
                                <m:t> </m:t>
                              </m:r>
                              <m:r>
                                <m:rPr>
                                  <m:nor/>
                                </m:rPr>
                                <a:rPr lang="en-US" sz="2400" b="0" i="0" smtClean="0">
                                  <a:latin typeface="Cambria Math"/>
                                  <a:cs typeface="Times New Roman" pitchFamily="18" charset="0"/>
                                </a:rPr>
                                <m:t>between</m:t>
                              </m:r>
                              <m:r>
                                <m:rPr>
                                  <m:nor/>
                                </m:rPr>
                                <a:rPr lang="en-US" sz="2400" b="0" i="0" smtClean="0">
                                  <a:latin typeface="Cambria Math"/>
                                  <a:cs typeface="Times New Roman" pitchFamily="18" charset="0"/>
                                </a:rPr>
                                <m:t> </m:t>
                              </m:r>
                              <m:r>
                                <m:rPr>
                                  <m:nor/>
                                </m:rPr>
                                <a:rPr lang="en-US" sz="2400" b="0" i="0" smtClean="0">
                                  <a:latin typeface="Cambria Math"/>
                                  <a:cs typeface="Times New Roman" pitchFamily="18" charset="0"/>
                                </a:rPr>
                                <m:t>i</m:t>
                              </m:r>
                              <m:r>
                                <m:rPr>
                                  <m:nor/>
                                </m:rPr>
                                <a:rPr lang="en-US" sz="2400" b="0" i="0" smtClean="0">
                                  <a:latin typeface="Cambria Math"/>
                                  <a:cs typeface="Times New Roman" pitchFamily="18" charset="0"/>
                                </a:rPr>
                                <m:t> </m:t>
                              </m:r>
                              <m:r>
                                <m:rPr>
                                  <m:nor/>
                                </m:rPr>
                                <a:rPr lang="en-US" sz="2400" b="0" i="0" smtClean="0">
                                  <a:latin typeface="Cambria Math"/>
                                  <a:cs typeface="Times New Roman" pitchFamily="18" charset="0"/>
                                </a:rPr>
                                <m:t>and</m:t>
                              </m:r>
                              <m:r>
                                <m:rPr>
                                  <m:nor/>
                                </m:rPr>
                                <a:rPr lang="en-US" sz="2400" b="0" i="0" smtClean="0">
                                  <a:latin typeface="Cambria Math"/>
                                  <a:cs typeface="Times New Roman" pitchFamily="18" charset="0"/>
                                </a:rPr>
                                <m:t> </m:t>
                              </m:r>
                              <m:r>
                                <m:rPr>
                                  <m:nor/>
                                </m:rPr>
                                <a:rPr lang="en-US" sz="2400">
                                  <a:latin typeface="Cambria Math"/>
                                  <a:cs typeface="Times New Roman" pitchFamily="18" charset="0"/>
                                </a:rPr>
                                <m:t>j</m:t>
                              </m:r>
                            </m:e>
                          </m:mr>
                          <m:mr>
                            <m:e>
                              <m:r>
                                <m:rPr>
                                  <m:nor/>
                                </m:rPr>
                                <a:rPr lang="en-US" sz="2400">
                                  <a:latin typeface="Cambria Math"/>
                                  <a:cs typeface="Times New Roman" pitchFamily="18" charset="0"/>
                                </a:rPr>
                                <m:t>0   </m:t>
                              </m:r>
                              <m:r>
                                <m:rPr>
                                  <m:nor/>
                                </m:rPr>
                                <a:rPr lang="en-US" sz="2400">
                                  <a:latin typeface="Cambria Math"/>
                                  <a:cs typeface="Times New Roman" pitchFamily="18" charset="0"/>
                                </a:rPr>
                                <m:t>otherwise</m:t>
                              </m:r>
                              <m:r>
                                <m:rPr>
                                  <m:nor/>
                                </m:rPr>
                                <a:rPr lang="en-US" sz="2400">
                                  <a:latin typeface="Cambria Math"/>
                                  <a:cs typeface="Times New Roman" pitchFamily="18" charset="0"/>
                                </a:rPr>
                                <m:t>                                                             </m:t>
                              </m:r>
                            </m:e>
                          </m:mr>
                        </m:m>
                      </m:e>
                    </m:d>
                  </m:oMath>
                </a14:m>
                <a:endParaRPr lang="en-US" sz="2400" dirty="0" smtClean="0">
                  <a:cs typeface="Times New Roman" pitchFamily="18" charset="0"/>
                </a:endParaRPr>
              </a:p>
              <a:p>
                <a:pPr>
                  <a:spcBef>
                    <a:spcPts val="600"/>
                  </a:spcBef>
                </a:pPr>
                <a:r>
                  <a:rPr lang="en-US" sz="2400" dirty="0" smtClean="0"/>
                  <a:t>Total length of a route can be calculated by</a:t>
                </a:r>
              </a:p>
              <a:p>
                <a:pPr marL="800100" lvl="2" indent="0">
                  <a:spcBef>
                    <a:spcPts val="600"/>
                  </a:spcBef>
                  <a:buNone/>
                </a:pPr>
                <a14:m>
                  <m:oMathPara xmlns:m="http://schemas.openxmlformats.org/officeDocument/2006/math">
                    <m:oMathParaPr>
                      <m:jc m:val="left"/>
                    </m:oMathParaPr>
                    <m:oMath xmlns:m="http://schemas.openxmlformats.org/officeDocument/2006/math">
                      <m:nary>
                        <m:naryPr>
                          <m:chr m:val="∑"/>
                          <m:supHide m:val="on"/>
                          <m:ctrlPr>
                            <a:rPr lang="en-US" i="1" smtClean="0">
                              <a:latin typeface="Cambria Math"/>
                            </a:rPr>
                          </m:ctrlPr>
                        </m:naryPr>
                        <m:sub>
                          <m:r>
                            <a:rPr lang="en-US" b="0" i="1" smtClean="0">
                              <a:latin typeface="Cambria Math"/>
                            </a:rPr>
                            <m:t>𝑖</m:t>
                          </m:r>
                        </m:sub>
                        <m:sup/>
                        <m:e>
                          <m:nary>
                            <m:naryPr>
                              <m:chr m:val="∑"/>
                              <m:supHide m:val="on"/>
                              <m:ctrlPr>
                                <a:rPr lang="en-US" b="0" i="1" smtClean="0">
                                  <a:latin typeface="Cambria Math"/>
                                </a:rPr>
                              </m:ctrlPr>
                            </m:naryPr>
                            <m:sub>
                              <m:r>
                                <m:rPr>
                                  <m:brk m:alnAt="7"/>
                                </m:rPr>
                                <a:rPr lang="en-US" b="0" i="1" smtClean="0">
                                  <a:latin typeface="Cambria Math"/>
                                </a:rPr>
                                <m:t>𝑗</m:t>
                              </m:r>
                              <m:r>
                                <a:rPr lang="en-US" b="0" i="1" smtClean="0">
                                  <a:latin typeface="Cambria Math"/>
                                </a:rPr>
                                <m:t>&gt;</m:t>
                              </m:r>
                              <m:r>
                                <a:rPr lang="en-US" b="0" i="1" smtClean="0">
                                  <a:latin typeface="Cambria Math"/>
                                </a:rPr>
                                <m:t>𝑖</m:t>
                              </m:r>
                            </m:sub>
                            <m:sup/>
                            <m:e>
                              <m:sSub>
                                <m:sSubPr>
                                  <m:ctrlPr>
                                    <a:rPr lang="en-US" b="0" i="1" smtClean="0">
                                      <a:latin typeface="Cambria Math"/>
                                    </a:rPr>
                                  </m:ctrlPr>
                                </m:sSubPr>
                                <m:e>
                                  <m:r>
                                    <a:rPr lang="en-US" b="0" i="1" smtClean="0">
                                      <a:latin typeface="Cambria Math"/>
                                    </a:rPr>
                                    <m:t>𝑑</m:t>
                                  </m:r>
                                </m:e>
                                <m:sub>
                                  <m:r>
                                    <a:rPr lang="en-US" b="0" i="1" smtClean="0">
                                      <a:latin typeface="Cambria Math"/>
                                    </a:rPr>
                                    <m:t>𝑖</m:t>
                                  </m:r>
                                  <m:r>
                                    <a:rPr lang="en-US" b="0" i="1" smtClean="0">
                                      <a:latin typeface="Cambria Math"/>
                                    </a:rPr>
                                    <m:t>,</m:t>
                                  </m:r>
                                  <m:r>
                                    <a:rPr lang="en-US" b="0" i="1" smtClean="0">
                                      <a:latin typeface="Cambria Math"/>
                                    </a:rPr>
                                    <m:t>𝑗</m:t>
                                  </m:r>
                                </m:sub>
                              </m:sSub>
                            </m:e>
                          </m:nary>
                          <m:sSub>
                            <m:sSubPr>
                              <m:ctrlPr>
                                <a:rPr lang="en-US" i="1" smtClean="0">
                                  <a:latin typeface="Cambria Math"/>
                                </a:rPr>
                              </m:ctrlPr>
                            </m:sSubPr>
                            <m:e>
                              <m:r>
                                <a:rPr lang="en-US" b="0" i="1" smtClean="0">
                                  <a:latin typeface="Cambria Math"/>
                                </a:rPr>
                                <m:t>𝑥</m:t>
                              </m:r>
                            </m:e>
                            <m:sub>
                              <m:r>
                                <a:rPr lang="en-US" b="0" i="1" smtClean="0">
                                  <a:latin typeface="Cambria Math"/>
                                </a:rPr>
                                <m:t>𝑖</m:t>
                              </m:r>
                              <m:r>
                                <a:rPr lang="en-US" b="0" i="1" smtClean="0">
                                  <a:latin typeface="Cambria Math"/>
                                </a:rPr>
                                <m:t>,</m:t>
                              </m:r>
                              <m:r>
                                <a:rPr lang="en-US" b="0" i="1" smtClean="0">
                                  <a:latin typeface="Cambria Math"/>
                                </a:rPr>
                                <m:t>𝑗</m:t>
                              </m:r>
                            </m:sub>
                          </m:sSub>
                        </m:e>
                      </m:nary>
                    </m:oMath>
                  </m:oMathPara>
                </a14:m>
                <a:endParaRPr lang="en-US" dirty="0" smtClean="0"/>
              </a:p>
              <a:p>
                <a:pPr marL="342900" lvl="2" indent="-342900">
                  <a:spcBef>
                    <a:spcPts val="600"/>
                  </a:spcBef>
                </a:pPr>
                <a:r>
                  <a:rPr lang="en-US" dirty="0" smtClean="0">
                    <a:cs typeface="Times New Roman" pitchFamily="18" charset="0"/>
                  </a:rPr>
                  <a:t>Constraints for symmetric TSP </a:t>
                </a:r>
                <a:endParaRPr lang="en-US" dirty="0" smtClean="0"/>
              </a:p>
              <a:p>
                <a:pPr marL="793750" lvl="2" indent="0">
                  <a:spcBef>
                    <a:spcPts val="600"/>
                  </a:spcBef>
                  <a:buNone/>
                </a:pPr>
                <a14:m>
                  <m:oMathPara xmlns:m="http://schemas.openxmlformats.org/officeDocument/2006/math">
                    <m:oMathParaPr>
                      <m:jc m:val="left"/>
                    </m:oMathParaPr>
                    <m:oMath xmlns:m="http://schemas.openxmlformats.org/officeDocument/2006/math">
                      <m:nary>
                        <m:naryPr>
                          <m:chr m:val="∑"/>
                          <m:supHide m:val="on"/>
                          <m:ctrlPr>
                            <a:rPr lang="en-US" i="1" smtClean="0">
                              <a:latin typeface="Cambria Math"/>
                            </a:rPr>
                          </m:ctrlPr>
                        </m:naryPr>
                        <m:sub>
                          <m:r>
                            <m:rPr>
                              <m:brk m:alnAt="7"/>
                            </m:rPr>
                            <a:rPr lang="en-US" b="0" i="1" smtClean="0">
                              <a:latin typeface="Cambria Math"/>
                            </a:rPr>
                            <m:t>𝑗</m:t>
                          </m:r>
                          <m:r>
                            <a:rPr lang="en-US" b="0" i="1" smtClean="0">
                              <a:latin typeface="Cambria Math"/>
                            </a:rPr>
                            <m:t>&lt;</m:t>
                          </m:r>
                          <m:r>
                            <a:rPr lang="en-US" b="0" i="1" smtClean="0">
                              <a:latin typeface="Cambria Math"/>
                            </a:rPr>
                            <m:t>𝑖</m:t>
                          </m:r>
                        </m:sub>
                        <m:sup/>
                        <m:e>
                          <m:sSub>
                            <m:sSubPr>
                              <m:ctrlPr>
                                <a:rPr lang="en-US" i="1" smtClean="0">
                                  <a:latin typeface="Cambria Math"/>
                                </a:rPr>
                              </m:ctrlPr>
                            </m:sSubPr>
                            <m:e>
                              <m:r>
                                <a:rPr lang="en-US" b="0" i="1" smtClean="0">
                                  <a:latin typeface="Cambria Math"/>
                                </a:rPr>
                                <m:t>𝑥</m:t>
                              </m:r>
                            </m:e>
                            <m:sub>
                              <m:r>
                                <a:rPr lang="en-US" b="0" i="1" smtClean="0">
                                  <a:latin typeface="Cambria Math"/>
                                </a:rPr>
                                <m:t>𝑗</m:t>
                              </m:r>
                              <m:r>
                                <a:rPr lang="en-US" b="0" i="1" smtClean="0">
                                  <a:latin typeface="Cambria Math"/>
                                </a:rPr>
                                <m:t>,</m:t>
                              </m:r>
                              <m:r>
                                <a:rPr lang="en-US" b="0" i="1" smtClean="0">
                                  <a:latin typeface="Cambria Math"/>
                                </a:rPr>
                                <m:t>𝑖</m:t>
                              </m:r>
                            </m:sub>
                          </m:sSub>
                          <m:r>
                            <a:rPr lang="en-US" b="0" i="1" smtClean="0">
                              <a:latin typeface="Cambria Math"/>
                            </a:rPr>
                            <m:t>+</m:t>
                          </m:r>
                        </m:e>
                      </m:nary>
                      <m:nary>
                        <m:naryPr>
                          <m:chr m:val="∑"/>
                          <m:supHide m:val="on"/>
                          <m:ctrlPr>
                            <a:rPr lang="en-US" i="1">
                              <a:latin typeface="Cambria Math"/>
                            </a:rPr>
                          </m:ctrlPr>
                        </m:naryPr>
                        <m:sub>
                          <m:r>
                            <a:rPr lang="en-US" b="0" i="1" smtClean="0">
                              <a:latin typeface="Cambria Math"/>
                            </a:rPr>
                            <m:t>𝑗</m:t>
                          </m:r>
                          <m:r>
                            <a:rPr lang="en-US" b="0" i="1" smtClean="0">
                              <a:latin typeface="Cambria Math"/>
                            </a:rPr>
                            <m:t>&gt;</m:t>
                          </m:r>
                          <m:r>
                            <a:rPr lang="en-US" i="1">
                              <a:latin typeface="Cambria Math"/>
                            </a:rPr>
                            <m:t>𝑖</m:t>
                          </m:r>
                        </m:sub>
                        <m:sup/>
                        <m:e>
                          <m:sSub>
                            <m:sSubPr>
                              <m:ctrlPr>
                                <a:rPr lang="en-US" i="1">
                                  <a:latin typeface="Cambria Math"/>
                                </a:rPr>
                              </m:ctrlPr>
                            </m:sSubPr>
                            <m:e>
                              <m:r>
                                <a:rPr lang="en-US" i="1">
                                  <a:latin typeface="Cambria Math"/>
                                </a:rPr>
                                <m:t>𝑥</m:t>
                              </m:r>
                            </m:e>
                            <m:sub>
                              <m:r>
                                <a:rPr lang="en-US" i="1">
                                  <a:latin typeface="Cambria Math"/>
                                </a:rPr>
                                <m:t>𝑖</m:t>
                              </m:r>
                              <m:r>
                                <a:rPr lang="en-US" i="1">
                                  <a:latin typeface="Cambria Math"/>
                                </a:rPr>
                                <m:t>,</m:t>
                              </m:r>
                              <m:r>
                                <a:rPr lang="en-US" i="1">
                                  <a:latin typeface="Cambria Math"/>
                                </a:rPr>
                                <m:t>𝑗</m:t>
                              </m:r>
                            </m:sub>
                          </m:sSub>
                          <m:r>
                            <a:rPr lang="en-US" i="1">
                              <a:latin typeface="Cambria Math"/>
                            </a:rPr>
                            <m:t>=</m:t>
                          </m:r>
                          <m:r>
                            <a:rPr lang="en-US" b="0" i="1" smtClean="0">
                              <a:latin typeface="Cambria Math"/>
                            </a:rPr>
                            <m:t>2</m:t>
                          </m:r>
                          <m:r>
                            <a:rPr lang="en-US" i="1">
                              <a:latin typeface="Cambria Math"/>
                            </a:rPr>
                            <m:t>  </m:t>
                          </m:r>
                          <m:r>
                            <a:rPr lang="en-US" b="0" i="1" smtClean="0">
                              <a:latin typeface="Cambria Math"/>
                            </a:rPr>
                            <m:t>𝑓𝑜𝑟</m:t>
                          </m:r>
                          <m:r>
                            <a:rPr lang="en-US" b="0" i="1" smtClean="0">
                              <a:latin typeface="Cambria Math"/>
                            </a:rPr>
                            <m:t> </m:t>
                          </m:r>
                          <m:r>
                            <a:rPr lang="en-US" b="0" i="1" smtClean="0">
                              <a:latin typeface="Cambria Math"/>
                            </a:rPr>
                            <m:t>𝑎𝑙𝑙</m:t>
                          </m:r>
                          <m:r>
                            <a:rPr lang="en-US" b="0" i="1" smtClean="0">
                              <a:latin typeface="Cambria Math"/>
                            </a:rPr>
                            <m:t> </m:t>
                          </m:r>
                          <m:r>
                            <a:rPr lang="en-US" i="1">
                              <a:latin typeface="Cambria Math"/>
                              <a:ea typeface="Cambria Math"/>
                            </a:rPr>
                            <m:t>𝑖</m:t>
                          </m:r>
                        </m:e>
                      </m:nary>
                    </m:oMath>
                  </m:oMathPara>
                </a14:m>
                <a:endParaRPr lang="en-US" dirty="0"/>
              </a:p>
            </p:txBody>
          </p:sp>
        </mc:Choice>
        <mc:Fallback xmlns="">
          <p:sp>
            <p:nvSpPr>
              <p:cNvPr id="593923" name="Rectangle 3"/>
              <p:cNvSpPr>
                <a:spLocks noGrp="1" noRot="1" noChangeAspect="1" noMove="1" noResize="1" noEditPoints="1" noAdjustHandles="1" noChangeArrowheads="1" noChangeShapeType="1" noTextEdit="1"/>
              </p:cNvSpPr>
              <p:nvPr>
                <p:ph type="body" idx="1"/>
              </p:nvPr>
            </p:nvSpPr>
            <p:spPr>
              <a:xfrm>
                <a:off x="204532" y="1570333"/>
                <a:ext cx="8714508" cy="4659986"/>
              </a:xfrm>
              <a:blipFill rotWithShape="1">
                <a:blip r:embed="rId3"/>
                <a:stretch>
                  <a:fillRect l="-980" t="-916"/>
                </a:stretch>
              </a:blipFill>
              <a:ln/>
            </p:spPr>
            <p:txBody>
              <a:bodyPr/>
              <a:lstStyle/>
              <a:p>
                <a:r>
                  <a:rPr lang="en-US">
                    <a:noFill/>
                  </a:rPr>
                  <a:t> </a:t>
                </a:r>
              </a:p>
            </p:txBody>
          </p:sp>
        </mc:Fallback>
      </mc:AlternateContent>
      <p:sp>
        <p:nvSpPr>
          <p:cNvPr id="5" name="Rectangle 2"/>
          <p:cNvSpPr>
            <a:spLocks noGrp="1" noChangeArrowheads="1"/>
          </p:cNvSpPr>
          <p:nvPr>
            <p:ph type="title"/>
          </p:nvPr>
        </p:nvSpPr>
        <p:spPr>
          <a:xfrm>
            <a:off x="1219200" y="274638"/>
            <a:ext cx="7467600" cy="1011237"/>
          </a:xfrm>
        </p:spPr>
        <p:txBody>
          <a:bodyPr/>
          <a:lstStyle/>
          <a:p>
            <a:r>
              <a:rPr lang="en-US" sz="4000" dirty="0" smtClean="0">
                <a:cs typeface="Times New Roman" pitchFamily="18" charset="0"/>
              </a:rPr>
              <a:t>Formulating the Symmetric TSP</a:t>
            </a:r>
            <a:endParaRPr lang="en-US" sz="4000" dirty="0">
              <a:cs typeface="Times New Roman" pitchFamily="18" charset="0"/>
            </a:endParaRPr>
          </a:p>
        </p:txBody>
      </p:sp>
      <p:sp>
        <p:nvSpPr>
          <p:cNvPr id="4" name="TextBox 3"/>
          <p:cNvSpPr txBox="1"/>
          <p:nvPr/>
        </p:nvSpPr>
        <p:spPr>
          <a:xfrm>
            <a:off x="7417484" y="3661385"/>
            <a:ext cx="1260311" cy="461665"/>
          </a:xfrm>
          <a:prstGeom prst="rect">
            <a:avLst/>
          </a:prstGeom>
          <a:noFill/>
        </p:spPr>
        <p:txBody>
          <a:bodyPr wrap="square" rtlCol="0">
            <a:spAutoFit/>
          </a:bodyPr>
          <a:lstStyle/>
          <a:p>
            <a:r>
              <a:rPr lang="en-US" sz="2400" dirty="0" smtClean="0">
                <a:solidFill>
                  <a:schemeClr val="accent2"/>
                </a:solidFill>
              </a:rPr>
              <a:t>(11.15)</a:t>
            </a:r>
            <a:endParaRPr lang="en-US" sz="2400" dirty="0">
              <a:solidFill>
                <a:schemeClr val="accent2"/>
              </a:solidFill>
            </a:endParaRPr>
          </a:p>
        </p:txBody>
      </p:sp>
      <p:sp>
        <p:nvSpPr>
          <p:cNvPr id="6" name="TextBox 5"/>
          <p:cNvSpPr txBox="1"/>
          <p:nvPr/>
        </p:nvSpPr>
        <p:spPr>
          <a:xfrm>
            <a:off x="7417484" y="4956785"/>
            <a:ext cx="1260311" cy="461665"/>
          </a:xfrm>
          <a:prstGeom prst="rect">
            <a:avLst/>
          </a:prstGeom>
          <a:noFill/>
        </p:spPr>
        <p:txBody>
          <a:bodyPr wrap="square" rtlCol="0">
            <a:spAutoFit/>
          </a:bodyPr>
          <a:lstStyle/>
          <a:p>
            <a:r>
              <a:rPr lang="en-US" sz="2400" dirty="0" smtClean="0">
                <a:solidFill>
                  <a:schemeClr val="accent2"/>
                </a:solidFill>
              </a:rPr>
              <a:t>(11.16)</a:t>
            </a:r>
            <a:endParaRPr lang="en-US" sz="2400" dirty="0">
              <a:solidFill>
                <a:schemeClr val="accent2"/>
              </a:solidFill>
            </a:endParaRPr>
          </a:p>
        </p:txBody>
      </p:sp>
    </p:spTree>
    <p:extLst>
      <p:ext uri="{BB962C8B-B14F-4D97-AF65-F5344CB8AC3E}">
        <p14:creationId xmlns:p14="http://schemas.microsoft.com/office/powerpoint/2010/main" val="1014335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39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39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9392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593923">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93923" name="Rectangle 3"/>
              <p:cNvSpPr>
                <a:spLocks noGrp="1" noChangeArrowheads="1"/>
              </p:cNvSpPr>
              <p:nvPr>
                <p:ph type="body" idx="1"/>
              </p:nvPr>
            </p:nvSpPr>
            <p:spPr>
              <a:xfrm>
                <a:off x="204532" y="1570333"/>
                <a:ext cx="5715776" cy="4659986"/>
              </a:xfrm>
              <a:ln/>
            </p:spPr>
            <p:txBody>
              <a:bodyPr/>
              <a:lstStyle/>
              <a:p>
                <a:pPr>
                  <a:spcBef>
                    <a:spcPts val="600"/>
                  </a:spcBef>
                </a:pPr>
                <a:r>
                  <a:rPr lang="en-US" sz="2400" dirty="0" smtClean="0"/>
                  <a:t>Definition of </a:t>
                </a:r>
                <a:r>
                  <a:rPr lang="en-US" sz="2400" dirty="0" err="1" smtClean="0"/>
                  <a:t>subtours</a:t>
                </a:r>
                <a:endParaRPr lang="en-US" sz="2400" dirty="0" smtClean="0"/>
              </a:p>
              <a:p>
                <a:pPr marL="1200150" lvl="2" indent="-1200150">
                  <a:spcBef>
                    <a:spcPts val="600"/>
                  </a:spcBef>
                  <a:buNone/>
                  <a:tabLst>
                    <a:tab pos="685800" algn="l"/>
                  </a:tabLst>
                </a:pPr>
                <a:r>
                  <a:rPr lang="en-US" dirty="0" smtClean="0">
                    <a:cs typeface="Times New Roman" pitchFamily="18" charset="0"/>
                  </a:rPr>
                  <a:t>	S </a:t>
                </a:r>
                <a:r>
                  <a:rPr lang="en-US" dirty="0" smtClean="0">
                    <a:cs typeface="Times New Roman" pitchFamily="18" charset="0"/>
                    <a:sym typeface="Symbol"/>
                  </a:rPr>
                  <a:t> proper subset of points/cities to be routed</a:t>
                </a:r>
                <a:endParaRPr lang="en-US" dirty="0">
                  <a:cs typeface="Times New Roman" pitchFamily="18" charset="0"/>
                </a:endParaRPr>
              </a:p>
              <a:p>
                <a:pPr marL="342900" lvl="2" indent="-342900">
                  <a:spcBef>
                    <a:spcPts val="600"/>
                  </a:spcBef>
                </a:pPr>
                <a:r>
                  <a:rPr lang="en-US" b="1" dirty="0" err="1" smtClean="0">
                    <a:cs typeface="Times New Roman" pitchFamily="18" charset="0"/>
                  </a:rPr>
                  <a:t>Subtour</a:t>
                </a:r>
                <a:r>
                  <a:rPr lang="en-US" b="1" dirty="0" smtClean="0">
                    <a:cs typeface="Times New Roman" pitchFamily="18" charset="0"/>
                  </a:rPr>
                  <a:t> elimination constraints</a:t>
                </a:r>
                <a:endParaRPr lang="en-US" b="1" dirty="0" smtClean="0"/>
              </a:p>
              <a:p>
                <a:pPr marL="793750" lvl="2" indent="0">
                  <a:spcBef>
                    <a:spcPts val="600"/>
                  </a:spcBef>
                  <a:buNone/>
                </a:pPr>
                <a14:m>
                  <m:oMathPara xmlns:m="http://schemas.openxmlformats.org/officeDocument/2006/math">
                    <m:oMathParaPr>
                      <m:jc m:val="left"/>
                    </m:oMathParaPr>
                    <m:oMath xmlns:m="http://schemas.openxmlformats.org/officeDocument/2006/math">
                      <m:nary>
                        <m:naryPr>
                          <m:chr m:val="∑"/>
                          <m:supHide m:val="on"/>
                          <m:ctrlPr>
                            <a:rPr lang="en-US" i="1" smtClean="0">
                              <a:latin typeface="Cambria Math"/>
                            </a:rPr>
                          </m:ctrlPr>
                        </m:naryPr>
                        <m:sub>
                          <m:r>
                            <m:rPr>
                              <m:brk m:alnAt="7"/>
                            </m:rPr>
                            <a:rPr lang="en-US" b="0" i="1" smtClean="0">
                              <a:latin typeface="Cambria Math"/>
                            </a:rPr>
                            <m:t>𝑖</m:t>
                          </m:r>
                          <m:r>
                            <a:rPr lang="en-US" b="0" i="1" smtClean="0">
                              <a:latin typeface="Cambria Math"/>
                              <a:ea typeface="Cambria Math"/>
                            </a:rPr>
                            <m:t>∈</m:t>
                          </m:r>
                          <m:r>
                            <a:rPr lang="en-US" b="0" i="1" smtClean="0">
                              <a:latin typeface="Cambria Math"/>
                              <a:ea typeface="Cambria Math"/>
                            </a:rPr>
                            <m:t>𝑆</m:t>
                          </m:r>
                        </m:sub>
                        <m:sup/>
                        <m:e>
                          <m:nary>
                            <m:naryPr>
                              <m:chr m:val="∑"/>
                              <m:supHide m:val="on"/>
                              <m:ctrlPr>
                                <a:rPr lang="en-US" i="1">
                                  <a:latin typeface="Cambria Math"/>
                                </a:rPr>
                              </m:ctrlPr>
                            </m:naryPr>
                            <m:sub>
                              <m:r>
                                <a:rPr lang="en-US" b="0" i="1" smtClean="0">
                                  <a:latin typeface="Cambria Math"/>
                                </a:rPr>
                                <m:t>𝑖</m:t>
                              </m:r>
                              <m:r>
                                <a:rPr lang="en-US" b="0" i="1" smtClean="0">
                                  <a:latin typeface="Cambria Math"/>
                                  <a:ea typeface="Cambria Math"/>
                                </a:rPr>
                                <m:t>∉</m:t>
                              </m:r>
                              <m:r>
                                <a:rPr lang="en-US" b="0" i="1" smtClean="0">
                                  <a:latin typeface="Cambria Math"/>
                                  <a:ea typeface="Cambria Math"/>
                                </a:rPr>
                                <m:t>𝑆</m:t>
                              </m:r>
                            </m:sub>
                            <m:sup/>
                            <m:e>
                              <m:sSub>
                                <m:sSubPr>
                                  <m:ctrlPr>
                                    <a:rPr lang="en-US" i="1">
                                      <a:latin typeface="Cambria Math"/>
                                    </a:rPr>
                                  </m:ctrlPr>
                                </m:sSubPr>
                                <m:e>
                                  <m:r>
                                    <a:rPr lang="en-US" i="1">
                                      <a:latin typeface="Cambria Math"/>
                                    </a:rPr>
                                    <m:t>𝑥</m:t>
                                  </m:r>
                                </m:e>
                                <m:sub>
                                  <m:r>
                                    <a:rPr lang="en-US" b="0" i="1" smtClean="0">
                                      <a:latin typeface="Cambria Math"/>
                                    </a:rPr>
                                    <m:t>𝑖</m:t>
                                  </m:r>
                                  <m:r>
                                    <a:rPr lang="en-US" i="1">
                                      <a:latin typeface="Cambria Math"/>
                                    </a:rPr>
                                    <m:t>,</m:t>
                                  </m:r>
                                  <m:r>
                                    <a:rPr lang="en-US" b="0" i="1" smtClean="0">
                                      <a:latin typeface="Cambria Math"/>
                                    </a:rPr>
                                    <m:t>𝑗</m:t>
                                  </m:r>
                                </m:sub>
                              </m:sSub>
                              <m:r>
                                <a:rPr lang="en-US" i="1">
                                  <a:latin typeface="Cambria Math"/>
                                </a:rPr>
                                <m:t>+</m:t>
                              </m:r>
                            </m:e>
                          </m:nary>
                        </m:e>
                      </m:nary>
                      <m:nary>
                        <m:naryPr>
                          <m:chr m:val="∑"/>
                          <m:supHide m:val="on"/>
                          <m:ctrlPr>
                            <a:rPr lang="en-US" i="1">
                              <a:latin typeface="Cambria Math"/>
                            </a:rPr>
                          </m:ctrlPr>
                        </m:naryPr>
                        <m:sub>
                          <m:r>
                            <m:rPr>
                              <m:brk m:alnAt="7"/>
                            </m:rPr>
                            <a:rPr lang="en-US" i="1">
                              <a:latin typeface="Cambria Math"/>
                            </a:rPr>
                            <m:t>𝑖</m:t>
                          </m:r>
                          <m:r>
                            <a:rPr lang="en-US" i="1" smtClean="0">
                              <a:latin typeface="Cambria Math"/>
                              <a:ea typeface="Cambria Math"/>
                            </a:rPr>
                            <m:t>∉</m:t>
                          </m:r>
                          <m:r>
                            <a:rPr lang="en-US" i="1">
                              <a:latin typeface="Cambria Math"/>
                              <a:ea typeface="Cambria Math"/>
                            </a:rPr>
                            <m:t>𝑆</m:t>
                          </m:r>
                        </m:sub>
                        <m:sup/>
                        <m:e>
                          <m:nary>
                            <m:naryPr>
                              <m:chr m:val="∑"/>
                              <m:supHide m:val="on"/>
                              <m:ctrlPr>
                                <a:rPr lang="en-US" i="1" smtClean="0">
                                  <a:latin typeface="Cambria Math"/>
                                </a:rPr>
                              </m:ctrlPr>
                            </m:naryPr>
                            <m:sub>
                              <m:r>
                                <a:rPr lang="en-US" i="1">
                                  <a:latin typeface="Cambria Math"/>
                                </a:rPr>
                                <m:t>𝑖</m:t>
                              </m:r>
                              <m:r>
                                <a:rPr lang="en-US" i="1" smtClean="0">
                                  <a:latin typeface="Cambria Math"/>
                                  <a:ea typeface="Cambria Math"/>
                                </a:rPr>
                                <m:t>∈</m:t>
                              </m:r>
                              <m:r>
                                <a:rPr lang="en-US" i="1">
                                  <a:latin typeface="Cambria Math"/>
                                  <a:ea typeface="Cambria Math"/>
                                </a:rPr>
                                <m:t>𝑆</m:t>
                              </m:r>
                            </m:sub>
                            <m:sup/>
                            <m:e>
                              <m:sSub>
                                <m:sSubPr>
                                  <m:ctrlPr>
                                    <a:rPr lang="en-US" i="1">
                                      <a:latin typeface="Cambria Math"/>
                                    </a:rPr>
                                  </m:ctrlPr>
                                </m:sSubPr>
                                <m:e>
                                  <m:r>
                                    <a:rPr lang="en-US" i="1">
                                      <a:latin typeface="Cambria Math"/>
                                    </a:rPr>
                                    <m:t>𝑥</m:t>
                                  </m:r>
                                </m:e>
                                <m:sub>
                                  <m:r>
                                    <a:rPr lang="en-US" i="1">
                                      <a:latin typeface="Cambria Math"/>
                                    </a:rPr>
                                    <m:t>𝑖</m:t>
                                  </m:r>
                                  <m:r>
                                    <a:rPr lang="en-US" i="1">
                                      <a:latin typeface="Cambria Math"/>
                                    </a:rPr>
                                    <m:t>,</m:t>
                                  </m:r>
                                  <m:r>
                                    <a:rPr lang="en-US" i="1">
                                      <a:latin typeface="Cambria Math"/>
                                    </a:rPr>
                                    <m:t>𝑗</m:t>
                                  </m:r>
                                </m:sub>
                              </m:sSub>
                              <m:r>
                                <a:rPr lang="en-US" i="1" smtClean="0">
                                  <a:latin typeface="Cambria Math"/>
                                  <a:ea typeface="Cambria Math"/>
                                </a:rPr>
                                <m:t>≥</m:t>
                              </m:r>
                              <m:r>
                                <a:rPr lang="en-US" b="0" i="1" smtClean="0">
                                  <a:latin typeface="Cambria Math"/>
                                  <a:ea typeface="Cambria Math"/>
                                </a:rPr>
                                <m:t>2</m:t>
                              </m:r>
                            </m:e>
                          </m:nary>
                        </m:e>
                      </m:nary>
                    </m:oMath>
                  </m:oMathPara>
                </a14:m>
                <a:endParaRPr lang="en-US" dirty="0" smtClean="0"/>
              </a:p>
              <a:p>
                <a:pPr marL="336550">
                  <a:spcBef>
                    <a:spcPts val="600"/>
                  </a:spcBef>
                </a:pPr>
                <a:r>
                  <a:rPr lang="en-US" sz="2400" dirty="0" smtClean="0"/>
                  <a:t>Number of legs between points in S and points not in S must be at least 2.</a:t>
                </a:r>
                <a:endParaRPr lang="en-US" sz="2400" dirty="0"/>
              </a:p>
            </p:txBody>
          </p:sp>
        </mc:Choice>
        <mc:Fallback xmlns="">
          <p:sp>
            <p:nvSpPr>
              <p:cNvPr id="593923" name="Rectangle 3"/>
              <p:cNvSpPr>
                <a:spLocks noGrp="1" noRot="1" noChangeAspect="1" noMove="1" noResize="1" noEditPoints="1" noAdjustHandles="1" noChangeArrowheads="1" noChangeShapeType="1" noTextEdit="1"/>
              </p:cNvSpPr>
              <p:nvPr>
                <p:ph type="body" idx="1"/>
              </p:nvPr>
            </p:nvSpPr>
            <p:spPr>
              <a:xfrm>
                <a:off x="204532" y="1570333"/>
                <a:ext cx="5715776" cy="4659986"/>
              </a:xfrm>
              <a:blipFill rotWithShape="1">
                <a:blip r:embed="rId3"/>
                <a:stretch>
                  <a:fillRect l="-1494" t="-916" r="-1601"/>
                </a:stretch>
              </a:blipFill>
              <a:ln/>
            </p:spPr>
            <p:txBody>
              <a:bodyPr/>
              <a:lstStyle/>
              <a:p>
                <a:r>
                  <a:rPr lang="en-US">
                    <a:noFill/>
                  </a:rPr>
                  <a:t> </a:t>
                </a:r>
              </a:p>
            </p:txBody>
          </p:sp>
        </mc:Fallback>
      </mc:AlternateContent>
      <p:sp>
        <p:nvSpPr>
          <p:cNvPr id="5" name="Rectangle 2"/>
          <p:cNvSpPr>
            <a:spLocks noGrp="1" noChangeArrowheads="1"/>
          </p:cNvSpPr>
          <p:nvPr>
            <p:ph type="title"/>
          </p:nvPr>
        </p:nvSpPr>
        <p:spPr>
          <a:xfrm>
            <a:off x="1219200" y="274638"/>
            <a:ext cx="7467600" cy="1011237"/>
          </a:xfrm>
        </p:spPr>
        <p:txBody>
          <a:bodyPr/>
          <a:lstStyle/>
          <a:p>
            <a:r>
              <a:rPr lang="en-US" sz="4000" dirty="0" err="1" smtClean="0">
                <a:cs typeface="Times New Roman" pitchFamily="18" charset="0"/>
              </a:rPr>
              <a:t>Subtours</a:t>
            </a:r>
            <a:endParaRPr lang="en-US" sz="4000" dirty="0">
              <a:cs typeface="Times New Roman" pitchFamily="18" charset="0"/>
            </a:endParaRPr>
          </a:p>
        </p:txBody>
      </p:sp>
      <p:sp>
        <p:nvSpPr>
          <p:cNvPr id="6" name="TextBox 5"/>
          <p:cNvSpPr txBox="1"/>
          <p:nvPr/>
        </p:nvSpPr>
        <p:spPr>
          <a:xfrm>
            <a:off x="4854714" y="3715500"/>
            <a:ext cx="1260311" cy="461665"/>
          </a:xfrm>
          <a:prstGeom prst="rect">
            <a:avLst/>
          </a:prstGeom>
          <a:noFill/>
        </p:spPr>
        <p:txBody>
          <a:bodyPr wrap="square" rtlCol="0">
            <a:spAutoFit/>
          </a:bodyPr>
          <a:lstStyle/>
          <a:p>
            <a:r>
              <a:rPr lang="en-US" sz="2400" dirty="0" smtClean="0">
                <a:solidFill>
                  <a:schemeClr val="accent2"/>
                </a:solidFill>
              </a:rPr>
              <a:t>(11.17)</a:t>
            </a:r>
            <a:endParaRPr lang="en-US" sz="2400" dirty="0">
              <a:solidFill>
                <a:schemeClr val="accent2"/>
              </a:solidFill>
            </a:endParaRPr>
          </a:p>
        </p:txBody>
      </p:sp>
      <p:grpSp>
        <p:nvGrpSpPr>
          <p:cNvPr id="593933" name="Group 593932"/>
          <p:cNvGrpSpPr/>
          <p:nvPr/>
        </p:nvGrpSpPr>
        <p:grpSpPr>
          <a:xfrm>
            <a:off x="6115025" y="2411656"/>
            <a:ext cx="3061883" cy="2729795"/>
            <a:chOff x="6115025" y="2411656"/>
            <a:chExt cx="3061883" cy="2729795"/>
          </a:xfrm>
        </p:grpSpPr>
        <p:cxnSp>
          <p:nvCxnSpPr>
            <p:cNvPr id="8" name="Straight Connector 7"/>
            <p:cNvCxnSpPr/>
            <p:nvPr/>
          </p:nvCxnSpPr>
          <p:spPr bwMode="auto">
            <a:xfrm>
              <a:off x="6179114" y="2692491"/>
              <a:ext cx="280219" cy="280220"/>
            </a:xfrm>
            <a:prstGeom prst="line">
              <a:avLst/>
            </a:prstGeom>
            <a:noFill/>
            <a:ln w="19050" cap="flat" cmpd="sng" algn="ctr">
              <a:solidFill>
                <a:srgbClr val="000066"/>
              </a:solidFill>
              <a:prstDash val="dash"/>
              <a:round/>
              <a:headEnd type="oval" w="med" len="med"/>
              <a:tailEnd type="none" w="med" len="med"/>
            </a:ln>
            <a:effectLst/>
          </p:spPr>
        </p:cxnSp>
        <p:cxnSp>
          <p:nvCxnSpPr>
            <p:cNvPr id="9" name="Straight Connector 8"/>
            <p:cNvCxnSpPr/>
            <p:nvPr/>
          </p:nvCxnSpPr>
          <p:spPr bwMode="auto">
            <a:xfrm flipV="1">
              <a:off x="6427932" y="2877157"/>
              <a:ext cx="413353" cy="53922"/>
            </a:xfrm>
            <a:prstGeom prst="line">
              <a:avLst/>
            </a:prstGeom>
            <a:noFill/>
            <a:ln w="19050" cap="flat" cmpd="sng" algn="ctr">
              <a:solidFill>
                <a:srgbClr val="000066"/>
              </a:solidFill>
              <a:prstDash val="dash"/>
              <a:round/>
              <a:headEnd type="oval" w="med" len="med"/>
              <a:tailEnd type="none" w="med" len="med"/>
            </a:ln>
            <a:effectLst/>
          </p:spPr>
        </p:cxnSp>
        <p:cxnSp>
          <p:nvCxnSpPr>
            <p:cNvPr id="10" name="Straight Connector 9"/>
            <p:cNvCxnSpPr>
              <a:endCxn id="25" idx="0"/>
            </p:cNvCxnSpPr>
            <p:nvPr/>
          </p:nvCxnSpPr>
          <p:spPr bwMode="auto">
            <a:xfrm flipV="1">
              <a:off x="6179113" y="4314192"/>
              <a:ext cx="971889" cy="561061"/>
            </a:xfrm>
            <a:prstGeom prst="line">
              <a:avLst/>
            </a:prstGeom>
            <a:noFill/>
            <a:ln w="19050" cap="flat" cmpd="sng" algn="ctr">
              <a:solidFill>
                <a:srgbClr val="000066"/>
              </a:solidFill>
              <a:prstDash val="dash"/>
              <a:round/>
              <a:headEnd type="oval" w="med" len="med"/>
              <a:tailEnd type="none" w="med" len="med"/>
            </a:ln>
            <a:effectLst/>
          </p:spPr>
        </p:cxnSp>
        <p:cxnSp>
          <p:nvCxnSpPr>
            <p:cNvPr id="11" name="Straight Connector 10"/>
            <p:cNvCxnSpPr>
              <a:endCxn id="22" idx="2"/>
            </p:cNvCxnSpPr>
            <p:nvPr/>
          </p:nvCxnSpPr>
          <p:spPr bwMode="auto">
            <a:xfrm flipH="1" flipV="1">
              <a:off x="7930765" y="4114793"/>
              <a:ext cx="637590" cy="760460"/>
            </a:xfrm>
            <a:prstGeom prst="line">
              <a:avLst/>
            </a:prstGeom>
            <a:noFill/>
            <a:ln w="19050" cap="flat" cmpd="sng" algn="ctr">
              <a:solidFill>
                <a:srgbClr val="000066"/>
              </a:solidFill>
              <a:prstDash val="dash"/>
              <a:round/>
              <a:headEnd type="oval" w="med" len="med"/>
              <a:tailEnd type="none" w="med" len="med"/>
            </a:ln>
            <a:effectLst/>
          </p:spPr>
        </p:cxnSp>
        <p:cxnSp>
          <p:nvCxnSpPr>
            <p:cNvPr id="12" name="Straight Connector 11"/>
            <p:cNvCxnSpPr/>
            <p:nvPr/>
          </p:nvCxnSpPr>
          <p:spPr bwMode="auto">
            <a:xfrm>
              <a:off x="8475691" y="4455462"/>
              <a:ext cx="92664" cy="419791"/>
            </a:xfrm>
            <a:prstGeom prst="line">
              <a:avLst/>
            </a:prstGeom>
            <a:noFill/>
            <a:ln w="19050" cap="flat" cmpd="sng" algn="ctr">
              <a:solidFill>
                <a:srgbClr val="000066"/>
              </a:solidFill>
              <a:prstDash val="dash"/>
              <a:round/>
              <a:headEnd type="oval" w="med" len="med"/>
              <a:tailEnd type="none" w="med" len="med"/>
            </a:ln>
            <a:effectLst/>
          </p:spPr>
        </p:cxnSp>
        <p:cxnSp>
          <p:nvCxnSpPr>
            <p:cNvPr id="13" name="Straight Connector 12"/>
            <p:cNvCxnSpPr/>
            <p:nvPr/>
          </p:nvCxnSpPr>
          <p:spPr bwMode="auto">
            <a:xfrm flipH="1" flipV="1">
              <a:off x="6916533" y="4056105"/>
              <a:ext cx="250725" cy="242121"/>
            </a:xfrm>
            <a:prstGeom prst="line">
              <a:avLst/>
            </a:prstGeom>
            <a:noFill/>
            <a:ln w="19050" cap="flat" cmpd="sng" algn="ctr">
              <a:solidFill>
                <a:srgbClr val="000066"/>
              </a:solidFill>
              <a:prstDash val="dash"/>
              <a:round/>
              <a:headEnd type="oval" w="med" len="med"/>
              <a:tailEnd type="none" w="med" len="med"/>
            </a:ln>
            <a:effectLst/>
          </p:spPr>
        </p:cxnSp>
        <p:cxnSp>
          <p:nvCxnSpPr>
            <p:cNvPr id="14" name="Straight Connector 13"/>
            <p:cNvCxnSpPr/>
            <p:nvPr/>
          </p:nvCxnSpPr>
          <p:spPr bwMode="auto">
            <a:xfrm flipH="1">
              <a:off x="6115025" y="4056105"/>
              <a:ext cx="801508" cy="868933"/>
            </a:xfrm>
            <a:prstGeom prst="line">
              <a:avLst/>
            </a:prstGeom>
            <a:noFill/>
            <a:ln w="19050" cap="flat" cmpd="sng" algn="ctr">
              <a:solidFill>
                <a:srgbClr val="000066"/>
              </a:solidFill>
              <a:prstDash val="dash"/>
              <a:round/>
              <a:headEnd type="oval" w="med" len="med"/>
              <a:tailEnd type="none" w="med" len="med"/>
            </a:ln>
            <a:effectLst/>
          </p:spPr>
        </p:cxnSp>
        <p:cxnSp>
          <p:nvCxnSpPr>
            <p:cNvPr id="15" name="Straight Connector 14"/>
            <p:cNvCxnSpPr>
              <a:stCxn id="22" idx="2"/>
            </p:cNvCxnSpPr>
            <p:nvPr/>
          </p:nvCxnSpPr>
          <p:spPr bwMode="auto">
            <a:xfrm flipV="1">
              <a:off x="7930765" y="2832601"/>
              <a:ext cx="755575" cy="1282192"/>
            </a:xfrm>
            <a:prstGeom prst="line">
              <a:avLst/>
            </a:prstGeom>
            <a:noFill/>
            <a:ln w="19050" cap="flat" cmpd="sng" algn="ctr">
              <a:solidFill>
                <a:srgbClr val="000066"/>
              </a:solidFill>
              <a:prstDash val="dash"/>
              <a:round/>
              <a:headEnd type="oval" w="med" len="med"/>
              <a:tailEnd type="none" w="med" len="med"/>
            </a:ln>
            <a:effectLst/>
          </p:spPr>
        </p:cxnSp>
        <p:cxnSp>
          <p:nvCxnSpPr>
            <p:cNvPr id="16" name="Straight Connector 15"/>
            <p:cNvCxnSpPr>
              <a:stCxn id="23" idx="2"/>
            </p:cNvCxnSpPr>
            <p:nvPr/>
          </p:nvCxnSpPr>
          <p:spPr bwMode="auto">
            <a:xfrm flipH="1">
              <a:off x="8475691" y="2877157"/>
              <a:ext cx="210649" cy="1578305"/>
            </a:xfrm>
            <a:prstGeom prst="line">
              <a:avLst/>
            </a:prstGeom>
            <a:noFill/>
            <a:ln w="19050" cap="flat" cmpd="sng" algn="ctr">
              <a:solidFill>
                <a:srgbClr val="000066"/>
              </a:solidFill>
              <a:prstDash val="dash"/>
              <a:round/>
              <a:headEnd type="oval" w="med" len="med"/>
              <a:tailEnd type="none" w="med" len="med"/>
            </a:ln>
            <a:effectLst/>
          </p:spPr>
        </p:cxnSp>
        <p:cxnSp>
          <p:nvCxnSpPr>
            <p:cNvPr id="17" name="Straight Connector 16"/>
            <p:cNvCxnSpPr/>
            <p:nvPr/>
          </p:nvCxnSpPr>
          <p:spPr bwMode="auto">
            <a:xfrm flipH="1" flipV="1">
              <a:off x="6179114" y="2692491"/>
              <a:ext cx="737419" cy="146255"/>
            </a:xfrm>
            <a:prstGeom prst="line">
              <a:avLst/>
            </a:prstGeom>
            <a:noFill/>
            <a:ln w="19050" cap="flat" cmpd="sng" algn="ctr">
              <a:solidFill>
                <a:srgbClr val="000066"/>
              </a:solidFill>
              <a:prstDash val="dash"/>
              <a:round/>
              <a:headEnd type="oval" w="med" len="med"/>
              <a:tailEnd type="none" w="med" len="med"/>
            </a:ln>
            <a:effectLst/>
          </p:spPr>
        </p:cxnSp>
        <p:sp>
          <p:nvSpPr>
            <p:cNvPr id="18" name="TextBox 17"/>
            <p:cNvSpPr txBox="1"/>
            <p:nvPr/>
          </p:nvSpPr>
          <p:spPr>
            <a:xfrm>
              <a:off x="6115025" y="2411656"/>
              <a:ext cx="312907" cy="369332"/>
            </a:xfrm>
            <a:prstGeom prst="rect">
              <a:avLst/>
            </a:prstGeom>
            <a:noFill/>
          </p:spPr>
          <p:txBody>
            <a:bodyPr wrap="none" rtlCol="0">
              <a:spAutoFit/>
            </a:bodyPr>
            <a:lstStyle/>
            <a:p>
              <a:r>
                <a:rPr lang="en-US" dirty="0" smtClean="0">
                  <a:solidFill>
                    <a:schemeClr val="accent6"/>
                  </a:solidFill>
                </a:rPr>
                <a:t>1</a:t>
              </a:r>
              <a:endParaRPr lang="en-US" dirty="0">
                <a:solidFill>
                  <a:schemeClr val="accent6"/>
                </a:solidFill>
              </a:endParaRPr>
            </a:p>
          </p:txBody>
        </p:sp>
        <p:sp>
          <p:nvSpPr>
            <p:cNvPr id="19" name="TextBox 18"/>
            <p:cNvSpPr txBox="1"/>
            <p:nvPr/>
          </p:nvSpPr>
          <p:spPr>
            <a:xfrm>
              <a:off x="6115025" y="2800335"/>
              <a:ext cx="401219" cy="369332"/>
            </a:xfrm>
            <a:prstGeom prst="rect">
              <a:avLst/>
            </a:prstGeom>
            <a:noFill/>
          </p:spPr>
          <p:txBody>
            <a:bodyPr wrap="square" rtlCol="0">
              <a:spAutoFit/>
            </a:bodyPr>
            <a:lstStyle/>
            <a:p>
              <a:r>
                <a:rPr lang="en-US" dirty="0" smtClean="0">
                  <a:solidFill>
                    <a:schemeClr val="accent6"/>
                  </a:solidFill>
                </a:rPr>
                <a:t>2</a:t>
              </a:r>
              <a:endParaRPr lang="en-US" dirty="0">
                <a:solidFill>
                  <a:schemeClr val="accent6"/>
                </a:solidFill>
              </a:endParaRPr>
            </a:p>
          </p:txBody>
        </p:sp>
        <p:sp>
          <p:nvSpPr>
            <p:cNvPr id="20" name="TextBox 19"/>
            <p:cNvSpPr txBox="1"/>
            <p:nvPr/>
          </p:nvSpPr>
          <p:spPr>
            <a:xfrm>
              <a:off x="6766039" y="2440173"/>
              <a:ext cx="401219" cy="369332"/>
            </a:xfrm>
            <a:prstGeom prst="rect">
              <a:avLst/>
            </a:prstGeom>
            <a:noFill/>
          </p:spPr>
          <p:txBody>
            <a:bodyPr wrap="square" rtlCol="0">
              <a:spAutoFit/>
            </a:bodyPr>
            <a:lstStyle/>
            <a:p>
              <a:r>
                <a:rPr lang="en-US" dirty="0" smtClean="0">
                  <a:solidFill>
                    <a:schemeClr val="accent6"/>
                  </a:solidFill>
                </a:rPr>
                <a:t>3</a:t>
              </a:r>
              <a:endParaRPr lang="en-US" dirty="0">
                <a:solidFill>
                  <a:schemeClr val="accent6"/>
                </a:solidFill>
              </a:endParaRPr>
            </a:p>
          </p:txBody>
        </p:sp>
        <p:sp>
          <p:nvSpPr>
            <p:cNvPr id="21" name="TextBox 20"/>
            <p:cNvSpPr txBox="1"/>
            <p:nvPr/>
          </p:nvSpPr>
          <p:spPr>
            <a:xfrm>
              <a:off x="6640676" y="3686773"/>
              <a:ext cx="401219" cy="369332"/>
            </a:xfrm>
            <a:prstGeom prst="rect">
              <a:avLst/>
            </a:prstGeom>
            <a:noFill/>
          </p:spPr>
          <p:txBody>
            <a:bodyPr wrap="square" rtlCol="0">
              <a:spAutoFit/>
            </a:bodyPr>
            <a:lstStyle/>
            <a:p>
              <a:r>
                <a:rPr lang="en-US" dirty="0" smtClean="0">
                  <a:solidFill>
                    <a:schemeClr val="accent6"/>
                  </a:solidFill>
                </a:rPr>
                <a:t>4</a:t>
              </a:r>
              <a:endParaRPr lang="en-US" dirty="0">
                <a:solidFill>
                  <a:schemeClr val="accent6"/>
                </a:solidFill>
              </a:endParaRPr>
            </a:p>
          </p:txBody>
        </p:sp>
        <p:sp>
          <p:nvSpPr>
            <p:cNvPr id="22" name="TextBox 21"/>
            <p:cNvSpPr txBox="1"/>
            <p:nvPr/>
          </p:nvSpPr>
          <p:spPr>
            <a:xfrm>
              <a:off x="7730155" y="3745461"/>
              <a:ext cx="401219" cy="369332"/>
            </a:xfrm>
            <a:prstGeom prst="rect">
              <a:avLst/>
            </a:prstGeom>
            <a:noFill/>
          </p:spPr>
          <p:txBody>
            <a:bodyPr wrap="square" rtlCol="0">
              <a:spAutoFit/>
            </a:bodyPr>
            <a:lstStyle/>
            <a:p>
              <a:r>
                <a:rPr lang="en-US" dirty="0" smtClean="0">
                  <a:solidFill>
                    <a:schemeClr val="accent6"/>
                  </a:solidFill>
                </a:rPr>
                <a:t>5</a:t>
              </a:r>
              <a:endParaRPr lang="en-US" dirty="0">
                <a:solidFill>
                  <a:schemeClr val="accent6"/>
                </a:solidFill>
              </a:endParaRPr>
            </a:p>
          </p:txBody>
        </p:sp>
        <p:sp>
          <p:nvSpPr>
            <p:cNvPr id="23" name="TextBox 22"/>
            <p:cNvSpPr txBox="1"/>
            <p:nvPr/>
          </p:nvSpPr>
          <p:spPr>
            <a:xfrm>
              <a:off x="8485730" y="2507825"/>
              <a:ext cx="401219" cy="369332"/>
            </a:xfrm>
            <a:prstGeom prst="rect">
              <a:avLst/>
            </a:prstGeom>
            <a:noFill/>
          </p:spPr>
          <p:txBody>
            <a:bodyPr wrap="square" rtlCol="0">
              <a:spAutoFit/>
            </a:bodyPr>
            <a:lstStyle/>
            <a:p>
              <a:r>
                <a:rPr lang="en-US" dirty="0" smtClean="0">
                  <a:solidFill>
                    <a:schemeClr val="accent6"/>
                  </a:solidFill>
                </a:rPr>
                <a:t>6</a:t>
              </a:r>
              <a:endParaRPr lang="en-US" dirty="0">
                <a:solidFill>
                  <a:schemeClr val="accent6"/>
                </a:solidFill>
              </a:endParaRPr>
            </a:p>
          </p:txBody>
        </p:sp>
        <p:sp>
          <p:nvSpPr>
            <p:cNvPr id="24" name="TextBox 23"/>
            <p:cNvSpPr txBox="1"/>
            <p:nvPr/>
          </p:nvSpPr>
          <p:spPr>
            <a:xfrm>
              <a:off x="6258723" y="4725952"/>
              <a:ext cx="401219" cy="369332"/>
            </a:xfrm>
            <a:prstGeom prst="rect">
              <a:avLst/>
            </a:prstGeom>
            <a:noFill/>
          </p:spPr>
          <p:txBody>
            <a:bodyPr wrap="square" rtlCol="0">
              <a:spAutoFit/>
            </a:bodyPr>
            <a:lstStyle/>
            <a:p>
              <a:r>
                <a:rPr lang="en-US" dirty="0" smtClean="0">
                  <a:solidFill>
                    <a:schemeClr val="accent6"/>
                  </a:solidFill>
                </a:rPr>
                <a:t>7</a:t>
              </a:r>
              <a:endParaRPr lang="en-US" dirty="0">
                <a:solidFill>
                  <a:schemeClr val="accent6"/>
                </a:solidFill>
              </a:endParaRPr>
            </a:p>
          </p:txBody>
        </p:sp>
        <p:sp>
          <p:nvSpPr>
            <p:cNvPr id="25" name="TextBox 24"/>
            <p:cNvSpPr txBox="1"/>
            <p:nvPr/>
          </p:nvSpPr>
          <p:spPr>
            <a:xfrm>
              <a:off x="6950392" y="4314192"/>
              <a:ext cx="401219" cy="369332"/>
            </a:xfrm>
            <a:prstGeom prst="rect">
              <a:avLst/>
            </a:prstGeom>
            <a:noFill/>
          </p:spPr>
          <p:txBody>
            <a:bodyPr wrap="square" rtlCol="0">
              <a:spAutoFit/>
            </a:bodyPr>
            <a:lstStyle/>
            <a:p>
              <a:r>
                <a:rPr lang="en-US" dirty="0" smtClean="0">
                  <a:solidFill>
                    <a:schemeClr val="accent6"/>
                  </a:solidFill>
                </a:rPr>
                <a:t>8</a:t>
              </a:r>
              <a:endParaRPr lang="en-US" dirty="0">
                <a:solidFill>
                  <a:schemeClr val="accent6"/>
                </a:solidFill>
              </a:endParaRPr>
            </a:p>
          </p:txBody>
        </p:sp>
        <p:sp>
          <p:nvSpPr>
            <p:cNvPr id="26" name="TextBox 25"/>
            <p:cNvSpPr txBox="1"/>
            <p:nvPr/>
          </p:nvSpPr>
          <p:spPr>
            <a:xfrm>
              <a:off x="8508593" y="4245904"/>
              <a:ext cx="401219" cy="369332"/>
            </a:xfrm>
            <a:prstGeom prst="rect">
              <a:avLst/>
            </a:prstGeom>
            <a:noFill/>
          </p:spPr>
          <p:txBody>
            <a:bodyPr wrap="square" rtlCol="0">
              <a:spAutoFit/>
            </a:bodyPr>
            <a:lstStyle/>
            <a:p>
              <a:r>
                <a:rPr lang="en-US" dirty="0" smtClean="0">
                  <a:solidFill>
                    <a:schemeClr val="accent6"/>
                  </a:solidFill>
                </a:rPr>
                <a:t>9</a:t>
              </a:r>
              <a:endParaRPr lang="en-US" dirty="0">
                <a:solidFill>
                  <a:schemeClr val="accent6"/>
                </a:solidFill>
              </a:endParaRPr>
            </a:p>
          </p:txBody>
        </p:sp>
        <p:sp>
          <p:nvSpPr>
            <p:cNvPr id="34" name="TextBox 33"/>
            <p:cNvSpPr txBox="1"/>
            <p:nvPr/>
          </p:nvSpPr>
          <p:spPr>
            <a:xfrm>
              <a:off x="8539319" y="4772119"/>
              <a:ext cx="637589" cy="369332"/>
            </a:xfrm>
            <a:prstGeom prst="rect">
              <a:avLst/>
            </a:prstGeom>
            <a:noFill/>
          </p:spPr>
          <p:txBody>
            <a:bodyPr wrap="square" rtlCol="0">
              <a:spAutoFit/>
            </a:bodyPr>
            <a:lstStyle/>
            <a:p>
              <a:r>
                <a:rPr lang="en-US" dirty="0" smtClean="0">
                  <a:solidFill>
                    <a:schemeClr val="accent6"/>
                  </a:solidFill>
                </a:rPr>
                <a:t>10</a:t>
              </a:r>
              <a:endParaRPr lang="en-US" dirty="0">
                <a:solidFill>
                  <a:schemeClr val="accent6"/>
                </a:solidFill>
              </a:endParaRPr>
            </a:p>
          </p:txBody>
        </p:sp>
      </p:grpSp>
    </p:spTree>
    <p:extLst>
      <p:ext uri="{BB962C8B-B14F-4D97-AF65-F5344CB8AC3E}">
        <p14:creationId xmlns:p14="http://schemas.microsoft.com/office/powerpoint/2010/main" val="199958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2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392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392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9392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9392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93923" name="Rectangle 3"/>
              <p:cNvSpPr>
                <a:spLocks noGrp="1" noChangeArrowheads="1"/>
              </p:cNvSpPr>
              <p:nvPr>
                <p:ph type="body" idx="1"/>
              </p:nvPr>
            </p:nvSpPr>
            <p:spPr>
              <a:xfrm>
                <a:off x="204532" y="1570333"/>
                <a:ext cx="8714508" cy="4659986"/>
              </a:xfrm>
              <a:ln/>
            </p:spPr>
            <p:txBody>
              <a:bodyPr/>
              <a:lstStyle/>
              <a:p>
                <a:pPr marL="800100" lvl="2" indent="0">
                  <a:spcBef>
                    <a:spcPts val="600"/>
                  </a:spcBef>
                  <a:buNone/>
                </a:pPr>
                <a14:m>
                  <m:oMathPara xmlns:m="http://schemas.openxmlformats.org/officeDocument/2006/math">
                    <m:oMathParaPr>
                      <m:jc m:val="left"/>
                    </m:oMathParaPr>
                    <m:oMath xmlns:m="http://schemas.openxmlformats.org/officeDocument/2006/math">
                      <m:func>
                        <m:funcPr>
                          <m:ctrlPr>
                            <a:rPr lang="en-US" b="0" i="1" smtClean="0">
                              <a:latin typeface="Cambria Math"/>
                            </a:rPr>
                          </m:ctrlPr>
                        </m:funcPr>
                        <m:fName>
                          <m:r>
                            <m:rPr>
                              <m:sty m:val="p"/>
                            </m:rPr>
                            <a:rPr lang="en-US" b="0" i="0" smtClean="0">
                              <a:latin typeface="Cambria Math"/>
                            </a:rPr>
                            <m:t>min</m:t>
                          </m:r>
                        </m:fName>
                        <m:e/>
                      </m:func>
                      <m:nary>
                        <m:naryPr>
                          <m:chr m:val="∑"/>
                          <m:supHide m:val="on"/>
                          <m:ctrlPr>
                            <a:rPr lang="en-US" i="1" smtClean="0">
                              <a:latin typeface="Cambria Math"/>
                            </a:rPr>
                          </m:ctrlPr>
                        </m:naryPr>
                        <m:sub>
                          <m:r>
                            <a:rPr lang="en-US" b="0" i="1" smtClean="0">
                              <a:latin typeface="Cambria Math"/>
                            </a:rPr>
                            <m:t>𝑖</m:t>
                          </m:r>
                        </m:sub>
                        <m:sup/>
                        <m:e>
                          <m:nary>
                            <m:naryPr>
                              <m:chr m:val="∑"/>
                              <m:supHide m:val="on"/>
                              <m:ctrlPr>
                                <a:rPr lang="en-US" b="0" i="1" smtClean="0">
                                  <a:latin typeface="Cambria Math"/>
                                </a:rPr>
                              </m:ctrlPr>
                            </m:naryPr>
                            <m:sub>
                              <m:r>
                                <m:rPr>
                                  <m:brk m:alnAt="7"/>
                                </m:rPr>
                                <a:rPr lang="en-US" b="0" i="1" smtClean="0">
                                  <a:latin typeface="Cambria Math"/>
                                </a:rPr>
                                <m:t>𝑗</m:t>
                              </m:r>
                              <m:r>
                                <a:rPr lang="en-US" b="0" i="1" smtClean="0">
                                  <a:latin typeface="Cambria Math"/>
                                </a:rPr>
                                <m:t>&gt;</m:t>
                              </m:r>
                              <m:r>
                                <a:rPr lang="en-US" b="0" i="1" smtClean="0">
                                  <a:latin typeface="Cambria Math"/>
                                </a:rPr>
                                <m:t>𝑖</m:t>
                              </m:r>
                            </m:sub>
                            <m:sup/>
                            <m:e>
                              <m:sSub>
                                <m:sSubPr>
                                  <m:ctrlPr>
                                    <a:rPr lang="en-US" b="0" i="1" smtClean="0">
                                      <a:latin typeface="Cambria Math"/>
                                    </a:rPr>
                                  </m:ctrlPr>
                                </m:sSubPr>
                                <m:e>
                                  <m:r>
                                    <a:rPr lang="en-US" b="0" i="1" smtClean="0">
                                      <a:latin typeface="Cambria Math"/>
                                    </a:rPr>
                                    <m:t>𝑑</m:t>
                                  </m:r>
                                </m:e>
                                <m:sub>
                                  <m:r>
                                    <a:rPr lang="en-US" b="0" i="1" smtClean="0">
                                      <a:latin typeface="Cambria Math"/>
                                    </a:rPr>
                                    <m:t>𝑖</m:t>
                                  </m:r>
                                  <m:r>
                                    <a:rPr lang="en-US" b="0" i="1" smtClean="0">
                                      <a:latin typeface="Cambria Math"/>
                                    </a:rPr>
                                    <m:t>,</m:t>
                                  </m:r>
                                  <m:r>
                                    <a:rPr lang="en-US" b="0" i="1" smtClean="0">
                                      <a:latin typeface="Cambria Math"/>
                                    </a:rPr>
                                    <m:t>𝑗</m:t>
                                  </m:r>
                                </m:sub>
                              </m:sSub>
                            </m:e>
                          </m:nary>
                          <m:sSub>
                            <m:sSubPr>
                              <m:ctrlPr>
                                <a:rPr lang="en-US" i="1" smtClean="0">
                                  <a:latin typeface="Cambria Math"/>
                                </a:rPr>
                              </m:ctrlPr>
                            </m:sSubPr>
                            <m:e>
                              <m:r>
                                <a:rPr lang="en-US" b="0" i="1" smtClean="0">
                                  <a:latin typeface="Cambria Math"/>
                                </a:rPr>
                                <m:t>𝑥</m:t>
                              </m:r>
                            </m:e>
                            <m:sub>
                              <m:r>
                                <a:rPr lang="en-US" b="0" i="1" smtClean="0">
                                  <a:latin typeface="Cambria Math"/>
                                </a:rPr>
                                <m:t>𝑖</m:t>
                              </m:r>
                              <m:r>
                                <a:rPr lang="en-US" b="0" i="1" smtClean="0">
                                  <a:latin typeface="Cambria Math"/>
                                </a:rPr>
                                <m:t>,</m:t>
                              </m:r>
                              <m:r>
                                <a:rPr lang="en-US" b="0" i="1" smtClean="0">
                                  <a:latin typeface="Cambria Math"/>
                                </a:rPr>
                                <m:t>𝑗</m:t>
                              </m:r>
                            </m:sub>
                          </m:sSub>
                        </m:e>
                      </m:nary>
                    </m:oMath>
                  </m:oMathPara>
                </a14:m>
                <a:endParaRPr lang="en-US" dirty="0" smtClean="0"/>
              </a:p>
              <a:p>
                <a:pPr marL="0" lvl="2" indent="0">
                  <a:spcBef>
                    <a:spcPts val="600"/>
                  </a:spcBef>
                  <a:buNone/>
                </a:pPr>
                <a:r>
                  <a:rPr lang="en-US" dirty="0" err="1" smtClean="0">
                    <a:cs typeface="Times New Roman" pitchFamily="18" charset="0"/>
                  </a:rPr>
                  <a:t>s.t.</a:t>
                </a:r>
                <a:r>
                  <a:rPr lang="en-US" dirty="0" smtClean="0">
                    <a:cs typeface="Times New Roman" pitchFamily="18" charset="0"/>
                  </a:rPr>
                  <a:t> </a:t>
                </a:r>
                <a:endParaRPr lang="en-US" dirty="0" smtClean="0"/>
              </a:p>
              <a:p>
                <a:pPr marL="793750" lvl="2" indent="0">
                  <a:spcBef>
                    <a:spcPts val="600"/>
                  </a:spcBef>
                  <a:buNone/>
                </a:pPr>
                <a14:m>
                  <m:oMathPara xmlns:m="http://schemas.openxmlformats.org/officeDocument/2006/math">
                    <m:oMathParaPr>
                      <m:jc m:val="left"/>
                    </m:oMathParaPr>
                    <m:oMath xmlns:m="http://schemas.openxmlformats.org/officeDocument/2006/math">
                      <m:nary>
                        <m:naryPr>
                          <m:chr m:val="∑"/>
                          <m:supHide m:val="on"/>
                          <m:ctrlPr>
                            <a:rPr lang="en-US" i="1" smtClean="0">
                              <a:latin typeface="Cambria Math"/>
                            </a:rPr>
                          </m:ctrlPr>
                        </m:naryPr>
                        <m:sub>
                          <m:r>
                            <m:rPr>
                              <m:brk m:alnAt="7"/>
                            </m:rPr>
                            <a:rPr lang="en-US" b="0" i="1" smtClean="0">
                              <a:latin typeface="Cambria Math"/>
                            </a:rPr>
                            <m:t>𝑗</m:t>
                          </m:r>
                          <m:r>
                            <a:rPr lang="en-US" b="0" i="1" smtClean="0">
                              <a:latin typeface="Cambria Math"/>
                            </a:rPr>
                            <m:t>&lt;</m:t>
                          </m:r>
                          <m:r>
                            <a:rPr lang="en-US" b="0" i="1" smtClean="0">
                              <a:latin typeface="Cambria Math"/>
                            </a:rPr>
                            <m:t>𝑖</m:t>
                          </m:r>
                        </m:sub>
                        <m:sup/>
                        <m:e>
                          <m:sSub>
                            <m:sSubPr>
                              <m:ctrlPr>
                                <a:rPr lang="en-US" i="1" smtClean="0">
                                  <a:latin typeface="Cambria Math"/>
                                </a:rPr>
                              </m:ctrlPr>
                            </m:sSubPr>
                            <m:e>
                              <m:r>
                                <a:rPr lang="en-US" b="0" i="1" smtClean="0">
                                  <a:latin typeface="Cambria Math"/>
                                </a:rPr>
                                <m:t>𝑥</m:t>
                              </m:r>
                            </m:e>
                            <m:sub>
                              <m:r>
                                <a:rPr lang="en-US" b="0" i="1" smtClean="0">
                                  <a:latin typeface="Cambria Math"/>
                                </a:rPr>
                                <m:t>𝑗</m:t>
                              </m:r>
                              <m:r>
                                <a:rPr lang="en-US" b="0" i="1" smtClean="0">
                                  <a:latin typeface="Cambria Math"/>
                                </a:rPr>
                                <m:t>,</m:t>
                              </m:r>
                              <m:r>
                                <a:rPr lang="en-US" b="0" i="1" smtClean="0">
                                  <a:latin typeface="Cambria Math"/>
                                </a:rPr>
                                <m:t>𝑖</m:t>
                              </m:r>
                            </m:sub>
                          </m:sSub>
                          <m:r>
                            <a:rPr lang="en-US" b="0" i="1" smtClean="0">
                              <a:latin typeface="Cambria Math"/>
                            </a:rPr>
                            <m:t>+</m:t>
                          </m:r>
                        </m:e>
                      </m:nary>
                      <m:nary>
                        <m:naryPr>
                          <m:chr m:val="∑"/>
                          <m:supHide m:val="on"/>
                          <m:ctrlPr>
                            <a:rPr lang="en-US" i="1">
                              <a:latin typeface="Cambria Math"/>
                            </a:rPr>
                          </m:ctrlPr>
                        </m:naryPr>
                        <m:sub>
                          <m:r>
                            <a:rPr lang="en-US" b="0" i="1" smtClean="0">
                              <a:latin typeface="Cambria Math"/>
                            </a:rPr>
                            <m:t>𝑗</m:t>
                          </m:r>
                          <m:r>
                            <a:rPr lang="en-US" b="0" i="1" smtClean="0">
                              <a:latin typeface="Cambria Math"/>
                            </a:rPr>
                            <m:t>&gt;</m:t>
                          </m:r>
                          <m:r>
                            <a:rPr lang="en-US" i="1">
                              <a:latin typeface="Cambria Math"/>
                            </a:rPr>
                            <m:t>𝑖</m:t>
                          </m:r>
                        </m:sub>
                        <m:sup/>
                        <m:e>
                          <m:sSub>
                            <m:sSubPr>
                              <m:ctrlPr>
                                <a:rPr lang="en-US" i="1">
                                  <a:latin typeface="Cambria Math"/>
                                </a:rPr>
                              </m:ctrlPr>
                            </m:sSubPr>
                            <m:e>
                              <m:r>
                                <a:rPr lang="en-US" i="1">
                                  <a:latin typeface="Cambria Math"/>
                                </a:rPr>
                                <m:t>𝑥</m:t>
                              </m:r>
                            </m:e>
                            <m:sub>
                              <m:r>
                                <a:rPr lang="en-US" i="1">
                                  <a:latin typeface="Cambria Math"/>
                                </a:rPr>
                                <m:t>𝑖</m:t>
                              </m:r>
                              <m:r>
                                <a:rPr lang="en-US" i="1">
                                  <a:latin typeface="Cambria Math"/>
                                </a:rPr>
                                <m:t>,</m:t>
                              </m:r>
                              <m:r>
                                <a:rPr lang="en-US" i="1">
                                  <a:latin typeface="Cambria Math"/>
                                </a:rPr>
                                <m:t>𝑗</m:t>
                              </m:r>
                            </m:sub>
                          </m:sSub>
                          <m:r>
                            <a:rPr lang="en-US" i="1">
                              <a:latin typeface="Cambria Math"/>
                            </a:rPr>
                            <m:t>=</m:t>
                          </m:r>
                          <m:r>
                            <a:rPr lang="en-US" b="0" i="1" smtClean="0">
                              <a:latin typeface="Cambria Math"/>
                            </a:rPr>
                            <m:t>2</m:t>
                          </m:r>
                          <m:r>
                            <a:rPr lang="en-US" i="1">
                              <a:latin typeface="Cambria Math"/>
                            </a:rPr>
                            <m:t>  </m:t>
                          </m:r>
                          <m:r>
                            <a:rPr lang="en-US" b="0" i="1" smtClean="0">
                              <a:latin typeface="Cambria Math"/>
                            </a:rPr>
                            <m:t>𝑓𝑜𝑟</m:t>
                          </m:r>
                          <m:r>
                            <a:rPr lang="en-US" b="0" i="1" smtClean="0">
                              <a:latin typeface="Cambria Math"/>
                            </a:rPr>
                            <m:t> </m:t>
                          </m:r>
                          <m:r>
                            <a:rPr lang="en-US" b="0" i="1" smtClean="0">
                              <a:latin typeface="Cambria Math"/>
                            </a:rPr>
                            <m:t>𝑎𝑙𝑙</m:t>
                          </m:r>
                          <m:r>
                            <a:rPr lang="en-US" b="0" i="1" smtClean="0">
                              <a:latin typeface="Cambria Math"/>
                            </a:rPr>
                            <m:t> </m:t>
                          </m:r>
                          <m:r>
                            <a:rPr lang="en-US" i="1">
                              <a:latin typeface="Cambria Math"/>
                              <a:ea typeface="Cambria Math"/>
                            </a:rPr>
                            <m:t>𝑖</m:t>
                          </m:r>
                        </m:e>
                      </m:nary>
                    </m:oMath>
                  </m:oMathPara>
                </a14:m>
                <a:endParaRPr lang="en-US" dirty="0" smtClean="0"/>
              </a:p>
              <a:p>
                <a:pPr marL="793750" lvl="2" indent="0">
                  <a:spcBef>
                    <a:spcPts val="600"/>
                  </a:spcBef>
                  <a:buNone/>
                </a:pPr>
                <a14:m>
                  <m:oMathPara xmlns:m="http://schemas.openxmlformats.org/officeDocument/2006/math">
                    <m:oMathParaPr>
                      <m:jc m:val="left"/>
                    </m:oMathParaPr>
                    <m:oMath xmlns:m="http://schemas.openxmlformats.org/officeDocument/2006/math">
                      <m:nary>
                        <m:naryPr>
                          <m:chr m:val="∑"/>
                          <m:supHide m:val="on"/>
                          <m:ctrlPr>
                            <a:rPr lang="en-US" i="1">
                              <a:latin typeface="Cambria Math"/>
                            </a:rPr>
                          </m:ctrlPr>
                        </m:naryPr>
                        <m:sub>
                          <m:r>
                            <m:rPr>
                              <m:brk m:alnAt="7"/>
                            </m:rPr>
                            <a:rPr lang="en-US" i="1">
                              <a:latin typeface="Cambria Math"/>
                            </a:rPr>
                            <m:t>𝑖</m:t>
                          </m:r>
                          <m:r>
                            <a:rPr lang="en-US" i="1">
                              <a:latin typeface="Cambria Math"/>
                              <a:ea typeface="Cambria Math"/>
                            </a:rPr>
                            <m:t>∈</m:t>
                          </m:r>
                          <m:r>
                            <a:rPr lang="en-US" i="1">
                              <a:latin typeface="Cambria Math"/>
                              <a:ea typeface="Cambria Math"/>
                            </a:rPr>
                            <m:t>𝑆</m:t>
                          </m:r>
                        </m:sub>
                        <m:sup/>
                        <m:e>
                          <m:nary>
                            <m:naryPr>
                              <m:chr m:val="∑"/>
                              <m:supHide m:val="on"/>
                              <m:ctrlPr>
                                <a:rPr lang="en-US" i="1">
                                  <a:latin typeface="Cambria Math"/>
                                </a:rPr>
                              </m:ctrlPr>
                            </m:naryPr>
                            <m:sub>
                              <m:r>
                                <a:rPr lang="en-US" i="1">
                                  <a:latin typeface="Cambria Math"/>
                                </a:rPr>
                                <m:t>𝑖</m:t>
                              </m:r>
                              <m:r>
                                <a:rPr lang="en-US" i="1">
                                  <a:latin typeface="Cambria Math"/>
                                  <a:ea typeface="Cambria Math"/>
                                </a:rPr>
                                <m:t>∉</m:t>
                              </m:r>
                              <m:r>
                                <a:rPr lang="en-US" i="1">
                                  <a:latin typeface="Cambria Math"/>
                                  <a:ea typeface="Cambria Math"/>
                                </a:rPr>
                                <m:t>𝑆</m:t>
                              </m:r>
                            </m:sub>
                            <m:sup/>
                            <m:e>
                              <m:sSub>
                                <m:sSubPr>
                                  <m:ctrlPr>
                                    <a:rPr lang="en-US" i="1">
                                      <a:latin typeface="Cambria Math"/>
                                    </a:rPr>
                                  </m:ctrlPr>
                                </m:sSubPr>
                                <m:e>
                                  <m:r>
                                    <a:rPr lang="en-US" i="1">
                                      <a:latin typeface="Cambria Math"/>
                                    </a:rPr>
                                    <m:t>𝑥</m:t>
                                  </m:r>
                                </m:e>
                                <m:sub>
                                  <m:r>
                                    <a:rPr lang="en-US" i="1">
                                      <a:latin typeface="Cambria Math"/>
                                    </a:rPr>
                                    <m:t>𝑖</m:t>
                                  </m:r>
                                  <m:r>
                                    <a:rPr lang="en-US" i="1">
                                      <a:latin typeface="Cambria Math"/>
                                    </a:rPr>
                                    <m:t>,</m:t>
                                  </m:r>
                                  <m:r>
                                    <a:rPr lang="en-US" i="1">
                                      <a:latin typeface="Cambria Math"/>
                                    </a:rPr>
                                    <m:t>𝑗</m:t>
                                  </m:r>
                                </m:sub>
                              </m:sSub>
                              <m:r>
                                <a:rPr lang="en-US" i="1">
                                  <a:latin typeface="Cambria Math"/>
                                </a:rPr>
                                <m:t>+</m:t>
                              </m:r>
                            </m:e>
                          </m:nary>
                        </m:e>
                      </m:nary>
                      <m:nary>
                        <m:naryPr>
                          <m:chr m:val="∑"/>
                          <m:supHide m:val="on"/>
                          <m:ctrlPr>
                            <a:rPr lang="en-US" i="1">
                              <a:latin typeface="Cambria Math"/>
                            </a:rPr>
                          </m:ctrlPr>
                        </m:naryPr>
                        <m:sub>
                          <m:r>
                            <m:rPr>
                              <m:brk m:alnAt="7"/>
                            </m:rPr>
                            <a:rPr lang="en-US" i="1">
                              <a:latin typeface="Cambria Math"/>
                            </a:rPr>
                            <m:t>𝑖</m:t>
                          </m:r>
                          <m:r>
                            <a:rPr lang="en-US" i="1">
                              <a:latin typeface="Cambria Math"/>
                              <a:ea typeface="Cambria Math"/>
                            </a:rPr>
                            <m:t>∉</m:t>
                          </m:r>
                          <m:r>
                            <a:rPr lang="en-US" i="1">
                              <a:latin typeface="Cambria Math"/>
                              <a:ea typeface="Cambria Math"/>
                            </a:rPr>
                            <m:t>𝑆</m:t>
                          </m:r>
                        </m:sub>
                        <m:sup/>
                        <m:e>
                          <m:nary>
                            <m:naryPr>
                              <m:chr m:val="∑"/>
                              <m:supHide m:val="on"/>
                              <m:ctrlPr>
                                <a:rPr lang="en-US" i="1">
                                  <a:latin typeface="Cambria Math"/>
                                </a:rPr>
                              </m:ctrlPr>
                            </m:naryPr>
                            <m:sub>
                              <m:r>
                                <a:rPr lang="en-US" i="1">
                                  <a:latin typeface="Cambria Math"/>
                                </a:rPr>
                                <m:t>𝑖</m:t>
                              </m:r>
                              <m:r>
                                <a:rPr lang="en-US" i="1">
                                  <a:latin typeface="Cambria Math"/>
                                  <a:ea typeface="Cambria Math"/>
                                </a:rPr>
                                <m:t>∈</m:t>
                              </m:r>
                              <m:r>
                                <a:rPr lang="en-US" i="1">
                                  <a:latin typeface="Cambria Math"/>
                                  <a:ea typeface="Cambria Math"/>
                                </a:rPr>
                                <m:t>𝑆</m:t>
                              </m:r>
                            </m:sub>
                            <m:sup/>
                            <m:e>
                              <m:sSub>
                                <m:sSubPr>
                                  <m:ctrlPr>
                                    <a:rPr lang="en-US" i="1">
                                      <a:latin typeface="Cambria Math"/>
                                    </a:rPr>
                                  </m:ctrlPr>
                                </m:sSubPr>
                                <m:e>
                                  <m:r>
                                    <a:rPr lang="en-US" i="1">
                                      <a:latin typeface="Cambria Math"/>
                                    </a:rPr>
                                    <m:t>𝑥</m:t>
                                  </m:r>
                                </m:e>
                                <m:sub>
                                  <m:r>
                                    <a:rPr lang="en-US" i="1">
                                      <a:latin typeface="Cambria Math"/>
                                    </a:rPr>
                                    <m:t>𝑖</m:t>
                                  </m:r>
                                  <m:r>
                                    <a:rPr lang="en-US" i="1">
                                      <a:latin typeface="Cambria Math"/>
                                    </a:rPr>
                                    <m:t>,</m:t>
                                  </m:r>
                                  <m:r>
                                    <a:rPr lang="en-US" i="1">
                                      <a:latin typeface="Cambria Math"/>
                                    </a:rPr>
                                    <m:t>𝑗</m:t>
                                  </m:r>
                                </m:sub>
                              </m:sSub>
                              <m:r>
                                <a:rPr lang="en-US" i="1">
                                  <a:latin typeface="Cambria Math"/>
                                  <a:ea typeface="Cambria Math"/>
                                </a:rPr>
                                <m:t>≥2</m:t>
                              </m:r>
                              <m:r>
                                <a:rPr lang="en-US" b="0" i="1" smtClean="0">
                                  <a:latin typeface="Cambria Math"/>
                                  <a:ea typeface="Cambria Math"/>
                                </a:rPr>
                                <m:t> </m:t>
                              </m:r>
                              <m:r>
                                <a:rPr lang="en-US" b="0" i="1" smtClean="0">
                                  <a:latin typeface="Cambria Math"/>
                                  <a:ea typeface="Cambria Math"/>
                                </a:rPr>
                                <m:t>𝑓𝑜𝑟</m:t>
                              </m:r>
                              <m:r>
                                <a:rPr lang="en-US" b="0" i="1" smtClean="0">
                                  <a:latin typeface="Cambria Math"/>
                                  <a:ea typeface="Cambria Math"/>
                                </a:rPr>
                                <m:t> </m:t>
                              </m:r>
                              <m:r>
                                <a:rPr lang="en-US" b="0" i="1" smtClean="0">
                                  <a:latin typeface="Cambria Math"/>
                                  <a:ea typeface="Cambria Math"/>
                                </a:rPr>
                                <m:t>𝑎𝑙𝑙</m:t>
                              </m:r>
                              <m:r>
                                <a:rPr lang="en-US" b="0" i="1" smtClean="0">
                                  <a:latin typeface="Cambria Math"/>
                                  <a:ea typeface="Cambria Math"/>
                                </a:rPr>
                                <m:t> </m:t>
                              </m:r>
                              <m:r>
                                <a:rPr lang="en-US" b="0" i="1" smtClean="0">
                                  <a:latin typeface="Cambria Math"/>
                                  <a:ea typeface="Cambria Math"/>
                                </a:rPr>
                                <m:t>𝑆</m:t>
                              </m:r>
                              <m:r>
                                <a:rPr lang="en-US" b="0" i="1" smtClean="0">
                                  <a:latin typeface="Cambria Math"/>
                                  <a:ea typeface="Cambria Math"/>
                                </a:rPr>
                                <m:t>, </m:t>
                              </m:r>
                              <m:d>
                                <m:dPr>
                                  <m:begChr m:val="|"/>
                                  <m:endChr m:val="|"/>
                                  <m:ctrlPr>
                                    <a:rPr lang="en-US" b="0" i="1" smtClean="0">
                                      <a:latin typeface="Cambria Math"/>
                                      <a:ea typeface="Cambria Math"/>
                                    </a:rPr>
                                  </m:ctrlPr>
                                </m:dPr>
                                <m:e>
                                  <m:r>
                                    <a:rPr lang="en-US" b="0" i="1" smtClean="0">
                                      <a:latin typeface="Cambria Math"/>
                                      <a:ea typeface="Cambria Math"/>
                                    </a:rPr>
                                    <m:t>𝑆</m:t>
                                  </m:r>
                                </m:e>
                              </m:d>
                              <m:r>
                                <a:rPr lang="en-US" b="0" i="1" smtClean="0">
                                  <a:latin typeface="Cambria Math"/>
                                  <a:ea typeface="Cambria Math"/>
                                </a:rPr>
                                <m:t>≥3</m:t>
                              </m:r>
                            </m:e>
                          </m:nary>
                        </m:e>
                      </m:nary>
                    </m:oMath>
                  </m:oMathPara>
                </a14:m>
                <a:endParaRPr lang="en-US" dirty="0" smtClean="0"/>
              </a:p>
              <a:p>
                <a:pPr marL="793750" lvl="2" indent="0">
                  <a:spcBef>
                    <a:spcPts val="600"/>
                  </a:spcBef>
                  <a:buNone/>
                </a:pPr>
                <a14:m>
                  <m:oMathPara xmlns:m="http://schemas.openxmlformats.org/officeDocument/2006/math">
                    <m:oMathParaPr>
                      <m:jc m:val="left"/>
                    </m:oMathParaPr>
                    <m:oMath xmlns:m="http://schemas.openxmlformats.org/officeDocument/2006/math">
                      <m:sSub>
                        <m:sSubPr>
                          <m:ctrlPr>
                            <a:rPr lang="en-US" i="1">
                              <a:latin typeface="Cambria Math"/>
                              <a:cs typeface="Times New Roman" pitchFamily="18" charset="0"/>
                            </a:rPr>
                          </m:ctrlPr>
                        </m:sSubPr>
                        <m:e>
                          <m:r>
                            <a:rPr lang="en-US" i="1">
                              <a:latin typeface="Cambria Math"/>
                              <a:cs typeface="Times New Roman" pitchFamily="18" charset="0"/>
                            </a:rPr>
                            <m:t>𝑥</m:t>
                          </m:r>
                        </m:e>
                        <m:sub>
                          <m:r>
                            <a:rPr lang="en-US" i="1">
                              <a:latin typeface="Cambria Math"/>
                              <a:cs typeface="Times New Roman" pitchFamily="18" charset="0"/>
                            </a:rPr>
                            <m:t>𝑖</m:t>
                          </m:r>
                          <m:r>
                            <a:rPr lang="en-US" i="1">
                              <a:latin typeface="Cambria Math"/>
                              <a:cs typeface="Times New Roman" pitchFamily="18" charset="0"/>
                            </a:rPr>
                            <m:t>,</m:t>
                          </m:r>
                          <m:r>
                            <a:rPr lang="en-US" i="1">
                              <a:latin typeface="Cambria Math"/>
                              <a:cs typeface="Times New Roman" pitchFamily="18" charset="0"/>
                            </a:rPr>
                            <m:t>𝑗</m:t>
                          </m:r>
                        </m:sub>
                      </m:sSub>
                      <m:r>
                        <a:rPr lang="en-US" b="0" i="1" smtClean="0">
                          <a:latin typeface="Cambria Math"/>
                          <a:cs typeface="Times New Roman" pitchFamily="18" charset="0"/>
                        </a:rPr>
                        <m:t>=0 </m:t>
                      </m:r>
                      <m:r>
                        <a:rPr lang="en-US" b="0" i="1" smtClean="0">
                          <a:latin typeface="Cambria Math"/>
                          <a:cs typeface="Times New Roman" pitchFamily="18" charset="0"/>
                        </a:rPr>
                        <m:t>𝑜𝑟</m:t>
                      </m:r>
                      <m:r>
                        <a:rPr lang="en-US" b="0" i="1" smtClean="0">
                          <a:latin typeface="Cambria Math"/>
                          <a:cs typeface="Times New Roman" pitchFamily="18" charset="0"/>
                        </a:rPr>
                        <m:t> 1 </m:t>
                      </m:r>
                      <m:r>
                        <a:rPr lang="en-US" b="0" i="1" smtClean="0">
                          <a:latin typeface="Cambria Math"/>
                          <a:cs typeface="Times New Roman" pitchFamily="18" charset="0"/>
                        </a:rPr>
                        <m:t>𝑓𝑜𝑟</m:t>
                      </m:r>
                      <m:r>
                        <a:rPr lang="en-US" b="0" i="1" smtClean="0">
                          <a:latin typeface="Cambria Math"/>
                          <a:cs typeface="Times New Roman" pitchFamily="18" charset="0"/>
                        </a:rPr>
                        <m:t> </m:t>
                      </m:r>
                      <m:r>
                        <a:rPr lang="en-US" b="0" i="1" smtClean="0">
                          <a:latin typeface="Cambria Math"/>
                          <a:cs typeface="Times New Roman" pitchFamily="18" charset="0"/>
                        </a:rPr>
                        <m:t>𝑎𝑙𝑙</m:t>
                      </m:r>
                      <m:r>
                        <a:rPr lang="en-US" b="0" i="1" smtClean="0">
                          <a:latin typeface="Cambria Math"/>
                          <a:cs typeface="Times New Roman" pitchFamily="18" charset="0"/>
                        </a:rPr>
                        <m:t> </m:t>
                      </m:r>
                      <m:r>
                        <a:rPr lang="en-US" b="0" i="1" smtClean="0">
                          <a:latin typeface="Cambria Math"/>
                          <a:cs typeface="Times New Roman" pitchFamily="18" charset="0"/>
                        </a:rPr>
                        <m:t>𝑖</m:t>
                      </m:r>
                      <m:r>
                        <a:rPr lang="en-US" b="0" i="1" smtClean="0">
                          <a:latin typeface="Cambria Math"/>
                          <a:cs typeface="Times New Roman" pitchFamily="18" charset="0"/>
                        </a:rPr>
                        <m:t>, </m:t>
                      </m:r>
                      <m:r>
                        <a:rPr lang="en-US" b="0" i="1" smtClean="0">
                          <a:latin typeface="Cambria Math"/>
                          <a:cs typeface="Times New Roman" pitchFamily="18" charset="0"/>
                        </a:rPr>
                        <m:t>𝑗</m:t>
                      </m:r>
                      <m:r>
                        <a:rPr lang="en-US" b="0" i="1" smtClean="0">
                          <a:latin typeface="Cambria Math"/>
                          <a:cs typeface="Times New Roman" pitchFamily="18" charset="0"/>
                        </a:rPr>
                        <m:t>&gt;</m:t>
                      </m:r>
                      <m:r>
                        <a:rPr lang="en-US" b="0" i="1" smtClean="0">
                          <a:latin typeface="Cambria Math"/>
                          <a:cs typeface="Times New Roman" pitchFamily="18" charset="0"/>
                        </a:rPr>
                        <m:t>𝑖</m:t>
                      </m:r>
                    </m:oMath>
                  </m:oMathPara>
                </a14:m>
                <a:endParaRPr lang="en-US" dirty="0"/>
              </a:p>
            </p:txBody>
          </p:sp>
        </mc:Choice>
        <mc:Fallback xmlns="">
          <p:sp>
            <p:nvSpPr>
              <p:cNvPr id="593923" name="Rectangle 3"/>
              <p:cNvSpPr>
                <a:spLocks noGrp="1" noRot="1" noChangeAspect="1" noMove="1" noResize="1" noEditPoints="1" noAdjustHandles="1" noChangeArrowheads="1" noChangeShapeType="1" noTextEdit="1"/>
              </p:cNvSpPr>
              <p:nvPr>
                <p:ph type="body" idx="1"/>
              </p:nvPr>
            </p:nvSpPr>
            <p:spPr>
              <a:xfrm>
                <a:off x="204532" y="1570333"/>
                <a:ext cx="8714508" cy="4659986"/>
              </a:xfrm>
              <a:blipFill rotWithShape="1">
                <a:blip r:embed="rId3"/>
                <a:stretch>
                  <a:fillRect l="-1120"/>
                </a:stretch>
              </a:blipFill>
              <a:ln/>
            </p:spPr>
            <p:txBody>
              <a:bodyPr/>
              <a:lstStyle/>
              <a:p>
                <a:r>
                  <a:rPr lang="en-US">
                    <a:noFill/>
                  </a:rPr>
                  <a:t> </a:t>
                </a:r>
              </a:p>
            </p:txBody>
          </p:sp>
        </mc:Fallback>
      </mc:AlternateContent>
      <p:sp>
        <p:nvSpPr>
          <p:cNvPr id="5" name="Rectangle 2"/>
          <p:cNvSpPr>
            <a:spLocks noGrp="1" noChangeArrowheads="1"/>
          </p:cNvSpPr>
          <p:nvPr>
            <p:ph type="title"/>
          </p:nvPr>
        </p:nvSpPr>
        <p:spPr>
          <a:xfrm>
            <a:off x="1219200" y="274638"/>
            <a:ext cx="7710488" cy="1011237"/>
          </a:xfrm>
        </p:spPr>
        <p:txBody>
          <a:bodyPr/>
          <a:lstStyle/>
          <a:p>
            <a:r>
              <a:rPr lang="en-US" sz="4000" dirty="0" smtClean="0">
                <a:cs typeface="Times New Roman" pitchFamily="18" charset="0"/>
              </a:rPr>
              <a:t>ILP Model of the Symmetric TSP</a:t>
            </a:r>
            <a:endParaRPr lang="en-US" sz="4000" dirty="0">
              <a:cs typeface="Times New Roman" pitchFamily="18" charset="0"/>
            </a:endParaRPr>
          </a:p>
        </p:txBody>
      </p:sp>
      <p:sp>
        <p:nvSpPr>
          <p:cNvPr id="6" name="TextBox 5"/>
          <p:cNvSpPr txBox="1"/>
          <p:nvPr/>
        </p:nvSpPr>
        <p:spPr>
          <a:xfrm>
            <a:off x="7417484" y="4956785"/>
            <a:ext cx="1260311" cy="461665"/>
          </a:xfrm>
          <a:prstGeom prst="rect">
            <a:avLst/>
          </a:prstGeom>
          <a:noFill/>
        </p:spPr>
        <p:txBody>
          <a:bodyPr wrap="square" rtlCol="0">
            <a:spAutoFit/>
          </a:bodyPr>
          <a:lstStyle/>
          <a:p>
            <a:r>
              <a:rPr lang="en-US" sz="2400" dirty="0">
                <a:solidFill>
                  <a:schemeClr val="accent2"/>
                </a:solidFill>
              </a:rPr>
              <a:t>[</a:t>
            </a:r>
            <a:r>
              <a:rPr lang="en-US" sz="2400" dirty="0" smtClean="0">
                <a:solidFill>
                  <a:schemeClr val="accent2"/>
                </a:solidFill>
              </a:rPr>
              <a:t>11.25]</a:t>
            </a:r>
            <a:endParaRPr lang="en-US" sz="2400" dirty="0">
              <a:solidFill>
                <a:schemeClr val="accent2"/>
              </a:solidFill>
            </a:endParaRPr>
          </a:p>
        </p:txBody>
      </p:sp>
    </p:spTree>
    <p:extLst>
      <p:ext uri="{BB962C8B-B14F-4D97-AF65-F5344CB8AC3E}">
        <p14:creationId xmlns:p14="http://schemas.microsoft.com/office/powerpoint/2010/main" val="250918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39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39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939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93923" name="Rectangle 3"/>
              <p:cNvSpPr>
                <a:spLocks noGrp="1" noChangeArrowheads="1"/>
              </p:cNvSpPr>
              <p:nvPr>
                <p:ph type="body" idx="1"/>
              </p:nvPr>
            </p:nvSpPr>
            <p:spPr>
              <a:xfrm>
                <a:off x="204532" y="1570333"/>
                <a:ext cx="8714508" cy="4659986"/>
              </a:xfrm>
              <a:ln/>
            </p:spPr>
            <p:txBody>
              <a:bodyPr/>
              <a:lstStyle/>
              <a:p>
                <a:pPr marL="800100" lvl="2" indent="0">
                  <a:spcBef>
                    <a:spcPts val="600"/>
                  </a:spcBef>
                  <a:buNone/>
                </a:pPr>
                <a14:m>
                  <m:oMathPara xmlns:m="http://schemas.openxmlformats.org/officeDocument/2006/math">
                    <m:oMathParaPr>
                      <m:jc m:val="left"/>
                    </m:oMathParaPr>
                    <m:oMath xmlns:m="http://schemas.openxmlformats.org/officeDocument/2006/math">
                      <m:func>
                        <m:funcPr>
                          <m:ctrlPr>
                            <a:rPr lang="en-US" b="0" i="1" smtClean="0">
                              <a:latin typeface="Cambria Math"/>
                            </a:rPr>
                          </m:ctrlPr>
                        </m:funcPr>
                        <m:fName>
                          <m:r>
                            <m:rPr>
                              <m:sty m:val="p"/>
                            </m:rPr>
                            <a:rPr lang="en-US" b="0" i="0" smtClean="0">
                              <a:latin typeface="Cambria Math"/>
                            </a:rPr>
                            <m:t>min</m:t>
                          </m:r>
                        </m:fName>
                        <m:e/>
                      </m:func>
                      <m:nary>
                        <m:naryPr>
                          <m:chr m:val="∑"/>
                          <m:supHide m:val="on"/>
                          <m:ctrlPr>
                            <a:rPr lang="en-US" i="1" smtClean="0">
                              <a:latin typeface="Cambria Math"/>
                            </a:rPr>
                          </m:ctrlPr>
                        </m:naryPr>
                        <m:sub>
                          <m:r>
                            <a:rPr lang="en-US" b="0" i="1" smtClean="0">
                              <a:latin typeface="Cambria Math"/>
                            </a:rPr>
                            <m:t>𝑖</m:t>
                          </m:r>
                        </m:sub>
                        <m:sup/>
                        <m:e>
                          <m:nary>
                            <m:naryPr>
                              <m:chr m:val="∑"/>
                              <m:supHide m:val="on"/>
                              <m:ctrlPr>
                                <a:rPr lang="en-US" b="0" i="1" smtClean="0">
                                  <a:latin typeface="Cambria Math"/>
                                </a:rPr>
                              </m:ctrlPr>
                            </m:naryPr>
                            <m:sub>
                              <m:r>
                                <m:rPr>
                                  <m:brk m:alnAt="7"/>
                                </m:rPr>
                                <a:rPr lang="en-US" b="0" i="1" smtClean="0">
                                  <a:latin typeface="Cambria Math"/>
                                </a:rPr>
                                <m:t>𝑗</m:t>
                              </m:r>
                              <m:r>
                                <a:rPr lang="en-US" b="0" i="1" smtClean="0">
                                  <a:latin typeface="Cambria Math"/>
                                  <a:ea typeface="Cambria Math"/>
                                </a:rPr>
                                <m:t>≠</m:t>
                              </m:r>
                              <m:r>
                                <a:rPr lang="en-US" b="0" i="1" smtClean="0">
                                  <a:latin typeface="Cambria Math"/>
                                </a:rPr>
                                <m:t>𝑖</m:t>
                              </m:r>
                            </m:sub>
                            <m:sup/>
                            <m:e>
                              <m:sSub>
                                <m:sSubPr>
                                  <m:ctrlPr>
                                    <a:rPr lang="en-US" b="0" i="1" smtClean="0">
                                      <a:latin typeface="Cambria Math"/>
                                    </a:rPr>
                                  </m:ctrlPr>
                                </m:sSubPr>
                                <m:e>
                                  <m:r>
                                    <a:rPr lang="en-US" b="0" i="1" smtClean="0">
                                      <a:latin typeface="Cambria Math"/>
                                    </a:rPr>
                                    <m:t>𝑑</m:t>
                                  </m:r>
                                </m:e>
                                <m:sub>
                                  <m:r>
                                    <a:rPr lang="en-US" b="0" i="1" smtClean="0">
                                      <a:latin typeface="Cambria Math"/>
                                    </a:rPr>
                                    <m:t>𝑖</m:t>
                                  </m:r>
                                  <m:r>
                                    <a:rPr lang="en-US" b="0" i="1" smtClean="0">
                                      <a:latin typeface="Cambria Math"/>
                                    </a:rPr>
                                    <m:t>,</m:t>
                                  </m:r>
                                  <m:r>
                                    <a:rPr lang="en-US" b="0" i="1" smtClean="0">
                                      <a:latin typeface="Cambria Math"/>
                                    </a:rPr>
                                    <m:t>𝑗</m:t>
                                  </m:r>
                                </m:sub>
                              </m:sSub>
                            </m:e>
                          </m:nary>
                          <m:sSub>
                            <m:sSubPr>
                              <m:ctrlPr>
                                <a:rPr lang="en-US" i="1" smtClean="0">
                                  <a:latin typeface="Cambria Math"/>
                                </a:rPr>
                              </m:ctrlPr>
                            </m:sSubPr>
                            <m:e>
                              <m:r>
                                <a:rPr lang="en-US" b="0" i="1" smtClean="0">
                                  <a:latin typeface="Cambria Math"/>
                                </a:rPr>
                                <m:t>𝑥</m:t>
                              </m:r>
                            </m:e>
                            <m:sub>
                              <m:r>
                                <a:rPr lang="en-US" b="0" i="1" smtClean="0">
                                  <a:latin typeface="Cambria Math"/>
                                </a:rPr>
                                <m:t>𝑖</m:t>
                              </m:r>
                              <m:r>
                                <a:rPr lang="en-US" b="0" i="1" smtClean="0">
                                  <a:latin typeface="Cambria Math"/>
                                </a:rPr>
                                <m:t>,</m:t>
                              </m:r>
                              <m:r>
                                <a:rPr lang="en-US" b="0" i="1" smtClean="0">
                                  <a:latin typeface="Cambria Math"/>
                                </a:rPr>
                                <m:t>𝑗</m:t>
                              </m:r>
                            </m:sub>
                          </m:sSub>
                        </m:e>
                      </m:nary>
                    </m:oMath>
                  </m:oMathPara>
                </a14:m>
                <a:endParaRPr lang="en-US" dirty="0" smtClean="0"/>
              </a:p>
              <a:p>
                <a:pPr marL="0" lvl="2" indent="0">
                  <a:spcBef>
                    <a:spcPts val="600"/>
                  </a:spcBef>
                  <a:buNone/>
                </a:pPr>
                <a:r>
                  <a:rPr lang="en-US" dirty="0" err="1" smtClean="0">
                    <a:cs typeface="Times New Roman" pitchFamily="18" charset="0"/>
                  </a:rPr>
                  <a:t>s.t.</a:t>
                </a:r>
                <a:r>
                  <a:rPr lang="en-US" dirty="0" smtClean="0">
                    <a:cs typeface="Times New Roman" pitchFamily="18" charset="0"/>
                  </a:rPr>
                  <a:t> </a:t>
                </a:r>
                <a:endParaRPr lang="en-US" dirty="0" smtClean="0"/>
              </a:p>
              <a:p>
                <a:pPr marL="793750" lvl="2" indent="0">
                  <a:spcBef>
                    <a:spcPts val="600"/>
                  </a:spcBef>
                  <a:buNone/>
                </a:pPr>
                <a14:m>
                  <m:oMathPara xmlns:m="http://schemas.openxmlformats.org/officeDocument/2006/math">
                    <m:oMathParaPr>
                      <m:jc m:val="left"/>
                    </m:oMathParaPr>
                    <m:oMath xmlns:m="http://schemas.openxmlformats.org/officeDocument/2006/math">
                      <m:nary>
                        <m:naryPr>
                          <m:chr m:val="∑"/>
                          <m:supHide m:val="on"/>
                          <m:ctrlPr>
                            <a:rPr lang="en-US" i="1" smtClean="0">
                              <a:latin typeface="Cambria Math"/>
                            </a:rPr>
                          </m:ctrlPr>
                        </m:naryPr>
                        <m:sub>
                          <m:r>
                            <m:rPr>
                              <m:brk m:alnAt="7"/>
                            </m:rPr>
                            <a:rPr lang="en-US" b="0" i="1" smtClean="0">
                              <a:latin typeface="Cambria Math"/>
                            </a:rPr>
                            <m:t>𝑗</m:t>
                          </m:r>
                        </m:sub>
                        <m:sup/>
                        <m:e>
                          <m:sSub>
                            <m:sSubPr>
                              <m:ctrlPr>
                                <a:rPr lang="en-US" i="1" smtClean="0">
                                  <a:latin typeface="Cambria Math"/>
                                </a:rPr>
                              </m:ctrlPr>
                            </m:sSubPr>
                            <m:e>
                              <m:r>
                                <a:rPr lang="en-US" b="0" i="1" smtClean="0">
                                  <a:latin typeface="Cambria Math"/>
                                </a:rPr>
                                <m:t>𝑥</m:t>
                              </m:r>
                            </m:e>
                            <m:sub>
                              <m:r>
                                <a:rPr lang="en-US" b="0" i="1" smtClean="0">
                                  <a:latin typeface="Cambria Math"/>
                                </a:rPr>
                                <m:t>𝑗</m:t>
                              </m:r>
                              <m:r>
                                <a:rPr lang="en-US" b="0" i="1" smtClean="0">
                                  <a:latin typeface="Cambria Math"/>
                                </a:rPr>
                                <m:t>,</m:t>
                              </m:r>
                              <m:r>
                                <a:rPr lang="en-US" b="0" i="1" smtClean="0">
                                  <a:latin typeface="Cambria Math"/>
                                </a:rPr>
                                <m:t>𝑖</m:t>
                              </m:r>
                            </m:sub>
                          </m:sSub>
                          <m:r>
                            <a:rPr lang="en-US" b="0" i="1" smtClean="0">
                              <a:latin typeface="Cambria Math"/>
                            </a:rPr>
                            <m:t>=1 </m:t>
                          </m:r>
                          <m:r>
                            <a:rPr lang="en-US" b="0" i="1" smtClean="0">
                              <a:latin typeface="Cambria Math"/>
                            </a:rPr>
                            <m:t>𝑓𝑜𝑟</m:t>
                          </m:r>
                          <m:r>
                            <a:rPr lang="en-US" b="0" i="1" smtClean="0">
                              <a:latin typeface="Cambria Math"/>
                            </a:rPr>
                            <m:t> </m:t>
                          </m:r>
                          <m:r>
                            <a:rPr lang="en-US" b="0" i="1" smtClean="0">
                              <a:latin typeface="Cambria Math"/>
                            </a:rPr>
                            <m:t>𝑎𝑙𝑙</m:t>
                          </m:r>
                          <m:r>
                            <a:rPr lang="en-US" b="0" i="1" smtClean="0">
                              <a:latin typeface="Cambria Math"/>
                            </a:rPr>
                            <m:t> </m:t>
                          </m:r>
                          <m:r>
                            <a:rPr lang="en-US" b="0" i="1" smtClean="0">
                              <a:latin typeface="Cambria Math"/>
                            </a:rPr>
                            <m:t>𝑖</m:t>
                          </m:r>
                        </m:e>
                      </m:nary>
                    </m:oMath>
                  </m:oMathPara>
                </a14:m>
                <a:endParaRPr lang="en-US" dirty="0" smtClean="0"/>
              </a:p>
              <a:p>
                <a:pPr marL="793750" lvl="2" indent="0">
                  <a:spcBef>
                    <a:spcPts val="600"/>
                  </a:spcBef>
                  <a:buNone/>
                </a:pPr>
                <a14:m>
                  <m:oMathPara xmlns:m="http://schemas.openxmlformats.org/officeDocument/2006/math">
                    <m:oMathParaPr>
                      <m:jc m:val="left"/>
                    </m:oMathParaPr>
                    <m:oMath xmlns:m="http://schemas.openxmlformats.org/officeDocument/2006/math">
                      <m:nary>
                        <m:naryPr>
                          <m:chr m:val="∑"/>
                          <m:supHide m:val="on"/>
                          <m:ctrlPr>
                            <a:rPr lang="en-US" i="1">
                              <a:latin typeface="Cambria Math"/>
                            </a:rPr>
                          </m:ctrlPr>
                        </m:naryPr>
                        <m:sub>
                          <m:r>
                            <a:rPr lang="en-US" i="1">
                              <a:latin typeface="Cambria Math"/>
                            </a:rPr>
                            <m:t>𝑗</m:t>
                          </m:r>
                        </m:sub>
                        <m:sup/>
                        <m:e>
                          <m:sSub>
                            <m:sSubPr>
                              <m:ctrlPr>
                                <a:rPr lang="en-US" i="1">
                                  <a:latin typeface="Cambria Math"/>
                                </a:rPr>
                              </m:ctrlPr>
                            </m:sSubPr>
                            <m:e>
                              <m:r>
                                <a:rPr lang="en-US" i="1">
                                  <a:latin typeface="Cambria Math"/>
                                </a:rPr>
                                <m:t>𝑥</m:t>
                              </m:r>
                            </m:e>
                            <m:sub>
                              <m:r>
                                <a:rPr lang="en-US" i="1">
                                  <a:latin typeface="Cambria Math"/>
                                </a:rPr>
                                <m:t>𝑖</m:t>
                              </m:r>
                              <m:r>
                                <a:rPr lang="en-US" i="1">
                                  <a:latin typeface="Cambria Math"/>
                                </a:rPr>
                                <m:t>,</m:t>
                              </m:r>
                              <m:r>
                                <a:rPr lang="en-US" i="1">
                                  <a:latin typeface="Cambria Math"/>
                                </a:rPr>
                                <m:t>𝑗</m:t>
                              </m:r>
                            </m:sub>
                          </m:sSub>
                          <m:r>
                            <a:rPr lang="en-US" i="1">
                              <a:latin typeface="Cambria Math"/>
                            </a:rPr>
                            <m:t>=</m:t>
                          </m:r>
                          <m:r>
                            <a:rPr lang="en-US" b="0" i="1" smtClean="0">
                              <a:latin typeface="Cambria Math"/>
                            </a:rPr>
                            <m:t>1</m:t>
                          </m:r>
                          <m:r>
                            <a:rPr lang="en-US" i="1">
                              <a:latin typeface="Cambria Math"/>
                            </a:rPr>
                            <m:t>  </m:t>
                          </m:r>
                          <m:r>
                            <a:rPr lang="en-US" i="1">
                              <a:latin typeface="Cambria Math"/>
                            </a:rPr>
                            <m:t>𝑓𝑜𝑟</m:t>
                          </m:r>
                          <m:r>
                            <a:rPr lang="en-US" i="1">
                              <a:latin typeface="Cambria Math"/>
                            </a:rPr>
                            <m:t> </m:t>
                          </m:r>
                          <m:r>
                            <a:rPr lang="en-US" i="1">
                              <a:latin typeface="Cambria Math"/>
                            </a:rPr>
                            <m:t>𝑎𝑙𝑙</m:t>
                          </m:r>
                          <m:r>
                            <a:rPr lang="en-US" i="1">
                              <a:latin typeface="Cambria Math"/>
                            </a:rPr>
                            <m:t> </m:t>
                          </m:r>
                          <m:r>
                            <a:rPr lang="en-US" i="1">
                              <a:latin typeface="Cambria Math"/>
                              <a:ea typeface="Cambria Math"/>
                            </a:rPr>
                            <m:t>𝑖</m:t>
                          </m:r>
                        </m:e>
                      </m:nary>
                    </m:oMath>
                  </m:oMathPara>
                </a14:m>
                <a:endParaRPr lang="en-US" dirty="0"/>
              </a:p>
              <a:p>
                <a:pPr marL="793750" lvl="2" indent="0">
                  <a:spcBef>
                    <a:spcPts val="600"/>
                  </a:spcBef>
                  <a:buNone/>
                </a:pPr>
                <a14:m>
                  <m:oMathPara xmlns:m="http://schemas.openxmlformats.org/officeDocument/2006/math">
                    <m:oMathParaPr>
                      <m:jc m:val="left"/>
                    </m:oMathParaPr>
                    <m:oMath xmlns:m="http://schemas.openxmlformats.org/officeDocument/2006/math">
                      <m:nary>
                        <m:naryPr>
                          <m:chr m:val="∑"/>
                          <m:supHide m:val="on"/>
                          <m:ctrlPr>
                            <a:rPr lang="en-US" i="1">
                              <a:latin typeface="Cambria Math"/>
                            </a:rPr>
                          </m:ctrlPr>
                        </m:naryPr>
                        <m:sub>
                          <m:r>
                            <m:rPr>
                              <m:brk m:alnAt="7"/>
                            </m:rPr>
                            <a:rPr lang="en-US" i="1">
                              <a:latin typeface="Cambria Math"/>
                            </a:rPr>
                            <m:t>𝑖</m:t>
                          </m:r>
                          <m:r>
                            <a:rPr lang="en-US" i="1" smtClean="0">
                              <a:latin typeface="Cambria Math"/>
                              <a:ea typeface="Cambria Math"/>
                            </a:rPr>
                            <m:t>∈</m:t>
                          </m:r>
                          <m:r>
                            <a:rPr lang="en-US" i="1">
                              <a:latin typeface="Cambria Math"/>
                              <a:ea typeface="Cambria Math"/>
                            </a:rPr>
                            <m:t>𝑆</m:t>
                          </m:r>
                        </m:sub>
                        <m:sup/>
                        <m:e>
                          <m:nary>
                            <m:naryPr>
                              <m:chr m:val="∑"/>
                              <m:supHide m:val="on"/>
                              <m:ctrlPr>
                                <a:rPr lang="en-US" i="1">
                                  <a:latin typeface="Cambria Math"/>
                                </a:rPr>
                              </m:ctrlPr>
                            </m:naryPr>
                            <m:sub>
                              <m:r>
                                <a:rPr lang="en-US" i="1">
                                  <a:latin typeface="Cambria Math"/>
                                </a:rPr>
                                <m:t>𝑖</m:t>
                              </m:r>
                              <m:r>
                                <a:rPr lang="en-US" i="1" smtClean="0">
                                  <a:latin typeface="Cambria Math"/>
                                  <a:ea typeface="Cambria Math"/>
                                </a:rPr>
                                <m:t>∉</m:t>
                              </m:r>
                              <m:r>
                                <a:rPr lang="en-US" i="1">
                                  <a:latin typeface="Cambria Math"/>
                                  <a:ea typeface="Cambria Math"/>
                                </a:rPr>
                                <m:t>𝑆</m:t>
                              </m:r>
                            </m:sub>
                            <m:sup/>
                            <m:e>
                              <m:sSub>
                                <m:sSubPr>
                                  <m:ctrlPr>
                                    <a:rPr lang="en-US" i="1">
                                      <a:latin typeface="Cambria Math"/>
                                    </a:rPr>
                                  </m:ctrlPr>
                                </m:sSubPr>
                                <m:e>
                                  <m:r>
                                    <a:rPr lang="en-US" i="1">
                                      <a:latin typeface="Cambria Math"/>
                                    </a:rPr>
                                    <m:t>𝑥</m:t>
                                  </m:r>
                                </m:e>
                                <m:sub>
                                  <m:r>
                                    <a:rPr lang="en-US" i="1">
                                      <a:latin typeface="Cambria Math"/>
                                    </a:rPr>
                                    <m:t>𝑖</m:t>
                                  </m:r>
                                  <m:r>
                                    <a:rPr lang="en-US" i="1">
                                      <a:latin typeface="Cambria Math"/>
                                    </a:rPr>
                                    <m:t>,</m:t>
                                  </m:r>
                                  <m:r>
                                    <a:rPr lang="en-US" i="1">
                                      <a:latin typeface="Cambria Math"/>
                                    </a:rPr>
                                    <m:t>𝑗</m:t>
                                  </m:r>
                                </m:sub>
                              </m:sSub>
                              <m:r>
                                <a:rPr lang="en-US" i="1">
                                  <a:latin typeface="Cambria Math"/>
                                  <a:ea typeface="Cambria Math"/>
                                </a:rPr>
                                <m:t>≥</m:t>
                              </m:r>
                              <m:r>
                                <a:rPr lang="en-US" b="0" i="1" smtClean="0">
                                  <a:latin typeface="Cambria Math"/>
                                  <a:ea typeface="Cambria Math"/>
                                </a:rPr>
                                <m:t>1 </m:t>
                              </m:r>
                              <m:r>
                                <a:rPr lang="en-US" b="0" i="1" smtClean="0">
                                  <a:latin typeface="Cambria Math"/>
                                  <a:ea typeface="Cambria Math"/>
                                </a:rPr>
                                <m:t>𝑓𝑜𝑟</m:t>
                              </m:r>
                              <m:r>
                                <a:rPr lang="en-US" b="0" i="1" smtClean="0">
                                  <a:latin typeface="Cambria Math"/>
                                  <a:ea typeface="Cambria Math"/>
                                </a:rPr>
                                <m:t> </m:t>
                              </m:r>
                              <m:r>
                                <a:rPr lang="en-US" b="0" i="1" smtClean="0">
                                  <a:latin typeface="Cambria Math"/>
                                  <a:ea typeface="Cambria Math"/>
                                </a:rPr>
                                <m:t>𝑎𝑙𝑙</m:t>
                              </m:r>
                              <m:r>
                                <a:rPr lang="en-US" b="0" i="1" smtClean="0">
                                  <a:latin typeface="Cambria Math"/>
                                  <a:ea typeface="Cambria Math"/>
                                </a:rPr>
                                <m:t> </m:t>
                              </m:r>
                              <m:r>
                                <a:rPr lang="en-US" b="0" i="1" smtClean="0">
                                  <a:latin typeface="Cambria Math"/>
                                  <a:ea typeface="Cambria Math"/>
                                </a:rPr>
                                <m:t>𝑆</m:t>
                              </m:r>
                              <m:r>
                                <a:rPr lang="en-US" b="0" i="1" smtClean="0">
                                  <a:latin typeface="Cambria Math"/>
                                  <a:ea typeface="Cambria Math"/>
                                </a:rPr>
                                <m:t>, </m:t>
                              </m:r>
                              <m:d>
                                <m:dPr>
                                  <m:begChr m:val="|"/>
                                  <m:endChr m:val="|"/>
                                  <m:ctrlPr>
                                    <a:rPr lang="en-US" b="0" i="1" smtClean="0">
                                      <a:latin typeface="Cambria Math"/>
                                      <a:ea typeface="Cambria Math"/>
                                    </a:rPr>
                                  </m:ctrlPr>
                                </m:dPr>
                                <m:e>
                                  <m:r>
                                    <a:rPr lang="en-US" b="0" i="1" smtClean="0">
                                      <a:latin typeface="Cambria Math"/>
                                      <a:ea typeface="Cambria Math"/>
                                    </a:rPr>
                                    <m:t>𝑆</m:t>
                                  </m:r>
                                </m:e>
                              </m:d>
                              <m:r>
                                <a:rPr lang="en-US" b="0" i="1" smtClean="0">
                                  <a:latin typeface="Cambria Math"/>
                                  <a:ea typeface="Cambria Math"/>
                                </a:rPr>
                                <m:t>≥2</m:t>
                              </m:r>
                            </m:e>
                          </m:nary>
                        </m:e>
                      </m:nary>
                    </m:oMath>
                  </m:oMathPara>
                </a14:m>
                <a:endParaRPr lang="en-US" dirty="0" smtClean="0"/>
              </a:p>
              <a:p>
                <a:pPr marL="793750" lvl="2" indent="0">
                  <a:spcBef>
                    <a:spcPts val="600"/>
                  </a:spcBef>
                  <a:buNone/>
                </a:pPr>
                <a14:m>
                  <m:oMathPara xmlns:m="http://schemas.openxmlformats.org/officeDocument/2006/math">
                    <m:oMathParaPr>
                      <m:jc m:val="left"/>
                    </m:oMathParaPr>
                    <m:oMath xmlns:m="http://schemas.openxmlformats.org/officeDocument/2006/math">
                      <m:sSub>
                        <m:sSubPr>
                          <m:ctrlPr>
                            <a:rPr lang="en-US" i="1">
                              <a:latin typeface="Cambria Math"/>
                              <a:cs typeface="Times New Roman" pitchFamily="18" charset="0"/>
                            </a:rPr>
                          </m:ctrlPr>
                        </m:sSubPr>
                        <m:e>
                          <m:r>
                            <a:rPr lang="en-US" i="1">
                              <a:latin typeface="Cambria Math"/>
                              <a:cs typeface="Times New Roman" pitchFamily="18" charset="0"/>
                            </a:rPr>
                            <m:t>𝑥</m:t>
                          </m:r>
                        </m:e>
                        <m:sub>
                          <m:r>
                            <a:rPr lang="en-US" i="1">
                              <a:latin typeface="Cambria Math"/>
                              <a:cs typeface="Times New Roman" pitchFamily="18" charset="0"/>
                            </a:rPr>
                            <m:t>𝑖</m:t>
                          </m:r>
                          <m:r>
                            <a:rPr lang="en-US" i="1">
                              <a:latin typeface="Cambria Math"/>
                              <a:cs typeface="Times New Roman" pitchFamily="18" charset="0"/>
                            </a:rPr>
                            <m:t>,</m:t>
                          </m:r>
                          <m:r>
                            <a:rPr lang="en-US" i="1">
                              <a:latin typeface="Cambria Math"/>
                              <a:cs typeface="Times New Roman" pitchFamily="18" charset="0"/>
                            </a:rPr>
                            <m:t>𝑗</m:t>
                          </m:r>
                        </m:sub>
                      </m:sSub>
                      <m:r>
                        <a:rPr lang="en-US" b="0" i="1" smtClean="0">
                          <a:latin typeface="Cambria Math"/>
                          <a:cs typeface="Times New Roman" pitchFamily="18" charset="0"/>
                        </a:rPr>
                        <m:t>=0 </m:t>
                      </m:r>
                      <m:r>
                        <a:rPr lang="en-US" b="0" i="1" smtClean="0">
                          <a:latin typeface="Cambria Math"/>
                          <a:cs typeface="Times New Roman" pitchFamily="18" charset="0"/>
                        </a:rPr>
                        <m:t>𝑜𝑟</m:t>
                      </m:r>
                      <m:r>
                        <a:rPr lang="en-US" b="0" i="1" smtClean="0">
                          <a:latin typeface="Cambria Math"/>
                          <a:cs typeface="Times New Roman" pitchFamily="18" charset="0"/>
                        </a:rPr>
                        <m:t> 1 </m:t>
                      </m:r>
                      <m:r>
                        <a:rPr lang="en-US" b="0" i="1" smtClean="0">
                          <a:latin typeface="Cambria Math"/>
                          <a:cs typeface="Times New Roman" pitchFamily="18" charset="0"/>
                        </a:rPr>
                        <m:t>𝑓𝑜𝑟</m:t>
                      </m:r>
                      <m:r>
                        <a:rPr lang="en-US" b="0" i="1" smtClean="0">
                          <a:latin typeface="Cambria Math"/>
                          <a:cs typeface="Times New Roman" pitchFamily="18" charset="0"/>
                        </a:rPr>
                        <m:t> </m:t>
                      </m:r>
                      <m:r>
                        <a:rPr lang="en-US" b="0" i="1" smtClean="0">
                          <a:latin typeface="Cambria Math"/>
                          <a:cs typeface="Times New Roman" pitchFamily="18" charset="0"/>
                        </a:rPr>
                        <m:t>𝑎𝑙𝑙</m:t>
                      </m:r>
                      <m:r>
                        <a:rPr lang="en-US" b="0" i="1" smtClean="0">
                          <a:latin typeface="Cambria Math"/>
                          <a:cs typeface="Times New Roman" pitchFamily="18" charset="0"/>
                        </a:rPr>
                        <m:t> </m:t>
                      </m:r>
                      <m:r>
                        <a:rPr lang="en-US" b="0" i="1" smtClean="0">
                          <a:latin typeface="Cambria Math"/>
                          <a:cs typeface="Times New Roman" pitchFamily="18" charset="0"/>
                        </a:rPr>
                        <m:t>𝑖</m:t>
                      </m:r>
                      <m:r>
                        <a:rPr lang="en-US" b="0" i="1" smtClean="0">
                          <a:latin typeface="Cambria Math"/>
                          <a:cs typeface="Times New Roman" pitchFamily="18" charset="0"/>
                        </a:rPr>
                        <m:t>, </m:t>
                      </m:r>
                      <m:r>
                        <a:rPr lang="en-US" b="0" i="1" smtClean="0">
                          <a:latin typeface="Cambria Math"/>
                          <a:cs typeface="Times New Roman" pitchFamily="18" charset="0"/>
                        </a:rPr>
                        <m:t>𝑗</m:t>
                      </m:r>
                    </m:oMath>
                  </m:oMathPara>
                </a14:m>
                <a:endParaRPr lang="en-US" dirty="0"/>
              </a:p>
            </p:txBody>
          </p:sp>
        </mc:Choice>
        <mc:Fallback xmlns="">
          <p:sp>
            <p:nvSpPr>
              <p:cNvPr id="593923" name="Rectangle 3"/>
              <p:cNvSpPr>
                <a:spLocks noGrp="1" noRot="1" noChangeAspect="1" noMove="1" noResize="1" noEditPoints="1" noAdjustHandles="1" noChangeArrowheads="1" noChangeShapeType="1" noTextEdit="1"/>
              </p:cNvSpPr>
              <p:nvPr>
                <p:ph type="body" idx="1"/>
              </p:nvPr>
            </p:nvSpPr>
            <p:spPr>
              <a:xfrm>
                <a:off x="204532" y="1570333"/>
                <a:ext cx="8714508" cy="4659986"/>
              </a:xfrm>
              <a:blipFill rotWithShape="1">
                <a:blip r:embed="rId3"/>
                <a:stretch>
                  <a:fillRect l="-1120" b="-524"/>
                </a:stretch>
              </a:blipFill>
              <a:ln/>
            </p:spPr>
            <p:txBody>
              <a:bodyPr/>
              <a:lstStyle/>
              <a:p>
                <a:r>
                  <a:rPr lang="en-US">
                    <a:noFill/>
                  </a:rPr>
                  <a:t> </a:t>
                </a:r>
              </a:p>
            </p:txBody>
          </p:sp>
        </mc:Fallback>
      </mc:AlternateContent>
      <p:sp>
        <p:nvSpPr>
          <p:cNvPr id="5" name="Rectangle 2"/>
          <p:cNvSpPr>
            <a:spLocks noGrp="1" noChangeArrowheads="1"/>
          </p:cNvSpPr>
          <p:nvPr>
            <p:ph type="title"/>
          </p:nvPr>
        </p:nvSpPr>
        <p:spPr>
          <a:xfrm>
            <a:off x="1219200" y="274638"/>
            <a:ext cx="7710488" cy="1011237"/>
          </a:xfrm>
        </p:spPr>
        <p:txBody>
          <a:bodyPr/>
          <a:lstStyle/>
          <a:p>
            <a:r>
              <a:rPr lang="en-US" sz="3800" dirty="0" smtClean="0">
                <a:cs typeface="Times New Roman" pitchFamily="18" charset="0"/>
              </a:rPr>
              <a:t>ILP Model of the Asymmetric TSP</a:t>
            </a:r>
            <a:endParaRPr lang="en-US" sz="3800" dirty="0">
              <a:cs typeface="Times New Roman" pitchFamily="18" charset="0"/>
            </a:endParaRPr>
          </a:p>
        </p:txBody>
      </p:sp>
      <p:sp>
        <p:nvSpPr>
          <p:cNvPr id="6" name="TextBox 5"/>
          <p:cNvSpPr txBox="1"/>
          <p:nvPr/>
        </p:nvSpPr>
        <p:spPr>
          <a:xfrm>
            <a:off x="7417484" y="4956785"/>
            <a:ext cx="1260311" cy="461665"/>
          </a:xfrm>
          <a:prstGeom prst="rect">
            <a:avLst/>
          </a:prstGeom>
          <a:noFill/>
        </p:spPr>
        <p:txBody>
          <a:bodyPr wrap="square" rtlCol="0">
            <a:spAutoFit/>
          </a:bodyPr>
          <a:lstStyle/>
          <a:p>
            <a:r>
              <a:rPr lang="en-US" sz="2400" dirty="0">
                <a:solidFill>
                  <a:schemeClr val="accent2"/>
                </a:solidFill>
              </a:rPr>
              <a:t>[</a:t>
            </a:r>
            <a:r>
              <a:rPr lang="en-US" sz="2400" dirty="0" smtClean="0">
                <a:solidFill>
                  <a:schemeClr val="accent2"/>
                </a:solidFill>
              </a:rPr>
              <a:t>11.26]</a:t>
            </a:r>
            <a:endParaRPr lang="en-US" sz="2400" dirty="0">
              <a:solidFill>
                <a:schemeClr val="accent2"/>
              </a:solidFill>
            </a:endParaRPr>
          </a:p>
        </p:txBody>
      </p:sp>
    </p:spTree>
    <p:extLst>
      <p:ext uri="{BB962C8B-B14F-4D97-AF65-F5344CB8AC3E}">
        <p14:creationId xmlns:p14="http://schemas.microsoft.com/office/powerpoint/2010/main" val="2953089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39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39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939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939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93923" name="Rectangle 3"/>
              <p:cNvSpPr>
                <a:spLocks noGrp="1" noChangeArrowheads="1"/>
              </p:cNvSpPr>
              <p:nvPr>
                <p:ph type="body" idx="1"/>
              </p:nvPr>
            </p:nvSpPr>
            <p:spPr>
              <a:xfrm>
                <a:off x="204532" y="1570333"/>
                <a:ext cx="8714508" cy="4659986"/>
              </a:xfrm>
              <a:ln/>
            </p:spPr>
            <p:txBody>
              <a:bodyPr/>
              <a:lstStyle/>
              <a:p>
                <a:pPr marL="800100" lvl="2" indent="0">
                  <a:spcBef>
                    <a:spcPts val="600"/>
                  </a:spcBef>
                  <a:buNone/>
                </a:pPr>
                <a14:m>
                  <m:oMathPara xmlns:m="http://schemas.openxmlformats.org/officeDocument/2006/math">
                    <m:oMathParaPr>
                      <m:jc m:val="left"/>
                    </m:oMathParaPr>
                    <m:oMath xmlns:m="http://schemas.openxmlformats.org/officeDocument/2006/math">
                      <m:sSub>
                        <m:sSubPr>
                          <m:ctrlPr>
                            <a:rPr lang="en-US" i="1" smtClean="0">
                              <a:latin typeface="Cambria Math"/>
                              <a:cs typeface="Times New Roman" pitchFamily="18" charset="0"/>
                            </a:rPr>
                          </m:ctrlPr>
                        </m:sSubPr>
                        <m:e>
                          <m:r>
                            <a:rPr lang="en-US" b="0" i="1" smtClean="0">
                              <a:latin typeface="Cambria Math"/>
                              <a:cs typeface="Times New Roman" pitchFamily="18" charset="0"/>
                            </a:rPr>
                            <m:t>𝑦</m:t>
                          </m:r>
                        </m:e>
                        <m:sub>
                          <m:r>
                            <a:rPr lang="en-US" b="0" i="1" smtClean="0">
                              <a:latin typeface="Cambria Math"/>
                              <a:cs typeface="Times New Roman" pitchFamily="18" charset="0"/>
                            </a:rPr>
                            <m:t>𝑘</m:t>
                          </m:r>
                          <m:r>
                            <a:rPr lang="en-US" i="1">
                              <a:latin typeface="Cambria Math"/>
                              <a:cs typeface="Times New Roman" pitchFamily="18" charset="0"/>
                            </a:rPr>
                            <m:t>,</m:t>
                          </m:r>
                          <m:r>
                            <a:rPr lang="en-US" b="0" i="1" smtClean="0">
                              <a:latin typeface="Cambria Math"/>
                              <a:cs typeface="Times New Roman" pitchFamily="18" charset="0"/>
                            </a:rPr>
                            <m:t>𝑖</m:t>
                          </m:r>
                        </m:sub>
                      </m:sSub>
                      <m:r>
                        <a:rPr lang="en-US" i="1">
                          <a:latin typeface="Cambria Math"/>
                          <a:ea typeface="Cambria Math"/>
                          <a:cs typeface="Times New Roman" pitchFamily="18" charset="0"/>
                        </a:rPr>
                        <m:t>≡</m:t>
                      </m:r>
                      <m:d>
                        <m:dPr>
                          <m:begChr m:val="{"/>
                          <m:endChr m:val=""/>
                          <m:ctrlPr>
                            <a:rPr lang="en-US" i="1">
                              <a:latin typeface="Cambria Math"/>
                              <a:cs typeface="Times New Roman" pitchFamily="18" charset="0"/>
                            </a:rPr>
                          </m:ctrlPr>
                        </m:dPr>
                        <m:e>
                          <m:m>
                            <m:mPr>
                              <m:mcs>
                                <m:mc>
                                  <m:mcPr>
                                    <m:count m:val="1"/>
                                    <m:mcJc m:val="center"/>
                                  </m:mcPr>
                                </m:mc>
                              </m:mcs>
                              <m:ctrlPr>
                                <a:rPr lang="en-US" i="1">
                                  <a:latin typeface="Cambria Math"/>
                                  <a:cs typeface="Times New Roman" pitchFamily="18" charset="0"/>
                                </a:rPr>
                              </m:ctrlPr>
                            </m:mPr>
                            <m:mr>
                              <m:e>
                                <m:r>
                                  <m:rPr>
                                    <m:nor/>
                                    <m:brk m:alnAt="7"/>
                                  </m:rPr>
                                  <a:rPr lang="en-US">
                                    <a:latin typeface="Cambria Math"/>
                                    <a:cs typeface="Times New Roman" pitchFamily="18" charset="0"/>
                                  </a:rPr>
                                  <m:t>1</m:t>
                                </m:r>
                                <m:r>
                                  <m:rPr>
                                    <m:nor/>
                                  </m:rPr>
                                  <a:rPr lang="en-US">
                                    <a:latin typeface="Cambria Math"/>
                                    <a:cs typeface="Times New Roman" pitchFamily="18" charset="0"/>
                                  </a:rPr>
                                  <m:t>   </m:t>
                                </m:r>
                                <m:r>
                                  <m:rPr>
                                    <m:nor/>
                                  </m:rPr>
                                  <a:rPr lang="en-US">
                                    <a:latin typeface="Cambria Math"/>
                                    <a:cs typeface="Times New Roman" pitchFamily="18" charset="0"/>
                                  </a:rPr>
                                  <m:t>if</m:t>
                                </m:r>
                                <m:r>
                                  <m:rPr>
                                    <m:nor/>
                                  </m:rPr>
                                  <a:rPr lang="en-US">
                                    <a:latin typeface="Cambria Math"/>
                                    <a:cs typeface="Times New Roman" pitchFamily="18" charset="0"/>
                                  </a:rPr>
                                  <m:t>  </m:t>
                                </m:r>
                                <m:r>
                                  <m:rPr>
                                    <m:nor/>
                                  </m:rPr>
                                  <a:rPr lang="en-US" b="0" i="0" smtClean="0">
                                    <a:latin typeface="Cambria Math"/>
                                    <a:cs typeface="Times New Roman" pitchFamily="18" charset="0"/>
                                  </a:rPr>
                                  <m:t>k</m:t>
                                </m:r>
                                <m:r>
                                  <m:rPr>
                                    <m:nor/>
                                  </m:rPr>
                                  <a:rPr lang="en-US">
                                    <a:latin typeface="Cambria Math"/>
                                    <a:cs typeface="Times New Roman" pitchFamily="18" charset="0"/>
                                  </a:rPr>
                                  <m:t>th</m:t>
                                </m:r>
                                <m:r>
                                  <m:rPr>
                                    <m:nor/>
                                  </m:rPr>
                                  <a:rPr lang="en-US" b="0" i="0" smtClean="0">
                                    <a:latin typeface="Cambria Math"/>
                                    <a:cs typeface="Times New Roman" pitchFamily="18" charset="0"/>
                                  </a:rPr>
                                  <m:t> </m:t>
                                </m:r>
                                <m:r>
                                  <m:rPr>
                                    <m:nor/>
                                  </m:rPr>
                                  <a:rPr lang="en-US" b="0" i="0" smtClean="0">
                                    <a:latin typeface="Cambria Math"/>
                                    <a:cs typeface="Times New Roman" pitchFamily="18" charset="0"/>
                                  </a:rPr>
                                  <m:t>point</m:t>
                                </m:r>
                                <m:r>
                                  <m:rPr>
                                    <m:nor/>
                                  </m:rPr>
                                  <a:rPr lang="en-US" b="0" i="0" smtClean="0">
                                    <a:latin typeface="Cambria Math"/>
                                    <a:cs typeface="Times New Roman" pitchFamily="18" charset="0"/>
                                  </a:rPr>
                                  <m:t> </m:t>
                                </m:r>
                                <m:r>
                                  <m:rPr>
                                    <m:nor/>
                                  </m:rPr>
                                  <a:rPr lang="en-US" b="0" i="0" smtClean="0">
                                    <a:latin typeface="Cambria Math"/>
                                    <a:cs typeface="Times New Roman" pitchFamily="18" charset="0"/>
                                  </a:rPr>
                                  <m:t>visited</m:t>
                                </m:r>
                                <m:r>
                                  <m:rPr>
                                    <m:nor/>
                                  </m:rPr>
                                  <a:rPr lang="en-US" b="0" i="0" smtClean="0">
                                    <a:latin typeface="Cambria Math"/>
                                    <a:cs typeface="Times New Roman" pitchFamily="18" charset="0"/>
                                  </a:rPr>
                                  <m:t> </m:t>
                                </m:r>
                                <m:r>
                                  <m:rPr>
                                    <m:nor/>
                                  </m:rPr>
                                  <a:rPr lang="en-US" b="0" i="0" smtClean="0">
                                    <a:latin typeface="Cambria Math"/>
                                    <a:cs typeface="Times New Roman" pitchFamily="18" charset="0"/>
                                  </a:rPr>
                                  <m:t>is</m:t>
                                </m:r>
                                <m:r>
                                  <m:rPr>
                                    <m:nor/>
                                  </m:rPr>
                                  <a:rPr lang="en-US" b="0" i="0" smtClean="0">
                                    <a:latin typeface="Cambria Math"/>
                                    <a:cs typeface="Times New Roman" pitchFamily="18" charset="0"/>
                                  </a:rPr>
                                  <m:t> </m:t>
                                </m:r>
                                <m:r>
                                  <m:rPr>
                                    <m:nor/>
                                  </m:rPr>
                                  <a:rPr lang="en-US">
                                    <a:latin typeface="Cambria Math"/>
                                    <a:cs typeface="Times New Roman" pitchFamily="18" charset="0"/>
                                  </a:rPr>
                                  <m:t>i</m:t>
                                </m:r>
                              </m:e>
                            </m:mr>
                            <m:mr>
                              <m:e>
                                <m:r>
                                  <m:rPr>
                                    <m:nor/>
                                  </m:rPr>
                                  <a:rPr lang="en-US">
                                    <a:latin typeface="Cambria Math"/>
                                    <a:cs typeface="Times New Roman" pitchFamily="18" charset="0"/>
                                  </a:rPr>
                                  <m:t>0   </m:t>
                                </m:r>
                                <m:r>
                                  <m:rPr>
                                    <m:nor/>
                                  </m:rPr>
                                  <a:rPr lang="en-US">
                                    <a:latin typeface="Cambria Math"/>
                                    <a:cs typeface="Times New Roman" pitchFamily="18" charset="0"/>
                                  </a:rPr>
                                  <m:t>otherwise</m:t>
                                </m:r>
                                <m:r>
                                  <m:rPr>
                                    <m:nor/>
                                  </m:rPr>
                                  <a:rPr lang="en-US">
                                    <a:latin typeface="Cambria Math"/>
                                    <a:cs typeface="Times New Roman" pitchFamily="18" charset="0"/>
                                  </a:rPr>
                                  <m:t>                       </m:t>
                                </m:r>
                              </m:e>
                            </m:mr>
                          </m:m>
                        </m:e>
                      </m:d>
                    </m:oMath>
                  </m:oMathPara>
                </a14:m>
                <a:endParaRPr lang="en-US" b="0" i="1" dirty="0" smtClean="0">
                  <a:latin typeface="Cambria Math"/>
                </a:endParaRPr>
              </a:p>
              <a:p>
                <a:pPr marL="800100" lvl="2" indent="0">
                  <a:spcBef>
                    <a:spcPts val="600"/>
                  </a:spcBef>
                  <a:buNone/>
                </a:pPr>
                <a:endParaRPr lang="en-US" b="0" i="1" dirty="0" smtClean="0">
                  <a:latin typeface="Cambria Math"/>
                </a:endParaRPr>
              </a:p>
              <a:p>
                <a:pPr marL="800100" lvl="2" indent="0">
                  <a:spcBef>
                    <a:spcPts val="600"/>
                  </a:spcBef>
                  <a:buNone/>
                </a:pPr>
                <a14:m>
                  <m:oMathPara xmlns:m="http://schemas.openxmlformats.org/officeDocument/2006/math">
                    <m:oMathParaPr>
                      <m:jc m:val="left"/>
                    </m:oMathParaPr>
                    <m:oMath xmlns:m="http://schemas.openxmlformats.org/officeDocument/2006/math">
                      <m:func>
                        <m:funcPr>
                          <m:ctrlPr>
                            <a:rPr lang="en-US" b="0" i="1" smtClean="0">
                              <a:latin typeface="Cambria Math"/>
                            </a:rPr>
                          </m:ctrlPr>
                        </m:funcPr>
                        <m:fName>
                          <m:r>
                            <m:rPr>
                              <m:sty m:val="p"/>
                            </m:rPr>
                            <a:rPr lang="en-US" b="0" i="0" smtClean="0">
                              <a:latin typeface="Cambria Math"/>
                            </a:rPr>
                            <m:t>min</m:t>
                          </m:r>
                        </m:fName>
                        <m:e/>
                      </m:func>
                      <m:nary>
                        <m:naryPr>
                          <m:chr m:val="∑"/>
                          <m:supHide m:val="on"/>
                          <m:ctrlPr>
                            <a:rPr lang="en-US" i="1" smtClean="0">
                              <a:latin typeface="Cambria Math"/>
                            </a:rPr>
                          </m:ctrlPr>
                        </m:naryPr>
                        <m:sub>
                          <m:r>
                            <a:rPr lang="en-US" b="0" i="1" smtClean="0">
                              <a:latin typeface="Cambria Math"/>
                            </a:rPr>
                            <m:t>𝑖</m:t>
                          </m:r>
                        </m:sub>
                        <m:sup/>
                        <m:e>
                          <m:nary>
                            <m:naryPr>
                              <m:chr m:val="∑"/>
                              <m:supHide m:val="on"/>
                              <m:ctrlPr>
                                <a:rPr lang="en-US" b="0" i="1" smtClean="0">
                                  <a:latin typeface="Cambria Math"/>
                                </a:rPr>
                              </m:ctrlPr>
                            </m:naryPr>
                            <m:sub>
                              <m:r>
                                <m:rPr>
                                  <m:brk m:alnAt="7"/>
                                </m:rPr>
                                <a:rPr lang="en-US" b="0" i="1" smtClean="0">
                                  <a:latin typeface="Cambria Math"/>
                                </a:rPr>
                                <m:t>𝑗</m:t>
                              </m:r>
                            </m:sub>
                            <m:sup/>
                            <m:e>
                              <m:sSub>
                                <m:sSubPr>
                                  <m:ctrlPr>
                                    <a:rPr lang="en-US" b="0" i="1" smtClean="0">
                                      <a:latin typeface="Cambria Math"/>
                                    </a:rPr>
                                  </m:ctrlPr>
                                </m:sSubPr>
                                <m:e>
                                  <m:r>
                                    <a:rPr lang="en-US" b="0" i="1" smtClean="0">
                                      <a:latin typeface="Cambria Math"/>
                                    </a:rPr>
                                    <m:t>𝑑</m:t>
                                  </m:r>
                                </m:e>
                                <m:sub>
                                  <m:r>
                                    <a:rPr lang="en-US" b="0" i="1" smtClean="0">
                                      <a:latin typeface="Cambria Math"/>
                                    </a:rPr>
                                    <m:t>𝑖</m:t>
                                  </m:r>
                                  <m:r>
                                    <a:rPr lang="en-US" b="0" i="1" smtClean="0">
                                      <a:latin typeface="Cambria Math"/>
                                    </a:rPr>
                                    <m:t>,</m:t>
                                  </m:r>
                                  <m:r>
                                    <a:rPr lang="en-US" b="0" i="1" smtClean="0">
                                      <a:latin typeface="Cambria Math"/>
                                    </a:rPr>
                                    <m:t>𝑗</m:t>
                                  </m:r>
                                </m:sub>
                              </m:sSub>
                            </m:e>
                          </m:nary>
                          <m:sSub>
                            <m:sSubPr>
                              <m:ctrlPr>
                                <a:rPr lang="en-US" i="1" smtClean="0">
                                  <a:latin typeface="Cambria Math"/>
                                </a:rPr>
                              </m:ctrlPr>
                            </m:sSubPr>
                            <m:e>
                              <m:nary>
                                <m:naryPr>
                                  <m:chr m:val="∑"/>
                                  <m:supHide m:val="on"/>
                                  <m:ctrlPr>
                                    <a:rPr lang="en-US" i="1" smtClean="0">
                                      <a:latin typeface="Cambria Math"/>
                                    </a:rPr>
                                  </m:ctrlPr>
                                </m:naryPr>
                                <m:sub>
                                  <m:r>
                                    <m:rPr>
                                      <m:brk m:alnAt="7"/>
                                    </m:rPr>
                                    <a:rPr lang="en-US" b="0" i="1" smtClean="0">
                                      <a:latin typeface="Cambria Math"/>
                                    </a:rPr>
                                    <m:t>𝑘</m:t>
                                  </m:r>
                                </m:sub>
                                <m:sup/>
                                <m:e>
                                  <m:sSub>
                                    <m:sSubPr>
                                      <m:ctrlPr>
                                        <a:rPr lang="en-US" i="1" smtClean="0">
                                          <a:latin typeface="Cambria Math"/>
                                        </a:rPr>
                                      </m:ctrlPr>
                                    </m:sSubPr>
                                    <m:e>
                                      <m:r>
                                        <a:rPr lang="en-US" b="0" i="1" smtClean="0">
                                          <a:latin typeface="Cambria Math"/>
                                        </a:rPr>
                                        <m:t>𝑦</m:t>
                                      </m:r>
                                    </m:e>
                                    <m:sub>
                                      <m:r>
                                        <a:rPr lang="en-US" b="0" i="1" smtClean="0">
                                          <a:latin typeface="Cambria Math"/>
                                        </a:rPr>
                                        <m:t>𝑘</m:t>
                                      </m:r>
                                      <m:r>
                                        <a:rPr lang="en-US" b="0" i="1" smtClean="0">
                                          <a:latin typeface="Cambria Math"/>
                                        </a:rPr>
                                        <m:t>,</m:t>
                                      </m:r>
                                      <m:r>
                                        <a:rPr lang="en-US" b="0" i="1" smtClean="0">
                                          <a:latin typeface="Cambria Math"/>
                                        </a:rPr>
                                        <m:t>𝑖</m:t>
                                      </m:r>
                                    </m:sub>
                                  </m:sSub>
                                </m:e>
                              </m:nary>
                              <m:r>
                                <a:rPr lang="en-US" b="0" i="1" smtClean="0">
                                  <a:latin typeface="Cambria Math"/>
                                </a:rPr>
                                <m:t>𝑥</m:t>
                              </m:r>
                            </m:e>
                            <m:sub>
                              <m:r>
                                <a:rPr lang="en-US" b="0" i="1" smtClean="0">
                                  <a:latin typeface="Cambria Math"/>
                                </a:rPr>
                                <m:t>𝑘</m:t>
                              </m:r>
                              <m:r>
                                <a:rPr lang="en-US" b="0" i="1" smtClean="0">
                                  <a:latin typeface="Cambria Math"/>
                                </a:rPr>
                                <m:t>+1,</m:t>
                              </m:r>
                              <m:r>
                                <a:rPr lang="en-US" b="0" i="1" smtClean="0">
                                  <a:latin typeface="Cambria Math"/>
                                </a:rPr>
                                <m:t>𝑗</m:t>
                              </m:r>
                            </m:sub>
                          </m:sSub>
                        </m:e>
                      </m:nary>
                      <m:r>
                        <a:rPr lang="en-US" b="0" i="1" smtClean="0">
                          <a:latin typeface="Cambria Math"/>
                        </a:rPr>
                        <m:t>  (</m:t>
                      </m:r>
                      <m:r>
                        <m:rPr>
                          <m:sty m:val="p"/>
                        </m:rPr>
                        <a:rPr lang="en-US" b="0" i="0" smtClean="0">
                          <a:latin typeface="Cambria Math"/>
                        </a:rPr>
                        <m:t>Total</m:t>
                      </m:r>
                      <m:r>
                        <a:rPr lang="en-US" b="0" i="0" smtClean="0">
                          <a:latin typeface="Cambria Math"/>
                        </a:rPr>
                        <m:t> </m:t>
                      </m:r>
                      <m:r>
                        <m:rPr>
                          <m:sty m:val="p"/>
                        </m:rPr>
                        <a:rPr lang="en-US" b="0" i="0" smtClean="0">
                          <a:latin typeface="Cambria Math"/>
                        </a:rPr>
                        <m:t>length</m:t>
                      </m:r>
                      <m:r>
                        <a:rPr lang="en-US" b="0" i="1" smtClean="0">
                          <a:latin typeface="Cambria Math"/>
                        </a:rPr>
                        <m:t>)</m:t>
                      </m:r>
                    </m:oMath>
                  </m:oMathPara>
                </a14:m>
                <a:endParaRPr lang="en-US" dirty="0" smtClean="0"/>
              </a:p>
              <a:p>
                <a:pPr marL="793750" lvl="2" indent="0">
                  <a:spcBef>
                    <a:spcPts val="0"/>
                  </a:spcBef>
                  <a:buNone/>
                </a:pPr>
                <a14:m>
                  <m:oMathPara xmlns:m="http://schemas.openxmlformats.org/officeDocument/2006/math">
                    <m:oMathParaPr>
                      <m:jc m:val="left"/>
                    </m:oMathParaPr>
                    <m:oMath xmlns:m="http://schemas.openxmlformats.org/officeDocument/2006/math">
                      <m:nary>
                        <m:naryPr>
                          <m:chr m:val="∑"/>
                          <m:supHide m:val="on"/>
                          <m:ctrlPr>
                            <a:rPr lang="en-US" i="1" smtClean="0">
                              <a:latin typeface="Cambria Math"/>
                            </a:rPr>
                          </m:ctrlPr>
                        </m:naryPr>
                        <m:sub>
                          <m:r>
                            <a:rPr lang="en-US" b="0" i="1" smtClean="0">
                              <a:latin typeface="Cambria Math"/>
                            </a:rPr>
                            <m:t>𝑖</m:t>
                          </m:r>
                        </m:sub>
                        <m:sup/>
                        <m:e>
                          <m:sSub>
                            <m:sSubPr>
                              <m:ctrlPr>
                                <a:rPr lang="en-US" i="1" smtClean="0">
                                  <a:latin typeface="Cambria Math"/>
                                </a:rPr>
                              </m:ctrlPr>
                            </m:sSubPr>
                            <m:e>
                              <m:r>
                                <a:rPr lang="en-US" b="0" i="1" smtClean="0">
                                  <a:latin typeface="Cambria Math"/>
                                </a:rPr>
                                <m:t>𝑦</m:t>
                              </m:r>
                            </m:e>
                            <m:sub>
                              <m:r>
                                <a:rPr lang="en-US" b="0" i="1" smtClean="0">
                                  <a:latin typeface="Cambria Math"/>
                                </a:rPr>
                                <m:t>𝑘</m:t>
                              </m:r>
                              <m:r>
                                <a:rPr lang="en-US" b="0" i="1" smtClean="0">
                                  <a:latin typeface="Cambria Math"/>
                                </a:rPr>
                                <m:t>,</m:t>
                              </m:r>
                              <m:r>
                                <a:rPr lang="en-US" b="0" i="1" smtClean="0">
                                  <a:latin typeface="Cambria Math"/>
                                </a:rPr>
                                <m:t>𝑖</m:t>
                              </m:r>
                            </m:sub>
                          </m:sSub>
                          <m:r>
                            <a:rPr lang="en-US" b="0" i="1" smtClean="0">
                              <a:latin typeface="Cambria Math"/>
                            </a:rPr>
                            <m:t>=1 </m:t>
                          </m:r>
                          <m:r>
                            <a:rPr lang="en-US" b="0" i="1" smtClean="0">
                              <a:latin typeface="Cambria Math"/>
                            </a:rPr>
                            <m:t>𝑓𝑜𝑟</m:t>
                          </m:r>
                          <m:r>
                            <a:rPr lang="en-US" b="0" i="1" smtClean="0">
                              <a:latin typeface="Cambria Math"/>
                            </a:rPr>
                            <m:t> </m:t>
                          </m:r>
                          <m:r>
                            <a:rPr lang="en-US" b="0" i="1" smtClean="0">
                              <a:latin typeface="Cambria Math"/>
                            </a:rPr>
                            <m:t>𝑎𝑙𝑙</m:t>
                          </m:r>
                          <m:r>
                            <a:rPr lang="en-US" b="0" i="1" smtClean="0">
                              <a:latin typeface="Cambria Math"/>
                            </a:rPr>
                            <m:t> </m:t>
                          </m:r>
                          <m:r>
                            <a:rPr lang="en-US" b="0" i="1" smtClean="0">
                              <a:latin typeface="Cambria Math"/>
                            </a:rPr>
                            <m:t>𝑘</m:t>
                          </m:r>
                          <m:r>
                            <a:rPr lang="en-US" b="0" i="1" smtClean="0">
                              <a:latin typeface="Cambria Math"/>
                            </a:rPr>
                            <m:t>  (</m:t>
                          </m:r>
                          <m:r>
                            <m:rPr>
                              <m:sty m:val="p"/>
                            </m:rPr>
                            <a:rPr lang="en-US" b="0" i="0" smtClean="0">
                              <a:latin typeface="Cambria Math"/>
                            </a:rPr>
                            <m:t>each</m:t>
                          </m:r>
                          <m:r>
                            <a:rPr lang="en-US" b="0" i="0" smtClean="0">
                              <a:latin typeface="Cambria Math"/>
                            </a:rPr>
                            <m:t> </m:t>
                          </m:r>
                          <m:r>
                            <m:rPr>
                              <m:sty m:val="p"/>
                            </m:rPr>
                            <a:rPr lang="en-US" b="0" i="0" smtClean="0">
                              <a:latin typeface="Cambria Math"/>
                            </a:rPr>
                            <m:t>position</m:t>
                          </m:r>
                          <m:r>
                            <a:rPr lang="en-US" b="0" i="0" smtClean="0">
                              <a:latin typeface="Cambria Math"/>
                            </a:rPr>
                            <m:t> </m:t>
                          </m:r>
                          <m:r>
                            <m:rPr>
                              <m:sty m:val="p"/>
                            </m:rPr>
                            <a:rPr lang="en-US" b="0" i="0" smtClean="0">
                              <a:latin typeface="Cambria Math"/>
                            </a:rPr>
                            <m:t>occupied</m:t>
                          </m:r>
                          <m:r>
                            <a:rPr lang="en-US" b="0" i="1" smtClean="0">
                              <a:latin typeface="Cambria Math"/>
                            </a:rPr>
                            <m:t>)</m:t>
                          </m:r>
                        </m:e>
                      </m:nary>
                    </m:oMath>
                  </m:oMathPara>
                </a14:m>
                <a:endParaRPr lang="en-US" dirty="0" smtClean="0"/>
              </a:p>
              <a:p>
                <a:pPr marL="793750" lvl="2" indent="0">
                  <a:spcBef>
                    <a:spcPts val="0"/>
                  </a:spcBef>
                  <a:buNone/>
                </a:pPr>
                <a14:m>
                  <m:oMathPara xmlns:m="http://schemas.openxmlformats.org/officeDocument/2006/math">
                    <m:oMathParaPr>
                      <m:jc m:val="left"/>
                    </m:oMathParaPr>
                    <m:oMath xmlns:m="http://schemas.openxmlformats.org/officeDocument/2006/math">
                      <m:nary>
                        <m:naryPr>
                          <m:chr m:val="∑"/>
                          <m:supHide m:val="on"/>
                          <m:ctrlPr>
                            <a:rPr lang="en-US" i="1">
                              <a:latin typeface="Cambria Math"/>
                            </a:rPr>
                          </m:ctrlPr>
                        </m:naryPr>
                        <m:sub>
                          <m:r>
                            <a:rPr lang="en-US" b="0" i="1" smtClean="0">
                              <a:latin typeface="Cambria Math"/>
                            </a:rPr>
                            <m:t>𝑘</m:t>
                          </m:r>
                        </m:sub>
                        <m:sup/>
                        <m:e>
                          <m:sSub>
                            <m:sSubPr>
                              <m:ctrlPr>
                                <a:rPr lang="en-US" i="1">
                                  <a:latin typeface="Cambria Math"/>
                                </a:rPr>
                              </m:ctrlPr>
                            </m:sSubPr>
                            <m:e>
                              <m:r>
                                <a:rPr lang="en-US" i="1">
                                  <a:latin typeface="Cambria Math"/>
                                </a:rPr>
                                <m:t>𝑥</m:t>
                              </m:r>
                            </m:e>
                            <m:sub>
                              <m:r>
                                <a:rPr lang="en-US" b="0" i="1" smtClean="0">
                                  <a:latin typeface="Cambria Math"/>
                                </a:rPr>
                                <m:t>𝑘</m:t>
                              </m:r>
                              <m:r>
                                <a:rPr lang="en-US" i="1">
                                  <a:latin typeface="Cambria Math"/>
                                </a:rPr>
                                <m:t>,</m:t>
                              </m:r>
                              <m:r>
                                <a:rPr lang="en-US" b="0" i="1" smtClean="0">
                                  <a:latin typeface="Cambria Math"/>
                                </a:rPr>
                                <m:t>𝑖</m:t>
                              </m:r>
                            </m:sub>
                          </m:sSub>
                          <m:r>
                            <a:rPr lang="en-US" i="1">
                              <a:latin typeface="Cambria Math"/>
                            </a:rPr>
                            <m:t>=</m:t>
                          </m:r>
                          <m:r>
                            <a:rPr lang="en-US" b="0" i="1" smtClean="0">
                              <a:latin typeface="Cambria Math"/>
                            </a:rPr>
                            <m:t>1</m:t>
                          </m:r>
                          <m:r>
                            <a:rPr lang="en-US" i="1">
                              <a:latin typeface="Cambria Math"/>
                            </a:rPr>
                            <m:t>  </m:t>
                          </m:r>
                          <m:r>
                            <a:rPr lang="en-US" i="1">
                              <a:latin typeface="Cambria Math"/>
                            </a:rPr>
                            <m:t>𝑓𝑜𝑟</m:t>
                          </m:r>
                          <m:r>
                            <a:rPr lang="en-US" i="1">
                              <a:latin typeface="Cambria Math"/>
                            </a:rPr>
                            <m:t> </m:t>
                          </m:r>
                          <m:r>
                            <a:rPr lang="en-US" i="1">
                              <a:latin typeface="Cambria Math"/>
                            </a:rPr>
                            <m:t>𝑎𝑙𝑙</m:t>
                          </m:r>
                          <m:r>
                            <a:rPr lang="en-US" i="1">
                              <a:latin typeface="Cambria Math"/>
                            </a:rPr>
                            <m:t> </m:t>
                          </m:r>
                          <m:r>
                            <a:rPr lang="en-US" i="1">
                              <a:latin typeface="Cambria Math"/>
                              <a:ea typeface="Cambria Math"/>
                            </a:rPr>
                            <m:t>𝑖</m:t>
                          </m:r>
                        </m:e>
                      </m:nary>
                      <m:r>
                        <a:rPr lang="en-US" b="0" i="1" smtClean="0">
                          <a:latin typeface="Cambria Math"/>
                          <a:ea typeface="Cambria Math"/>
                        </a:rPr>
                        <m:t>  (</m:t>
                      </m:r>
                      <m:r>
                        <m:rPr>
                          <m:sty m:val="p"/>
                        </m:rPr>
                        <a:rPr lang="en-US" b="0" i="0" smtClean="0">
                          <a:latin typeface="Cambria Math"/>
                          <a:ea typeface="Cambria Math"/>
                        </a:rPr>
                        <m:t>each</m:t>
                      </m:r>
                      <m:r>
                        <a:rPr lang="en-US" b="0" i="0" smtClean="0">
                          <a:latin typeface="Cambria Math"/>
                          <a:ea typeface="Cambria Math"/>
                        </a:rPr>
                        <m:t> </m:t>
                      </m:r>
                      <m:r>
                        <m:rPr>
                          <m:sty m:val="p"/>
                        </m:rPr>
                        <a:rPr lang="en-US" b="0" i="0" smtClean="0">
                          <a:latin typeface="Cambria Math"/>
                          <a:ea typeface="Cambria Math"/>
                        </a:rPr>
                        <m:t>point</m:t>
                      </m:r>
                      <m:r>
                        <a:rPr lang="en-US" b="0" i="0" smtClean="0">
                          <a:latin typeface="Cambria Math"/>
                          <a:ea typeface="Cambria Math"/>
                        </a:rPr>
                        <m:t> </m:t>
                      </m:r>
                      <m:r>
                        <m:rPr>
                          <m:sty m:val="p"/>
                        </m:rPr>
                        <a:rPr lang="en-US" b="0" i="0" smtClean="0">
                          <a:latin typeface="Cambria Math"/>
                          <a:ea typeface="Cambria Math"/>
                        </a:rPr>
                        <m:t>visited</m:t>
                      </m:r>
                      <m:r>
                        <a:rPr lang="en-US" b="0" i="1" smtClean="0">
                          <a:latin typeface="Cambria Math"/>
                          <a:ea typeface="Cambria Math"/>
                        </a:rPr>
                        <m:t>)</m:t>
                      </m:r>
                    </m:oMath>
                  </m:oMathPara>
                </a14:m>
                <a:endParaRPr lang="en-US" dirty="0"/>
              </a:p>
              <a:p>
                <a:pPr marL="793750" lvl="2" indent="0">
                  <a:spcBef>
                    <a:spcPts val="0"/>
                  </a:spcBef>
                  <a:buNone/>
                </a:pPr>
                <a14:m>
                  <m:oMathPara xmlns:m="http://schemas.openxmlformats.org/officeDocument/2006/math">
                    <m:oMathParaPr>
                      <m:jc m:val="left"/>
                    </m:oMathParaPr>
                    <m:oMath xmlns:m="http://schemas.openxmlformats.org/officeDocument/2006/math">
                      <m:sSub>
                        <m:sSubPr>
                          <m:ctrlPr>
                            <a:rPr lang="en-US" i="1">
                              <a:latin typeface="Cambria Math"/>
                              <a:cs typeface="Times New Roman" pitchFamily="18" charset="0"/>
                            </a:rPr>
                          </m:ctrlPr>
                        </m:sSubPr>
                        <m:e>
                          <m:r>
                            <a:rPr lang="en-US" b="0" i="1" smtClean="0">
                              <a:latin typeface="Cambria Math"/>
                              <a:cs typeface="Times New Roman" pitchFamily="18" charset="0"/>
                            </a:rPr>
                            <m:t>𝑦</m:t>
                          </m:r>
                        </m:e>
                        <m:sub>
                          <m:r>
                            <a:rPr lang="en-US" b="0" i="1" smtClean="0">
                              <a:latin typeface="Cambria Math"/>
                              <a:cs typeface="Times New Roman" pitchFamily="18" charset="0"/>
                            </a:rPr>
                            <m:t>𝑘</m:t>
                          </m:r>
                          <m:r>
                            <a:rPr lang="en-US" i="1">
                              <a:latin typeface="Cambria Math"/>
                              <a:cs typeface="Times New Roman" pitchFamily="18" charset="0"/>
                            </a:rPr>
                            <m:t>,</m:t>
                          </m:r>
                          <m:r>
                            <a:rPr lang="en-US" b="0" i="1" smtClean="0">
                              <a:latin typeface="Cambria Math"/>
                              <a:cs typeface="Times New Roman" pitchFamily="18" charset="0"/>
                            </a:rPr>
                            <m:t>𝑖</m:t>
                          </m:r>
                        </m:sub>
                      </m:sSub>
                      <m:r>
                        <a:rPr lang="en-US" b="0" i="1" smtClean="0">
                          <a:latin typeface="Cambria Math"/>
                          <a:cs typeface="Times New Roman" pitchFamily="18" charset="0"/>
                        </a:rPr>
                        <m:t>=0 </m:t>
                      </m:r>
                      <m:r>
                        <a:rPr lang="en-US" b="0" i="1" smtClean="0">
                          <a:latin typeface="Cambria Math"/>
                          <a:cs typeface="Times New Roman" pitchFamily="18" charset="0"/>
                        </a:rPr>
                        <m:t>𝑜𝑟</m:t>
                      </m:r>
                      <m:r>
                        <a:rPr lang="en-US" b="0" i="1" smtClean="0">
                          <a:latin typeface="Cambria Math"/>
                          <a:cs typeface="Times New Roman" pitchFamily="18" charset="0"/>
                        </a:rPr>
                        <m:t> 1 </m:t>
                      </m:r>
                      <m:r>
                        <a:rPr lang="en-US" b="0" i="1" smtClean="0">
                          <a:latin typeface="Cambria Math"/>
                          <a:cs typeface="Times New Roman" pitchFamily="18" charset="0"/>
                        </a:rPr>
                        <m:t>𝑓𝑜𝑟</m:t>
                      </m:r>
                      <m:r>
                        <a:rPr lang="en-US" b="0" i="1" smtClean="0">
                          <a:latin typeface="Cambria Math"/>
                          <a:cs typeface="Times New Roman" pitchFamily="18" charset="0"/>
                        </a:rPr>
                        <m:t> </m:t>
                      </m:r>
                      <m:r>
                        <a:rPr lang="en-US" b="0" i="1" smtClean="0">
                          <a:latin typeface="Cambria Math"/>
                          <a:cs typeface="Times New Roman" pitchFamily="18" charset="0"/>
                        </a:rPr>
                        <m:t>𝑎𝑙𝑙</m:t>
                      </m:r>
                      <m:r>
                        <a:rPr lang="en-US" b="0" i="1" smtClean="0">
                          <a:latin typeface="Cambria Math"/>
                          <a:cs typeface="Times New Roman" pitchFamily="18" charset="0"/>
                        </a:rPr>
                        <m:t> </m:t>
                      </m:r>
                      <m:r>
                        <a:rPr lang="en-US" b="0" i="1" smtClean="0">
                          <a:latin typeface="Cambria Math"/>
                          <a:cs typeface="Times New Roman" pitchFamily="18" charset="0"/>
                        </a:rPr>
                        <m:t>𝑘</m:t>
                      </m:r>
                      <m:r>
                        <a:rPr lang="en-US" b="0" i="1" smtClean="0">
                          <a:latin typeface="Cambria Math"/>
                          <a:cs typeface="Times New Roman" pitchFamily="18" charset="0"/>
                        </a:rPr>
                        <m:t>, </m:t>
                      </m:r>
                      <m:r>
                        <a:rPr lang="en-US" b="0" i="1" smtClean="0">
                          <a:latin typeface="Cambria Math"/>
                          <a:cs typeface="Times New Roman" pitchFamily="18" charset="0"/>
                        </a:rPr>
                        <m:t>𝑖</m:t>
                      </m:r>
                    </m:oMath>
                  </m:oMathPara>
                </a14:m>
                <a:endParaRPr lang="en-US" dirty="0"/>
              </a:p>
            </p:txBody>
          </p:sp>
        </mc:Choice>
        <mc:Fallback xmlns="">
          <p:sp>
            <p:nvSpPr>
              <p:cNvPr id="593923" name="Rectangle 3"/>
              <p:cNvSpPr>
                <a:spLocks noGrp="1" noRot="1" noChangeAspect="1" noMove="1" noResize="1" noEditPoints="1" noAdjustHandles="1" noChangeArrowheads="1" noChangeShapeType="1" noTextEdit="1"/>
              </p:cNvSpPr>
              <p:nvPr>
                <p:ph type="body" idx="1"/>
              </p:nvPr>
            </p:nvSpPr>
            <p:spPr>
              <a:xfrm>
                <a:off x="204532" y="1570333"/>
                <a:ext cx="8714508" cy="4659986"/>
              </a:xfrm>
              <a:blipFill rotWithShape="1">
                <a:blip r:embed="rId3"/>
                <a:stretch>
                  <a:fillRect/>
                </a:stretch>
              </a:blipFill>
              <a:ln/>
            </p:spPr>
            <p:txBody>
              <a:bodyPr/>
              <a:lstStyle/>
              <a:p>
                <a:r>
                  <a:rPr lang="en-US">
                    <a:noFill/>
                  </a:rPr>
                  <a:t> </a:t>
                </a:r>
              </a:p>
            </p:txBody>
          </p:sp>
        </mc:Fallback>
      </mc:AlternateContent>
      <p:sp>
        <p:nvSpPr>
          <p:cNvPr id="5" name="Rectangle 2"/>
          <p:cNvSpPr>
            <a:spLocks noGrp="1" noChangeArrowheads="1"/>
          </p:cNvSpPr>
          <p:nvPr>
            <p:ph type="title"/>
          </p:nvPr>
        </p:nvSpPr>
        <p:spPr>
          <a:xfrm>
            <a:off x="1219200" y="274638"/>
            <a:ext cx="7710488" cy="1011237"/>
          </a:xfrm>
        </p:spPr>
        <p:txBody>
          <a:bodyPr/>
          <a:lstStyle/>
          <a:p>
            <a:r>
              <a:rPr lang="en-US" sz="3800" dirty="0" smtClean="0">
                <a:cs typeface="Times New Roman" pitchFamily="18" charset="0"/>
              </a:rPr>
              <a:t>Quadratic Assignment Formulation of the TSP</a:t>
            </a:r>
            <a:endParaRPr lang="en-US" sz="3800" dirty="0">
              <a:cs typeface="Times New Roman" pitchFamily="18" charset="0"/>
            </a:endParaRPr>
          </a:p>
        </p:txBody>
      </p:sp>
      <p:sp>
        <p:nvSpPr>
          <p:cNvPr id="6" name="TextBox 5"/>
          <p:cNvSpPr txBox="1"/>
          <p:nvPr/>
        </p:nvSpPr>
        <p:spPr>
          <a:xfrm>
            <a:off x="7574647" y="2726385"/>
            <a:ext cx="1260311" cy="461665"/>
          </a:xfrm>
          <a:prstGeom prst="rect">
            <a:avLst/>
          </a:prstGeom>
          <a:noFill/>
        </p:spPr>
        <p:txBody>
          <a:bodyPr wrap="square" rtlCol="0">
            <a:spAutoFit/>
          </a:bodyPr>
          <a:lstStyle/>
          <a:p>
            <a:r>
              <a:rPr lang="en-US" sz="2400" dirty="0">
                <a:solidFill>
                  <a:schemeClr val="accent2"/>
                </a:solidFill>
              </a:rPr>
              <a:t>[</a:t>
            </a:r>
            <a:r>
              <a:rPr lang="en-US" sz="2400" dirty="0" smtClean="0">
                <a:solidFill>
                  <a:schemeClr val="accent2"/>
                </a:solidFill>
              </a:rPr>
              <a:t>11.27]</a:t>
            </a:r>
            <a:endParaRPr lang="en-US" sz="2400" dirty="0">
              <a:solidFill>
                <a:schemeClr val="accent2"/>
              </a:solidFill>
            </a:endParaRPr>
          </a:p>
        </p:txBody>
      </p:sp>
      <p:sp>
        <p:nvSpPr>
          <p:cNvPr id="2" name="TextBox 1"/>
          <p:cNvSpPr txBox="1"/>
          <p:nvPr/>
        </p:nvSpPr>
        <p:spPr>
          <a:xfrm>
            <a:off x="181918" y="3171826"/>
            <a:ext cx="593432" cy="461665"/>
          </a:xfrm>
          <a:prstGeom prst="rect">
            <a:avLst/>
          </a:prstGeom>
          <a:noFill/>
        </p:spPr>
        <p:txBody>
          <a:bodyPr wrap="none" rtlCol="0">
            <a:spAutoFit/>
          </a:bodyPr>
          <a:lstStyle/>
          <a:p>
            <a:r>
              <a:rPr lang="en-US" sz="2400" dirty="0" err="1" smtClean="0">
                <a:solidFill>
                  <a:schemeClr val="accent6"/>
                </a:solidFill>
              </a:rPr>
              <a:t>s.t.</a:t>
            </a:r>
            <a:endParaRPr lang="en-US" sz="2400" dirty="0">
              <a:solidFill>
                <a:schemeClr val="accent6"/>
              </a:solidFill>
            </a:endParaRPr>
          </a:p>
        </p:txBody>
      </p:sp>
      <p:sp>
        <p:nvSpPr>
          <p:cNvPr id="7" name="TextBox 6"/>
          <p:cNvSpPr txBox="1"/>
          <p:nvPr/>
        </p:nvSpPr>
        <p:spPr>
          <a:xfrm>
            <a:off x="172300" y="1709739"/>
            <a:ext cx="612668" cy="461665"/>
          </a:xfrm>
          <a:prstGeom prst="rect">
            <a:avLst/>
          </a:prstGeom>
          <a:noFill/>
        </p:spPr>
        <p:txBody>
          <a:bodyPr wrap="none" rtlCol="0">
            <a:spAutoFit/>
          </a:bodyPr>
          <a:lstStyle/>
          <a:p>
            <a:r>
              <a:rPr lang="en-US" sz="2400" dirty="0" smtClean="0">
                <a:solidFill>
                  <a:schemeClr val="accent6"/>
                </a:solidFill>
              </a:rPr>
              <a:t>Let</a:t>
            </a:r>
            <a:endParaRPr lang="en-US" sz="2400" dirty="0">
              <a:solidFill>
                <a:schemeClr val="accent6"/>
              </a:solidFill>
            </a:endParaRPr>
          </a:p>
        </p:txBody>
      </p:sp>
    </p:spTree>
    <p:extLst>
      <p:ext uri="{BB962C8B-B14F-4D97-AF65-F5344CB8AC3E}">
        <p14:creationId xmlns:p14="http://schemas.microsoft.com/office/powerpoint/2010/main" val="3606107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392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392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9392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a:xfrm>
            <a:off x="1219200" y="274638"/>
            <a:ext cx="7467600" cy="1011237"/>
          </a:xfrm>
        </p:spPr>
        <p:txBody>
          <a:bodyPr/>
          <a:lstStyle/>
          <a:p>
            <a:r>
              <a:rPr lang="en-US" sz="3600" dirty="0" smtClean="0">
                <a:cs typeface="Times New Roman" pitchFamily="18" charset="0"/>
              </a:rPr>
              <a:t>Example 11.9 </a:t>
            </a:r>
            <a:br>
              <a:rPr lang="en-US" sz="3600" dirty="0" smtClean="0">
                <a:cs typeface="Times New Roman" pitchFamily="18" charset="0"/>
              </a:rPr>
            </a:br>
            <a:r>
              <a:rPr lang="en-US" sz="3600" dirty="0" smtClean="0">
                <a:cs typeface="Times New Roman" pitchFamily="18" charset="0"/>
              </a:rPr>
              <a:t>KI Truck Routing</a:t>
            </a:r>
            <a:endParaRPr lang="en-US" sz="3600" dirty="0">
              <a:cs typeface="Times New Roman" pitchFamily="18" charset="0"/>
            </a:endParaRPr>
          </a:p>
        </p:txBody>
      </p:sp>
      <p:sp>
        <p:nvSpPr>
          <p:cNvPr id="593923" name="Rectangle 3"/>
          <p:cNvSpPr>
            <a:spLocks noGrp="1" noChangeArrowheads="1"/>
          </p:cNvSpPr>
          <p:nvPr>
            <p:ph type="body" idx="1"/>
          </p:nvPr>
        </p:nvSpPr>
        <p:spPr>
          <a:xfrm>
            <a:off x="154744" y="1471860"/>
            <a:ext cx="8792307" cy="1920270"/>
          </a:xfrm>
          <a:ln/>
        </p:spPr>
        <p:txBody>
          <a:bodyPr/>
          <a:lstStyle/>
          <a:p>
            <a:pPr marL="0" indent="0">
              <a:buNone/>
              <a:tabLst>
                <a:tab pos="457200" algn="l"/>
              </a:tabLst>
            </a:pPr>
            <a:r>
              <a:rPr lang="en-US" sz="2400" dirty="0" smtClean="0"/>
              <a:t>	</a:t>
            </a:r>
            <a:r>
              <a:rPr lang="en-US" sz="2000" dirty="0"/>
              <a:t>Kraft Incorporated confronts such multiple-route design problems in planning truck delivery of its food products to over 100,000 commercial, industrial, and military customers in North America.  Known customer requirements must be grouped into truckloads and then routes </a:t>
            </a:r>
            <a:r>
              <a:rPr lang="en-US" sz="2000" dirty="0" smtClean="0"/>
              <a:t>planned.  Our </a:t>
            </a:r>
            <a:r>
              <a:rPr lang="en-US" sz="2000" dirty="0"/>
              <a:t>tiny fictitious version of the KI case has 20 stops to be serviced from a single depot. </a:t>
            </a:r>
          </a:p>
          <a:p>
            <a:pPr marL="0" indent="0">
              <a:spcBef>
                <a:spcPts val="0"/>
              </a:spcBef>
              <a:buNone/>
            </a:pPr>
            <a:r>
              <a:rPr lang="en-US" sz="2000" dirty="0" smtClean="0"/>
              <a:t>	</a:t>
            </a:r>
            <a:endParaRPr lang="en-US" sz="2000" dirty="0"/>
          </a:p>
        </p:txBody>
      </p:sp>
      <p:graphicFrame>
        <p:nvGraphicFramePr>
          <p:cNvPr id="3" name="Table 2"/>
          <p:cNvGraphicFramePr>
            <a:graphicFrameLocks noGrp="1"/>
          </p:cNvGraphicFramePr>
          <p:nvPr>
            <p:extLst>
              <p:ext uri="{D42A27DB-BD31-4B8C-83A1-F6EECF244321}">
                <p14:modId xmlns:p14="http://schemas.microsoft.com/office/powerpoint/2010/main" val="1190793830"/>
              </p:ext>
            </p:extLst>
          </p:nvPr>
        </p:nvGraphicFramePr>
        <p:xfrm>
          <a:off x="5314026" y="3325608"/>
          <a:ext cx="3272760" cy="2787015"/>
        </p:xfrm>
        <a:graphic>
          <a:graphicData uri="http://schemas.openxmlformats.org/drawingml/2006/table">
            <a:tbl>
              <a:tblPr>
                <a:tableStyleId>{5C22544A-7EE6-4342-B048-85BDC9FD1C3A}</a:tableStyleId>
              </a:tblPr>
              <a:tblGrid>
                <a:gridCol w="818190"/>
                <a:gridCol w="818190"/>
                <a:gridCol w="818190"/>
                <a:gridCol w="818190"/>
              </a:tblGrid>
              <a:tr h="190500">
                <a:tc>
                  <a:txBody>
                    <a:bodyPr/>
                    <a:lstStyle/>
                    <a:p>
                      <a:pPr algn="l" fontAlgn="b"/>
                      <a:r>
                        <a:rPr lang="en-US" sz="1600" b="1" i="0" u="none" strike="noStrike" dirty="0" smtClean="0">
                          <a:solidFill>
                            <a:schemeClr val="accent6"/>
                          </a:solidFill>
                          <a:effectLst/>
                          <a:latin typeface="Calibri"/>
                        </a:rPr>
                        <a:t>Stop, i</a:t>
                      </a:r>
                      <a:endParaRPr lang="en-US" sz="1600" b="1" i="0" u="none" strike="noStrike" dirty="0">
                        <a:solidFill>
                          <a:schemeClr val="accent6"/>
                        </a:solidFill>
                        <a:effectLst/>
                        <a:latin typeface="Calibri"/>
                      </a:endParaRPr>
                    </a:p>
                  </a:txBody>
                  <a:tcPr marL="9525" marR="9525" marT="9525" marB="0" anchor="b">
                    <a:solidFill>
                      <a:schemeClr val="accent1"/>
                    </a:solidFill>
                  </a:tcPr>
                </a:tc>
                <a:tc>
                  <a:txBody>
                    <a:bodyPr/>
                    <a:lstStyle/>
                    <a:p>
                      <a:pPr algn="ctr" fontAlgn="b"/>
                      <a:r>
                        <a:rPr lang="en-US" sz="1600" b="1" u="none" strike="noStrike" dirty="0" smtClean="0">
                          <a:solidFill>
                            <a:schemeClr val="accent6"/>
                          </a:solidFill>
                          <a:effectLst/>
                        </a:rPr>
                        <a:t>fi</a:t>
                      </a:r>
                      <a:endParaRPr lang="en-US" sz="1600" b="1" i="0" u="none" strike="noStrike" dirty="0">
                        <a:solidFill>
                          <a:schemeClr val="accent6"/>
                        </a:solidFill>
                        <a:effectLst/>
                        <a:latin typeface="Calibri"/>
                      </a:endParaRPr>
                    </a:p>
                  </a:txBody>
                  <a:tcPr marL="9525" marR="9525" marT="9525" marB="0" anchor="b">
                    <a:solidFill>
                      <a:schemeClr val="accent1"/>
                    </a:solidFill>
                  </a:tcPr>
                </a:tc>
                <a:tc>
                  <a:txBody>
                    <a:bodyPr/>
                    <a:lstStyle/>
                    <a:p>
                      <a:pPr algn="l" fontAlgn="b"/>
                      <a:r>
                        <a:rPr lang="en-US" sz="1600" b="1" i="0" u="none" strike="noStrike" dirty="0" smtClean="0">
                          <a:solidFill>
                            <a:schemeClr val="accent6"/>
                          </a:solidFill>
                          <a:effectLst/>
                          <a:latin typeface="Calibri"/>
                        </a:rPr>
                        <a:t>Stop, i</a:t>
                      </a:r>
                      <a:endParaRPr lang="en-US" sz="1600" b="1" i="0" u="none" strike="noStrike" dirty="0">
                        <a:solidFill>
                          <a:schemeClr val="accent6"/>
                        </a:solidFill>
                        <a:effectLst/>
                        <a:latin typeface="Calibri"/>
                      </a:endParaRPr>
                    </a:p>
                  </a:txBody>
                  <a:tcPr marL="9525" marR="9525" marT="9525" marB="0" anchor="b">
                    <a:solidFill>
                      <a:schemeClr val="accent1"/>
                    </a:solidFill>
                  </a:tcPr>
                </a:tc>
                <a:tc>
                  <a:txBody>
                    <a:bodyPr/>
                    <a:lstStyle/>
                    <a:p>
                      <a:pPr algn="ctr" fontAlgn="b"/>
                      <a:r>
                        <a:rPr lang="en-US" sz="1600" b="1" u="none" strike="noStrike" dirty="0" smtClean="0">
                          <a:solidFill>
                            <a:schemeClr val="accent6"/>
                          </a:solidFill>
                          <a:effectLst/>
                        </a:rPr>
                        <a:t>fi</a:t>
                      </a:r>
                      <a:endParaRPr lang="en-US" sz="1600" b="1" i="0" u="none" strike="noStrike" dirty="0">
                        <a:solidFill>
                          <a:schemeClr val="accent6"/>
                        </a:solidFill>
                        <a:effectLst/>
                        <a:latin typeface="Calibri"/>
                      </a:endParaRPr>
                    </a:p>
                  </a:txBody>
                  <a:tcPr marL="9525" marR="9525" marT="9525" marB="0" anchor="b">
                    <a:solidFill>
                      <a:schemeClr val="accent1"/>
                    </a:solidFill>
                  </a:tcPr>
                </a:tc>
              </a:tr>
              <a:tr h="190500">
                <a:tc>
                  <a:txBody>
                    <a:bodyPr/>
                    <a:lstStyle/>
                    <a:p>
                      <a:pPr algn="ctr" fontAlgn="b"/>
                      <a:r>
                        <a:rPr lang="en-US" sz="1600" b="1" u="none" strike="noStrike" dirty="0">
                          <a:solidFill>
                            <a:schemeClr val="accent6"/>
                          </a:solidFill>
                          <a:effectLst/>
                        </a:rPr>
                        <a:t>1</a:t>
                      </a:r>
                      <a:endParaRPr lang="en-US" sz="1600" b="1" i="0" u="none" strike="noStrike" dirty="0">
                        <a:solidFill>
                          <a:schemeClr val="accent6"/>
                        </a:solidFill>
                        <a:effectLst/>
                        <a:latin typeface="Calibri"/>
                      </a:endParaRPr>
                    </a:p>
                  </a:txBody>
                  <a:tcPr marL="9525" marR="9525" marT="9525" marB="0" anchor="b">
                    <a:solidFill>
                      <a:schemeClr val="accent1"/>
                    </a:solidFill>
                  </a:tcPr>
                </a:tc>
                <a:tc>
                  <a:txBody>
                    <a:bodyPr/>
                    <a:lstStyle/>
                    <a:p>
                      <a:pPr algn="ctr" fontAlgn="b"/>
                      <a:r>
                        <a:rPr lang="en-US" sz="1600" b="0" i="0" u="none" strike="noStrike" dirty="0" smtClean="0">
                          <a:solidFill>
                            <a:schemeClr val="accent6"/>
                          </a:solidFill>
                          <a:effectLst/>
                          <a:latin typeface="Calibri"/>
                        </a:rPr>
                        <a:t>0.25</a:t>
                      </a:r>
                      <a:endParaRPr lang="en-US" sz="1600" b="0" i="0" u="none" strike="noStrike" dirty="0">
                        <a:solidFill>
                          <a:schemeClr val="accent6"/>
                        </a:solidFill>
                        <a:effectLst/>
                        <a:latin typeface="Calibri"/>
                      </a:endParaRPr>
                    </a:p>
                  </a:txBody>
                  <a:tcPr marL="9525" marR="9525" marT="9525" marB="0" anchor="b"/>
                </a:tc>
                <a:tc>
                  <a:txBody>
                    <a:bodyPr/>
                    <a:lstStyle/>
                    <a:p>
                      <a:pPr algn="ctr" fontAlgn="b"/>
                      <a:r>
                        <a:rPr lang="en-US" sz="1600" b="1" u="none" strike="noStrike" dirty="0" smtClean="0">
                          <a:solidFill>
                            <a:schemeClr val="accent6"/>
                          </a:solidFill>
                          <a:effectLst/>
                        </a:rPr>
                        <a:t>11</a:t>
                      </a:r>
                      <a:endParaRPr lang="en-US" sz="1600" b="1" i="0" u="none" strike="noStrike" dirty="0">
                        <a:solidFill>
                          <a:schemeClr val="accent6"/>
                        </a:solidFill>
                        <a:effectLst/>
                        <a:latin typeface="Calibri"/>
                      </a:endParaRPr>
                    </a:p>
                  </a:txBody>
                  <a:tcPr marL="9525" marR="9525" marT="9525" marB="0" anchor="b">
                    <a:solidFill>
                      <a:schemeClr val="accent1"/>
                    </a:solidFill>
                  </a:tcPr>
                </a:tc>
                <a:tc>
                  <a:txBody>
                    <a:bodyPr/>
                    <a:lstStyle/>
                    <a:p>
                      <a:pPr algn="ctr" fontAlgn="b"/>
                      <a:r>
                        <a:rPr lang="en-US" sz="1600" b="0" i="0" u="none" strike="noStrike" dirty="0" smtClean="0">
                          <a:solidFill>
                            <a:schemeClr val="accent6"/>
                          </a:solidFill>
                          <a:effectLst/>
                          <a:latin typeface="Calibri"/>
                        </a:rPr>
                        <a:t>0.21</a:t>
                      </a:r>
                      <a:endParaRPr lang="en-US" sz="1600" b="0" i="0" u="none" strike="noStrike" dirty="0">
                        <a:solidFill>
                          <a:schemeClr val="accent6"/>
                        </a:solidFill>
                        <a:effectLst/>
                        <a:latin typeface="Calibri"/>
                      </a:endParaRPr>
                    </a:p>
                  </a:txBody>
                  <a:tcPr marL="9525" marR="9525" marT="9525" marB="0" anchor="b"/>
                </a:tc>
              </a:tr>
              <a:tr h="190500">
                <a:tc>
                  <a:txBody>
                    <a:bodyPr/>
                    <a:lstStyle/>
                    <a:p>
                      <a:pPr algn="ctr" fontAlgn="b"/>
                      <a:r>
                        <a:rPr lang="en-US" sz="1600" b="1" u="none" strike="noStrike" dirty="0">
                          <a:solidFill>
                            <a:schemeClr val="accent6"/>
                          </a:solidFill>
                          <a:effectLst/>
                        </a:rPr>
                        <a:t>2</a:t>
                      </a:r>
                      <a:endParaRPr lang="en-US" sz="1600" b="1" i="0" u="none" strike="noStrike" dirty="0">
                        <a:solidFill>
                          <a:schemeClr val="accent6"/>
                        </a:solidFill>
                        <a:effectLst/>
                        <a:latin typeface="Calibri"/>
                      </a:endParaRPr>
                    </a:p>
                  </a:txBody>
                  <a:tcPr marL="9525" marR="9525" marT="9525" marB="0" anchor="b">
                    <a:solidFill>
                      <a:schemeClr val="accent1"/>
                    </a:solidFill>
                  </a:tcPr>
                </a:tc>
                <a:tc>
                  <a:txBody>
                    <a:bodyPr/>
                    <a:lstStyle/>
                    <a:p>
                      <a:pPr algn="ctr" fontAlgn="b"/>
                      <a:r>
                        <a:rPr lang="en-US" sz="1600" b="0" i="0" u="none" strike="noStrike" dirty="0" smtClean="0">
                          <a:solidFill>
                            <a:schemeClr val="accent6"/>
                          </a:solidFill>
                          <a:effectLst/>
                          <a:latin typeface="Calibri"/>
                        </a:rPr>
                        <a:t>0.33</a:t>
                      </a:r>
                      <a:endParaRPr lang="en-US" sz="1600" b="0" i="0" u="none" strike="noStrike" dirty="0">
                        <a:solidFill>
                          <a:schemeClr val="accent6"/>
                        </a:solidFill>
                        <a:effectLst/>
                        <a:latin typeface="Calibri"/>
                      </a:endParaRPr>
                    </a:p>
                  </a:txBody>
                  <a:tcPr marL="9525" marR="9525" marT="9525" marB="0" anchor="b"/>
                </a:tc>
                <a:tc>
                  <a:txBody>
                    <a:bodyPr/>
                    <a:lstStyle/>
                    <a:p>
                      <a:pPr algn="ctr" fontAlgn="b"/>
                      <a:r>
                        <a:rPr lang="en-US" sz="1600" b="1" u="none" strike="noStrike" dirty="0" smtClean="0">
                          <a:solidFill>
                            <a:schemeClr val="accent6"/>
                          </a:solidFill>
                          <a:effectLst/>
                        </a:rPr>
                        <a:t>12</a:t>
                      </a:r>
                      <a:endParaRPr lang="en-US" sz="1600" b="1" i="0" u="none" strike="noStrike" dirty="0">
                        <a:solidFill>
                          <a:schemeClr val="accent6"/>
                        </a:solidFill>
                        <a:effectLst/>
                        <a:latin typeface="Calibri"/>
                      </a:endParaRPr>
                    </a:p>
                  </a:txBody>
                  <a:tcPr marL="9525" marR="9525" marT="9525" marB="0" anchor="b">
                    <a:solidFill>
                      <a:schemeClr val="accent1"/>
                    </a:solidFill>
                  </a:tcPr>
                </a:tc>
                <a:tc>
                  <a:txBody>
                    <a:bodyPr/>
                    <a:lstStyle/>
                    <a:p>
                      <a:pPr algn="ctr" fontAlgn="b"/>
                      <a:r>
                        <a:rPr lang="en-US" sz="1600" b="0" i="0" u="none" strike="noStrike" dirty="0" smtClean="0">
                          <a:solidFill>
                            <a:schemeClr val="accent6"/>
                          </a:solidFill>
                          <a:effectLst/>
                          <a:latin typeface="Calibri"/>
                        </a:rPr>
                        <a:t>0.68</a:t>
                      </a:r>
                      <a:endParaRPr lang="en-US" sz="1600" b="0" i="0" u="none" strike="noStrike" dirty="0">
                        <a:solidFill>
                          <a:schemeClr val="accent6"/>
                        </a:solidFill>
                        <a:effectLst/>
                        <a:latin typeface="Calibri"/>
                      </a:endParaRPr>
                    </a:p>
                  </a:txBody>
                  <a:tcPr marL="9525" marR="9525" marT="9525" marB="0" anchor="b"/>
                </a:tc>
              </a:tr>
              <a:tr h="190500">
                <a:tc>
                  <a:txBody>
                    <a:bodyPr/>
                    <a:lstStyle/>
                    <a:p>
                      <a:pPr algn="ctr" fontAlgn="b"/>
                      <a:r>
                        <a:rPr lang="en-US" sz="1600" b="1" u="none" strike="noStrike" dirty="0">
                          <a:solidFill>
                            <a:schemeClr val="accent6"/>
                          </a:solidFill>
                          <a:effectLst/>
                        </a:rPr>
                        <a:t>3</a:t>
                      </a:r>
                      <a:endParaRPr lang="en-US" sz="1600" b="1" i="0" u="none" strike="noStrike" dirty="0">
                        <a:solidFill>
                          <a:schemeClr val="accent6"/>
                        </a:solidFill>
                        <a:effectLst/>
                        <a:latin typeface="Calibri"/>
                      </a:endParaRPr>
                    </a:p>
                  </a:txBody>
                  <a:tcPr marL="9525" marR="9525" marT="9525" marB="0" anchor="b">
                    <a:solidFill>
                      <a:schemeClr val="accent1"/>
                    </a:solidFill>
                  </a:tcPr>
                </a:tc>
                <a:tc>
                  <a:txBody>
                    <a:bodyPr/>
                    <a:lstStyle/>
                    <a:p>
                      <a:pPr algn="ctr" fontAlgn="b"/>
                      <a:r>
                        <a:rPr lang="en-US" sz="1600" b="0" i="0" u="none" strike="noStrike" dirty="0" smtClean="0">
                          <a:solidFill>
                            <a:schemeClr val="accent6"/>
                          </a:solidFill>
                          <a:effectLst/>
                          <a:latin typeface="Calibri"/>
                        </a:rPr>
                        <a:t>0.39</a:t>
                      </a:r>
                      <a:endParaRPr lang="en-US" sz="1600" b="0" i="0" u="none" strike="noStrike" dirty="0">
                        <a:solidFill>
                          <a:schemeClr val="accent6"/>
                        </a:solidFill>
                        <a:effectLst/>
                        <a:latin typeface="Calibri"/>
                      </a:endParaRPr>
                    </a:p>
                  </a:txBody>
                  <a:tcPr marL="9525" marR="9525" marT="9525" marB="0" anchor="b"/>
                </a:tc>
                <a:tc>
                  <a:txBody>
                    <a:bodyPr/>
                    <a:lstStyle/>
                    <a:p>
                      <a:pPr algn="ctr" fontAlgn="b"/>
                      <a:r>
                        <a:rPr lang="en-US" sz="1600" b="1" u="none" strike="noStrike" dirty="0" smtClean="0">
                          <a:solidFill>
                            <a:schemeClr val="accent6"/>
                          </a:solidFill>
                          <a:effectLst/>
                        </a:rPr>
                        <a:t>13</a:t>
                      </a:r>
                      <a:endParaRPr lang="en-US" sz="1600" b="1" i="0" u="none" strike="noStrike" dirty="0">
                        <a:solidFill>
                          <a:schemeClr val="accent6"/>
                        </a:solidFill>
                        <a:effectLst/>
                        <a:latin typeface="Calibri"/>
                      </a:endParaRPr>
                    </a:p>
                  </a:txBody>
                  <a:tcPr marL="9525" marR="9525" marT="9525" marB="0" anchor="b">
                    <a:solidFill>
                      <a:schemeClr val="accent1"/>
                    </a:solidFill>
                  </a:tcPr>
                </a:tc>
                <a:tc>
                  <a:txBody>
                    <a:bodyPr/>
                    <a:lstStyle/>
                    <a:p>
                      <a:pPr algn="ctr" fontAlgn="b"/>
                      <a:r>
                        <a:rPr lang="en-US" sz="1600" b="0" i="0" u="none" strike="noStrike" dirty="0" smtClean="0">
                          <a:solidFill>
                            <a:schemeClr val="accent6"/>
                          </a:solidFill>
                          <a:effectLst/>
                          <a:latin typeface="Calibri"/>
                        </a:rPr>
                        <a:t>0.16</a:t>
                      </a:r>
                      <a:endParaRPr lang="en-US" sz="1600" b="0" i="0" u="none" strike="noStrike" dirty="0">
                        <a:solidFill>
                          <a:schemeClr val="accent6"/>
                        </a:solidFill>
                        <a:effectLst/>
                        <a:latin typeface="Calibri"/>
                      </a:endParaRPr>
                    </a:p>
                  </a:txBody>
                  <a:tcPr marL="9525" marR="9525" marT="9525" marB="0" anchor="b"/>
                </a:tc>
              </a:tr>
              <a:tr h="190500">
                <a:tc>
                  <a:txBody>
                    <a:bodyPr/>
                    <a:lstStyle/>
                    <a:p>
                      <a:pPr algn="ctr" fontAlgn="b"/>
                      <a:r>
                        <a:rPr lang="en-US" sz="1600" b="1" u="none" strike="noStrike" dirty="0">
                          <a:solidFill>
                            <a:schemeClr val="accent6"/>
                          </a:solidFill>
                          <a:effectLst/>
                        </a:rPr>
                        <a:t>4</a:t>
                      </a:r>
                      <a:endParaRPr lang="en-US" sz="1600" b="1" i="0" u="none" strike="noStrike" dirty="0">
                        <a:solidFill>
                          <a:schemeClr val="accent6"/>
                        </a:solidFill>
                        <a:effectLst/>
                        <a:latin typeface="Calibri"/>
                      </a:endParaRPr>
                    </a:p>
                  </a:txBody>
                  <a:tcPr marL="9525" marR="9525" marT="9525" marB="0" anchor="b">
                    <a:solidFill>
                      <a:schemeClr val="accent1"/>
                    </a:solidFill>
                  </a:tcPr>
                </a:tc>
                <a:tc>
                  <a:txBody>
                    <a:bodyPr/>
                    <a:lstStyle/>
                    <a:p>
                      <a:pPr algn="ctr" fontAlgn="b"/>
                      <a:r>
                        <a:rPr lang="en-US" sz="1600" b="0" i="0" u="none" strike="noStrike" dirty="0" smtClean="0">
                          <a:solidFill>
                            <a:schemeClr val="accent6"/>
                          </a:solidFill>
                          <a:effectLst/>
                          <a:latin typeface="Calibri"/>
                        </a:rPr>
                        <a:t>0.40</a:t>
                      </a:r>
                      <a:endParaRPr lang="en-US" sz="1600" b="0" i="0" u="none" strike="noStrike" dirty="0">
                        <a:solidFill>
                          <a:schemeClr val="accent6"/>
                        </a:solidFill>
                        <a:effectLst/>
                        <a:latin typeface="Calibri"/>
                      </a:endParaRPr>
                    </a:p>
                  </a:txBody>
                  <a:tcPr marL="9525" marR="9525" marT="9525" marB="0" anchor="b"/>
                </a:tc>
                <a:tc>
                  <a:txBody>
                    <a:bodyPr/>
                    <a:lstStyle/>
                    <a:p>
                      <a:pPr algn="ctr" fontAlgn="b"/>
                      <a:r>
                        <a:rPr lang="en-US" sz="1600" b="1" u="none" strike="noStrike" dirty="0" smtClean="0">
                          <a:solidFill>
                            <a:schemeClr val="accent6"/>
                          </a:solidFill>
                          <a:effectLst/>
                        </a:rPr>
                        <a:t>14</a:t>
                      </a:r>
                      <a:endParaRPr lang="en-US" sz="1600" b="1" i="0" u="none" strike="noStrike" dirty="0">
                        <a:solidFill>
                          <a:schemeClr val="accent6"/>
                        </a:solidFill>
                        <a:effectLst/>
                        <a:latin typeface="Calibri"/>
                      </a:endParaRPr>
                    </a:p>
                  </a:txBody>
                  <a:tcPr marL="9525" marR="9525" marT="9525" marB="0" anchor="b">
                    <a:solidFill>
                      <a:schemeClr val="accent1"/>
                    </a:solidFill>
                  </a:tcPr>
                </a:tc>
                <a:tc>
                  <a:txBody>
                    <a:bodyPr/>
                    <a:lstStyle/>
                    <a:p>
                      <a:pPr algn="ctr" fontAlgn="b"/>
                      <a:r>
                        <a:rPr lang="en-US" sz="1600" b="0" i="0" u="none" strike="noStrike" dirty="0" smtClean="0">
                          <a:solidFill>
                            <a:schemeClr val="accent6"/>
                          </a:solidFill>
                          <a:effectLst/>
                          <a:latin typeface="Calibri"/>
                        </a:rPr>
                        <a:t>0.19</a:t>
                      </a:r>
                      <a:endParaRPr lang="en-US" sz="1600" b="0" i="0" u="none" strike="noStrike" dirty="0">
                        <a:solidFill>
                          <a:schemeClr val="accent6"/>
                        </a:solidFill>
                        <a:effectLst/>
                        <a:latin typeface="Calibri"/>
                      </a:endParaRPr>
                    </a:p>
                  </a:txBody>
                  <a:tcPr marL="9525" marR="9525" marT="9525" marB="0" anchor="b"/>
                </a:tc>
              </a:tr>
              <a:tr h="190500">
                <a:tc>
                  <a:txBody>
                    <a:bodyPr/>
                    <a:lstStyle/>
                    <a:p>
                      <a:pPr algn="ctr" fontAlgn="b"/>
                      <a:r>
                        <a:rPr lang="en-US" sz="1600" b="1" u="none" strike="noStrike" dirty="0">
                          <a:solidFill>
                            <a:schemeClr val="accent6"/>
                          </a:solidFill>
                          <a:effectLst/>
                        </a:rPr>
                        <a:t>5</a:t>
                      </a:r>
                      <a:endParaRPr lang="en-US" sz="1600" b="1" i="0" u="none" strike="noStrike" dirty="0">
                        <a:solidFill>
                          <a:schemeClr val="accent6"/>
                        </a:solidFill>
                        <a:effectLst/>
                        <a:latin typeface="Calibri"/>
                      </a:endParaRPr>
                    </a:p>
                  </a:txBody>
                  <a:tcPr marL="9525" marR="9525" marT="9525" marB="0" anchor="b">
                    <a:solidFill>
                      <a:schemeClr val="accent1"/>
                    </a:solidFill>
                  </a:tcPr>
                </a:tc>
                <a:tc>
                  <a:txBody>
                    <a:bodyPr/>
                    <a:lstStyle/>
                    <a:p>
                      <a:pPr algn="ctr" fontAlgn="b"/>
                      <a:r>
                        <a:rPr lang="en-US" sz="1600" b="0" i="0" u="none" strike="noStrike" dirty="0" smtClean="0">
                          <a:solidFill>
                            <a:schemeClr val="accent6"/>
                          </a:solidFill>
                          <a:effectLst/>
                          <a:latin typeface="Calibri"/>
                        </a:rPr>
                        <a:t>0.27</a:t>
                      </a:r>
                      <a:endParaRPr lang="en-US" sz="1600" b="0" i="0" u="none" strike="noStrike" dirty="0">
                        <a:solidFill>
                          <a:schemeClr val="accent6"/>
                        </a:solidFill>
                        <a:effectLst/>
                        <a:latin typeface="Calibri"/>
                      </a:endParaRPr>
                    </a:p>
                  </a:txBody>
                  <a:tcPr marL="9525" marR="9525" marT="9525" marB="0" anchor="b"/>
                </a:tc>
                <a:tc>
                  <a:txBody>
                    <a:bodyPr/>
                    <a:lstStyle/>
                    <a:p>
                      <a:pPr algn="ctr" fontAlgn="b"/>
                      <a:r>
                        <a:rPr lang="en-US" sz="1600" b="1" u="none" strike="noStrike" dirty="0" smtClean="0">
                          <a:solidFill>
                            <a:schemeClr val="accent6"/>
                          </a:solidFill>
                          <a:effectLst/>
                        </a:rPr>
                        <a:t>15</a:t>
                      </a:r>
                      <a:endParaRPr lang="en-US" sz="1600" b="1" i="0" u="none" strike="noStrike" dirty="0">
                        <a:solidFill>
                          <a:schemeClr val="accent6"/>
                        </a:solidFill>
                        <a:effectLst/>
                        <a:latin typeface="Calibri"/>
                      </a:endParaRPr>
                    </a:p>
                  </a:txBody>
                  <a:tcPr marL="9525" marR="9525" marT="9525" marB="0" anchor="b">
                    <a:solidFill>
                      <a:schemeClr val="accent1"/>
                    </a:solidFill>
                  </a:tcPr>
                </a:tc>
                <a:tc>
                  <a:txBody>
                    <a:bodyPr/>
                    <a:lstStyle/>
                    <a:p>
                      <a:pPr algn="ctr" fontAlgn="b"/>
                      <a:r>
                        <a:rPr lang="en-US" sz="1600" b="0" i="0" u="none" strike="noStrike" dirty="0" smtClean="0">
                          <a:solidFill>
                            <a:schemeClr val="accent6"/>
                          </a:solidFill>
                          <a:effectLst/>
                          <a:latin typeface="Calibri"/>
                        </a:rPr>
                        <a:t>0.22</a:t>
                      </a:r>
                      <a:endParaRPr lang="en-US" sz="1600" b="0" i="0" u="none" strike="noStrike" dirty="0">
                        <a:solidFill>
                          <a:schemeClr val="accent6"/>
                        </a:solidFill>
                        <a:effectLst/>
                        <a:latin typeface="Calibri"/>
                      </a:endParaRPr>
                    </a:p>
                  </a:txBody>
                  <a:tcPr marL="9525" marR="9525" marT="9525" marB="0" anchor="b"/>
                </a:tc>
              </a:tr>
              <a:tr h="190500">
                <a:tc>
                  <a:txBody>
                    <a:bodyPr/>
                    <a:lstStyle/>
                    <a:p>
                      <a:pPr algn="ctr" fontAlgn="b"/>
                      <a:r>
                        <a:rPr lang="en-US" sz="1600" b="1" u="none" strike="noStrike">
                          <a:solidFill>
                            <a:schemeClr val="accent6"/>
                          </a:solidFill>
                          <a:effectLst/>
                        </a:rPr>
                        <a:t>6</a:t>
                      </a:r>
                      <a:endParaRPr lang="en-US" sz="1600" b="1" i="0" u="none" strike="noStrike">
                        <a:solidFill>
                          <a:schemeClr val="accent6"/>
                        </a:solidFill>
                        <a:effectLst/>
                        <a:latin typeface="Calibri"/>
                      </a:endParaRPr>
                    </a:p>
                  </a:txBody>
                  <a:tcPr marL="9525" marR="9525" marT="9525" marB="0" anchor="b">
                    <a:solidFill>
                      <a:schemeClr val="accent1"/>
                    </a:solidFill>
                  </a:tcPr>
                </a:tc>
                <a:tc>
                  <a:txBody>
                    <a:bodyPr/>
                    <a:lstStyle/>
                    <a:p>
                      <a:pPr algn="ctr" fontAlgn="b"/>
                      <a:r>
                        <a:rPr lang="en-US" sz="1600" b="0" i="0" u="none" strike="noStrike" dirty="0" smtClean="0">
                          <a:solidFill>
                            <a:schemeClr val="accent6"/>
                          </a:solidFill>
                          <a:effectLst/>
                          <a:latin typeface="Calibri"/>
                        </a:rPr>
                        <a:t>0.70</a:t>
                      </a:r>
                      <a:endParaRPr lang="en-US" sz="1600" b="0" i="0" u="none" strike="noStrike" dirty="0">
                        <a:solidFill>
                          <a:schemeClr val="accent6"/>
                        </a:solidFill>
                        <a:effectLst/>
                        <a:latin typeface="Calibri"/>
                      </a:endParaRPr>
                    </a:p>
                  </a:txBody>
                  <a:tcPr marL="9525" marR="9525" marT="9525" marB="0" anchor="b"/>
                </a:tc>
                <a:tc>
                  <a:txBody>
                    <a:bodyPr/>
                    <a:lstStyle/>
                    <a:p>
                      <a:pPr algn="ctr" fontAlgn="b"/>
                      <a:r>
                        <a:rPr lang="en-US" sz="1600" b="1" u="none" strike="noStrike" dirty="0" smtClean="0">
                          <a:solidFill>
                            <a:schemeClr val="accent6"/>
                          </a:solidFill>
                          <a:effectLst/>
                        </a:rPr>
                        <a:t>16</a:t>
                      </a:r>
                      <a:endParaRPr lang="en-US" sz="1600" b="1" i="0" u="none" strike="noStrike" dirty="0">
                        <a:solidFill>
                          <a:schemeClr val="accent6"/>
                        </a:solidFill>
                        <a:effectLst/>
                        <a:latin typeface="Calibri"/>
                      </a:endParaRPr>
                    </a:p>
                  </a:txBody>
                  <a:tcPr marL="9525" marR="9525" marT="9525" marB="0" anchor="b">
                    <a:solidFill>
                      <a:schemeClr val="accent1"/>
                    </a:solidFill>
                  </a:tcPr>
                </a:tc>
                <a:tc>
                  <a:txBody>
                    <a:bodyPr/>
                    <a:lstStyle/>
                    <a:p>
                      <a:pPr algn="ctr" fontAlgn="b"/>
                      <a:r>
                        <a:rPr lang="en-US" sz="1600" b="0" i="0" u="none" strike="noStrike" dirty="0" smtClean="0">
                          <a:solidFill>
                            <a:schemeClr val="accent6"/>
                          </a:solidFill>
                          <a:effectLst/>
                          <a:latin typeface="Calibri"/>
                        </a:rPr>
                        <a:t>0.38</a:t>
                      </a:r>
                      <a:endParaRPr lang="en-US" sz="1600" b="0" i="0" u="none" strike="noStrike" dirty="0">
                        <a:solidFill>
                          <a:schemeClr val="accent6"/>
                        </a:solidFill>
                        <a:effectLst/>
                        <a:latin typeface="Calibri"/>
                      </a:endParaRPr>
                    </a:p>
                  </a:txBody>
                  <a:tcPr marL="9525" marR="9525" marT="9525" marB="0" anchor="b"/>
                </a:tc>
              </a:tr>
              <a:tr h="190500">
                <a:tc>
                  <a:txBody>
                    <a:bodyPr/>
                    <a:lstStyle/>
                    <a:p>
                      <a:pPr algn="ctr" fontAlgn="b"/>
                      <a:r>
                        <a:rPr lang="en-US" sz="1600" b="1" u="none" strike="noStrike" dirty="0">
                          <a:solidFill>
                            <a:schemeClr val="accent6"/>
                          </a:solidFill>
                          <a:effectLst/>
                        </a:rPr>
                        <a:t>7</a:t>
                      </a:r>
                      <a:endParaRPr lang="en-US" sz="1600" b="1" i="0" u="none" strike="noStrike" dirty="0">
                        <a:solidFill>
                          <a:schemeClr val="accent6"/>
                        </a:solidFill>
                        <a:effectLst/>
                        <a:latin typeface="Calibri"/>
                      </a:endParaRPr>
                    </a:p>
                  </a:txBody>
                  <a:tcPr marL="9525" marR="9525" marT="9525" marB="0" anchor="b">
                    <a:solidFill>
                      <a:schemeClr val="accent1"/>
                    </a:solidFill>
                  </a:tcPr>
                </a:tc>
                <a:tc>
                  <a:txBody>
                    <a:bodyPr/>
                    <a:lstStyle/>
                    <a:p>
                      <a:pPr algn="ctr" fontAlgn="b"/>
                      <a:r>
                        <a:rPr lang="en-US" sz="1600" b="0" i="0" u="none" strike="noStrike" dirty="0" smtClean="0">
                          <a:solidFill>
                            <a:schemeClr val="accent6"/>
                          </a:solidFill>
                          <a:effectLst/>
                          <a:latin typeface="Calibri"/>
                        </a:rPr>
                        <a:t>0.28</a:t>
                      </a:r>
                      <a:endParaRPr lang="en-US" sz="1600" b="0" i="0" u="none" strike="noStrike" dirty="0">
                        <a:solidFill>
                          <a:schemeClr val="accent6"/>
                        </a:solidFill>
                        <a:effectLst/>
                        <a:latin typeface="Calibri"/>
                      </a:endParaRPr>
                    </a:p>
                  </a:txBody>
                  <a:tcPr marL="9525" marR="9525" marT="9525" marB="0" anchor="b"/>
                </a:tc>
                <a:tc>
                  <a:txBody>
                    <a:bodyPr/>
                    <a:lstStyle/>
                    <a:p>
                      <a:pPr algn="ctr" fontAlgn="b"/>
                      <a:r>
                        <a:rPr lang="en-US" sz="1600" b="1" u="none" strike="noStrike" dirty="0" smtClean="0">
                          <a:solidFill>
                            <a:schemeClr val="accent6"/>
                          </a:solidFill>
                          <a:effectLst/>
                        </a:rPr>
                        <a:t>17</a:t>
                      </a:r>
                      <a:endParaRPr lang="en-US" sz="1600" b="1" i="0" u="none" strike="noStrike" dirty="0">
                        <a:solidFill>
                          <a:schemeClr val="accent6"/>
                        </a:solidFill>
                        <a:effectLst/>
                        <a:latin typeface="Calibri"/>
                      </a:endParaRPr>
                    </a:p>
                  </a:txBody>
                  <a:tcPr marL="9525" marR="9525" marT="9525" marB="0" anchor="b">
                    <a:solidFill>
                      <a:schemeClr val="accent1"/>
                    </a:solidFill>
                  </a:tcPr>
                </a:tc>
                <a:tc>
                  <a:txBody>
                    <a:bodyPr/>
                    <a:lstStyle/>
                    <a:p>
                      <a:pPr algn="ctr" fontAlgn="b"/>
                      <a:r>
                        <a:rPr lang="en-US" sz="1600" b="0" i="0" u="none" strike="noStrike" dirty="0" smtClean="0">
                          <a:solidFill>
                            <a:schemeClr val="accent6"/>
                          </a:solidFill>
                          <a:effectLst/>
                          <a:latin typeface="Calibri"/>
                        </a:rPr>
                        <a:t>0.26</a:t>
                      </a:r>
                      <a:endParaRPr lang="en-US" sz="1600" b="0" i="0" u="none" strike="noStrike" dirty="0">
                        <a:solidFill>
                          <a:schemeClr val="accent6"/>
                        </a:solidFill>
                        <a:effectLst/>
                        <a:latin typeface="Calibri"/>
                      </a:endParaRPr>
                    </a:p>
                  </a:txBody>
                  <a:tcPr marL="9525" marR="9525" marT="9525" marB="0" anchor="b"/>
                </a:tc>
              </a:tr>
              <a:tr h="190500">
                <a:tc>
                  <a:txBody>
                    <a:bodyPr/>
                    <a:lstStyle/>
                    <a:p>
                      <a:pPr algn="ctr" fontAlgn="b"/>
                      <a:r>
                        <a:rPr lang="en-US" sz="1600" b="1" u="none" strike="noStrike" dirty="0">
                          <a:solidFill>
                            <a:schemeClr val="accent6"/>
                          </a:solidFill>
                          <a:effectLst/>
                        </a:rPr>
                        <a:t>8</a:t>
                      </a:r>
                      <a:endParaRPr lang="en-US" sz="1600" b="1" i="0" u="none" strike="noStrike" dirty="0">
                        <a:solidFill>
                          <a:schemeClr val="accent6"/>
                        </a:solidFill>
                        <a:effectLst/>
                        <a:latin typeface="Calibri"/>
                      </a:endParaRPr>
                    </a:p>
                  </a:txBody>
                  <a:tcPr marL="9525" marR="9525" marT="9525" marB="0" anchor="b">
                    <a:solidFill>
                      <a:schemeClr val="accent1"/>
                    </a:solidFill>
                  </a:tcPr>
                </a:tc>
                <a:tc>
                  <a:txBody>
                    <a:bodyPr/>
                    <a:lstStyle/>
                    <a:p>
                      <a:pPr algn="ctr" fontAlgn="b"/>
                      <a:r>
                        <a:rPr lang="en-US" sz="1600" b="0" i="0" u="none" strike="noStrike" dirty="0" smtClean="0">
                          <a:solidFill>
                            <a:schemeClr val="accent6"/>
                          </a:solidFill>
                          <a:effectLst/>
                          <a:latin typeface="Calibri"/>
                        </a:rPr>
                        <a:t>0.43</a:t>
                      </a:r>
                      <a:endParaRPr lang="en-US" sz="1600" b="0" i="0" u="none" strike="noStrike" dirty="0">
                        <a:solidFill>
                          <a:schemeClr val="accent6"/>
                        </a:solidFill>
                        <a:effectLst/>
                        <a:latin typeface="Calibri"/>
                      </a:endParaRPr>
                    </a:p>
                  </a:txBody>
                  <a:tcPr marL="9525" marR="9525" marT="9525" marB="0" anchor="b"/>
                </a:tc>
                <a:tc>
                  <a:txBody>
                    <a:bodyPr/>
                    <a:lstStyle/>
                    <a:p>
                      <a:pPr algn="ctr" fontAlgn="b"/>
                      <a:r>
                        <a:rPr lang="en-US" sz="1600" b="1" u="none" strike="noStrike" dirty="0" smtClean="0">
                          <a:solidFill>
                            <a:schemeClr val="accent6"/>
                          </a:solidFill>
                          <a:effectLst/>
                        </a:rPr>
                        <a:t>18</a:t>
                      </a:r>
                      <a:endParaRPr lang="en-US" sz="1600" b="1" i="0" u="none" strike="noStrike" dirty="0">
                        <a:solidFill>
                          <a:schemeClr val="accent6"/>
                        </a:solidFill>
                        <a:effectLst/>
                        <a:latin typeface="Calibri"/>
                      </a:endParaRPr>
                    </a:p>
                  </a:txBody>
                  <a:tcPr marL="9525" marR="9525" marT="9525" marB="0" anchor="b">
                    <a:solidFill>
                      <a:schemeClr val="accent1"/>
                    </a:solidFill>
                  </a:tcPr>
                </a:tc>
                <a:tc>
                  <a:txBody>
                    <a:bodyPr/>
                    <a:lstStyle/>
                    <a:p>
                      <a:pPr algn="ctr" fontAlgn="b"/>
                      <a:r>
                        <a:rPr lang="en-US" sz="1600" b="0" i="0" u="none" strike="noStrike" dirty="0" smtClean="0">
                          <a:solidFill>
                            <a:schemeClr val="accent6"/>
                          </a:solidFill>
                          <a:effectLst/>
                          <a:latin typeface="Calibri"/>
                        </a:rPr>
                        <a:t>0.29</a:t>
                      </a:r>
                      <a:endParaRPr lang="en-US" sz="1600" b="0" i="0" u="none" strike="noStrike" dirty="0">
                        <a:solidFill>
                          <a:schemeClr val="accent6"/>
                        </a:solidFill>
                        <a:effectLst/>
                        <a:latin typeface="Calibri"/>
                      </a:endParaRPr>
                    </a:p>
                  </a:txBody>
                  <a:tcPr marL="9525" marR="9525" marT="9525" marB="0" anchor="b"/>
                </a:tc>
              </a:tr>
              <a:tr h="190500">
                <a:tc>
                  <a:txBody>
                    <a:bodyPr/>
                    <a:lstStyle/>
                    <a:p>
                      <a:pPr algn="ctr" fontAlgn="b"/>
                      <a:r>
                        <a:rPr lang="en-US" sz="1600" b="1" u="none" strike="noStrike" dirty="0">
                          <a:solidFill>
                            <a:schemeClr val="accent6"/>
                          </a:solidFill>
                          <a:effectLst/>
                        </a:rPr>
                        <a:t>9</a:t>
                      </a:r>
                      <a:endParaRPr lang="en-US" sz="1600" b="1" i="0" u="none" strike="noStrike" dirty="0">
                        <a:solidFill>
                          <a:schemeClr val="accent6"/>
                        </a:solidFill>
                        <a:effectLst/>
                        <a:latin typeface="Calibri"/>
                      </a:endParaRPr>
                    </a:p>
                  </a:txBody>
                  <a:tcPr marL="9525" marR="9525" marT="9525" marB="0" anchor="b">
                    <a:solidFill>
                      <a:schemeClr val="accent1"/>
                    </a:solidFill>
                  </a:tcPr>
                </a:tc>
                <a:tc>
                  <a:txBody>
                    <a:bodyPr/>
                    <a:lstStyle/>
                    <a:p>
                      <a:pPr algn="ctr" fontAlgn="b"/>
                      <a:r>
                        <a:rPr lang="en-US" sz="1600" b="0" i="0" u="none" strike="noStrike" dirty="0" smtClean="0">
                          <a:solidFill>
                            <a:schemeClr val="accent6"/>
                          </a:solidFill>
                          <a:effectLst/>
                          <a:latin typeface="Calibri"/>
                        </a:rPr>
                        <a:t>0.50</a:t>
                      </a:r>
                      <a:endParaRPr lang="en-US" sz="1600" b="0" i="0" u="none" strike="noStrike" dirty="0">
                        <a:solidFill>
                          <a:schemeClr val="accent6"/>
                        </a:solidFill>
                        <a:effectLst/>
                        <a:latin typeface="Calibri"/>
                      </a:endParaRPr>
                    </a:p>
                  </a:txBody>
                  <a:tcPr marL="9525" marR="9525" marT="9525" marB="0" anchor="b"/>
                </a:tc>
                <a:tc>
                  <a:txBody>
                    <a:bodyPr/>
                    <a:lstStyle/>
                    <a:p>
                      <a:pPr algn="ctr" fontAlgn="b"/>
                      <a:r>
                        <a:rPr lang="en-US" sz="1600" b="1" u="none" strike="noStrike" dirty="0" smtClean="0">
                          <a:solidFill>
                            <a:schemeClr val="accent6"/>
                          </a:solidFill>
                          <a:effectLst/>
                        </a:rPr>
                        <a:t>19</a:t>
                      </a:r>
                      <a:endParaRPr lang="en-US" sz="1600" b="1" i="0" u="none" strike="noStrike" dirty="0">
                        <a:solidFill>
                          <a:schemeClr val="accent6"/>
                        </a:solidFill>
                        <a:effectLst/>
                        <a:latin typeface="Calibri"/>
                      </a:endParaRPr>
                    </a:p>
                  </a:txBody>
                  <a:tcPr marL="9525" marR="9525" marT="9525" marB="0" anchor="b">
                    <a:solidFill>
                      <a:schemeClr val="accent1"/>
                    </a:solidFill>
                  </a:tcPr>
                </a:tc>
                <a:tc>
                  <a:txBody>
                    <a:bodyPr/>
                    <a:lstStyle/>
                    <a:p>
                      <a:pPr algn="ctr" fontAlgn="b"/>
                      <a:r>
                        <a:rPr lang="en-US" sz="1600" b="0" i="0" u="none" strike="noStrike" dirty="0" smtClean="0">
                          <a:solidFill>
                            <a:schemeClr val="accent6"/>
                          </a:solidFill>
                          <a:effectLst/>
                          <a:latin typeface="Calibri"/>
                        </a:rPr>
                        <a:t>0.17</a:t>
                      </a:r>
                      <a:endParaRPr lang="en-US" sz="1600" b="0" i="0" u="none" strike="noStrike" dirty="0">
                        <a:solidFill>
                          <a:schemeClr val="accent6"/>
                        </a:solidFill>
                        <a:effectLst/>
                        <a:latin typeface="Calibri"/>
                      </a:endParaRPr>
                    </a:p>
                  </a:txBody>
                  <a:tcPr marL="9525" marR="9525" marT="9525" marB="0" anchor="b"/>
                </a:tc>
              </a:tr>
              <a:tr h="190500">
                <a:tc>
                  <a:txBody>
                    <a:bodyPr/>
                    <a:lstStyle/>
                    <a:p>
                      <a:pPr algn="ctr" fontAlgn="b"/>
                      <a:r>
                        <a:rPr lang="en-US" sz="1600" b="1" u="none" strike="noStrike" dirty="0">
                          <a:solidFill>
                            <a:schemeClr val="accent6"/>
                          </a:solidFill>
                          <a:effectLst/>
                        </a:rPr>
                        <a:t>10</a:t>
                      </a:r>
                      <a:endParaRPr lang="en-US" sz="1600" b="1" i="0" u="none" strike="noStrike" dirty="0">
                        <a:solidFill>
                          <a:schemeClr val="accent6"/>
                        </a:solidFill>
                        <a:effectLst/>
                        <a:latin typeface="Calibri"/>
                      </a:endParaRPr>
                    </a:p>
                  </a:txBody>
                  <a:tcPr marL="9525" marR="9525" marT="9525" marB="0" anchor="b">
                    <a:solidFill>
                      <a:schemeClr val="accent1"/>
                    </a:solidFill>
                  </a:tcPr>
                </a:tc>
                <a:tc>
                  <a:txBody>
                    <a:bodyPr/>
                    <a:lstStyle/>
                    <a:p>
                      <a:pPr algn="ctr" fontAlgn="b"/>
                      <a:r>
                        <a:rPr lang="en-US" sz="1600" b="0" i="0" u="none" strike="noStrike" dirty="0" smtClean="0">
                          <a:solidFill>
                            <a:schemeClr val="accent6"/>
                          </a:solidFill>
                          <a:effectLst/>
                          <a:latin typeface="Calibri"/>
                        </a:rPr>
                        <a:t>0.22</a:t>
                      </a:r>
                      <a:endParaRPr lang="en-US" sz="1600" b="0" i="0" u="none" strike="noStrike" dirty="0">
                        <a:solidFill>
                          <a:schemeClr val="accent6"/>
                        </a:solidFill>
                        <a:effectLst/>
                        <a:latin typeface="Calibri"/>
                      </a:endParaRPr>
                    </a:p>
                  </a:txBody>
                  <a:tcPr marL="9525" marR="9525" marT="9525" marB="0" anchor="b"/>
                </a:tc>
                <a:tc>
                  <a:txBody>
                    <a:bodyPr/>
                    <a:lstStyle/>
                    <a:p>
                      <a:pPr algn="ctr" fontAlgn="b"/>
                      <a:r>
                        <a:rPr lang="en-US" sz="1600" b="1" u="none" strike="noStrike" dirty="0" smtClean="0">
                          <a:solidFill>
                            <a:schemeClr val="accent6"/>
                          </a:solidFill>
                          <a:effectLst/>
                        </a:rPr>
                        <a:t>20</a:t>
                      </a:r>
                      <a:endParaRPr lang="en-US" sz="1600" b="1" i="0" u="none" strike="noStrike" dirty="0">
                        <a:solidFill>
                          <a:schemeClr val="accent6"/>
                        </a:solidFill>
                        <a:effectLst/>
                        <a:latin typeface="Calibri"/>
                      </a:endParaRPr>
                    </a:p>
                  </a:txBody>
                  <a:tcPr marL="9525" marR="9525" marT="9525" marB="0" anchor="b">
                    <a:solidFill>
                      <a:schemeClr val="accent1"/>
                    </a:solidFill>
                  </a:tcPr>
                </a:tc>
                <a:tc>
                  <a:txBody>
                    <a:bodyPr/>
                    <a:lstStyle/>
                    <a:p>
                      <a:pPr algn="ctr" fontAlgn="b"/>
                      <a:r>
                        <a:rPr lang="en-US" sz="1600" b="0" i="0" u="none" strike="noStrike" dirty="0" smtClean="0">
                          <a:solidFill>
                            <a:schemeClr val="accent6"/>
                          </a:solidFill>
                          <a:effectLst/>
                          <a:latin typeface="Calibri"/>
                        </a:rPr>
                        <a:t>0.31</a:t>
                      </a:r>
                      <a:endParaRPr lang="en-US" sz="1600" b="0" i="0" u="none" strike="noStrike" dirty="0">
                        <a:solidFill>
                          <a:schemeClr val="accent6"/>
                        </a:solidFill>
                        <a:effectLst/>
                        <a:latin typeface="Calibri"/>
                      </a:endParaRPr>
                    </a:p>
                  </a:txBody>
                  <a:tcPr marL="9525" marR="9525" marT="9525" marB="0" anchor="b"/>
                </a:tc>
              </a:tr>
            </a:tbl>
          </a:graphicData>
        </a:graphic>
      </p:graphicFrame>
      <p:grpSp>
        <p:nvGrpSpPr>
          <p:cNvPr id="27" name="Group 26"/>
          <p:cNvGrpSpPr/>
          <p:nvPr/>
        </p:nvGrpSpPr>
        <p:grpSpPr>
          <a:xfrm>
            <a:off x="364188" y="3333435"/>
            <a:ext cx="4607861" cy="2824459"/>
            <a:chOff x="394214" y="1609852"/>
            <a:chExt cx="5516303" cy="4406630"/>
          </a:xfrm>
        </p:grpSpPr>
        <p:cxnSp>
          <p:nvCxnSpPr>
            <p:cNvPr id="31" name="Straight Connector 30"/>
            <p:cNvCxnSpPr/>
            <p:nvPr/>
          </p:nvCxnSpPr>
          <p:spPr bwMode="auto">
            <a:xfrm>
              <a:off x="1068349" y="1979183"/>
              <a:ext cx="280219" cy="366548"/>
            </a:xfrm>
            <a:prstGeom prst="line">
              <a:avLst/>
            </a:prstGeom>
            <a:noFill/>
            <a:ln w="19050" cap="flat" cmpd="sng" algn="ctr">
              <a:solidFill>
                <a:srgbClr val="000066"/>
              </a:solidFill>
              <a:prstDash val="dash"/>
              <a:round/>
              <a:headEnd type="oval" w="med" len="med"/>
              <a:tailEnd type="none" w="med" len="med"/>
            </a:ln>
            <a:effectLst/>
          </p:spPr>
        </p:cxnSp>
        <p:cxnSp>
          <p:nvCxnSpPr>
            <p:cNvPr id="41" name="Straight Connector 40"/>
            <p:cNvCxnSpPr>
              <a:stCxn id="48" idx="3"/>
              <a:endCxn id="57" idx="0"/>
            </p:cNvCxnSpPr>
            <p:nvPr/>
          </p:nvCxnSpPr>
          <p:spPr bwMode="auto">
            <a:xfrm>
              <a:off x="1592200" y="2464401"/>
              <a:ext cx="584075" cy="1087804"/>
            </a:xfrm>
            <a:prstGeom prst="line">
              <a:avLst/>
            </a:prstGeom>
            <a:noFill/>
            <a:ln w="19050" cap="flat" cmpd="sng" algn="ctr">
              <a:solidFill>
                <a:srgbClr val="000066"/>
              </a:solidFill>
              <a:prstDash val="dash"/>
              <a:round/>
              <a:headEnd type="oval" w="med" len="med"/>
              <a:tailEnd type="none" w="med" len="med"/>
            </a:ln>
            <a:effectLst/>
          </p:spPr>
        </p:cxnSp>
        <p:cxnSp>
          <p:nvCxnSpPr>
            <p:cNvPr id="42" name="Straight Connector 41"/>
            <p:cNvCxnSpPr>
              <a:endCxn id="57" idx="1"/>
            </p:cNvCxnSpPr>
            <p:nvPr/>
          </p:nvCxnSpPr>
          <p:spPr bwMode="auto">
            <a:xfrm>
              <a:off x="1160712" y="3153665"/>
              <a:ext cx="862975" cy="508735"/>
            </a:xfrm>
            <a:prstGeom prst="line">
              <a:avLst/>
            </a:prstGeom>
            <a:noFill/>
            <a:ln w="19050" cap="flat" cmpd="sng" algn="ctr">
              <a:solidFill>
                <a:srgbClr val="FF0000"/>
              </a:solidFill>
              <a:prstDash val="solid"/>
              <a:round/>
              <a:headEnd type="oval" w="med" len="med"/>
              <a:tailEnd type="none" w="med" len="med"/>
            </a:ln>
            <a:effectLst/>
          </p:spPr>
        </p:cxnSp>
        <p:cxnSp>
          <p:nvCxnSpPr>
            <p:cNvPr id="43" name="Straight Connector 42"/>
            <p:cNvCxnSpPr/>
            <p:nvPr/>
          </p:nvCxnSpPr>
          <p:spPr bwMode="auto">
            <a:xfrm flipH="1" flipV="1">
              <a:off x="2328863" y="3736870"/>
              <a:ext cx="2486025" cy="1843063"/>
            </a:xfrm>
            <a:prstGeom prst="line">
              <a:avLst/>
            </a:prstGeom>
            <a:noFill/>
            <a:ln w="19050" cap="flat" cmpd="sng" algn="ctr">
              <a:solidFill>
                <a:srgbClr val="CFA303"/>
              </a:solidFill>
              <a:prstDash val="solid"/>
              <a:round/>
              <a:headEnd type="oval" w="med" len="med"/>
              <a:tailEnd type="none" w="med" len="med"/>
            </a:ln>
            <a:effectLst/>
          </p:spPr>
        </p:cxnSp>
        <p:cxnSp>
          <p:nvCxnSpPr>
            <p:cNvPr id="44" name="Straight Connector 43"/>
            <p:cNvCxnSpPr>
              <a:endCxn id="49" idx="2"/>
            </p:cNvCxnSpPr>
            <p:nvPr/>
          </p:nvCxnSpPr>
          <p:spPr bwMode="auto">
            <a:xfrm flipH="1" flipV="1">
              <a:off x="1871120" y="2041240"/>
              <a:ext cx="305175" cy="1679656"/>
            </a:xfrm>
            <a:prstGeom prst="line">
              <a:avLst/>
            </a:prstGeom>
            <a:noFill/>
            <a:ln w="19050" cap="flat" cmpd="sng" algn="ctr">
              <a:solidFill>
                <a:srgbClr val="000066"/>
              </a:solidFill>
              <a:prstDash val="dash"/>
              <a:round/>
              <a:headEnd type="oval" w="med" len="med"/>
              <a:tailEnd type="none" w="med" len="med"/>
            </a:ln>
            <a:effectLst/>
          </p:spPr>
        </p:cxnSp>
        <p:cxnSp>
          <p:nvCxnSpPr>
            <p:cNvPr id="45" name="Straight Connector 44"/>
            <p:cNvCxnSpPr/>
            <p:nvPr/>
          </p:nvCxnSpPr>
          <p:spPr bwMode="auto">
            <a:xfrm flipH="1" flipV="1">
              <a:off x="2245096" y="3720896"/>
              <a:ext cx="2931123" cy="6145"/>
            </a:xfrm>
            <a:prstGeom prst="line">
              <a:avLst/>
            </a:prstGeom>
            <a:noFill/>
            <a:ln w="19050" cap="flat" cmpd="sng" algn="ctr">
              <a:solidFill>
                <a:srgbClr val="C00000"/>
              </a:solidFill>
              <a:prstDash val="dash"/>
              <a:round/>
              <a:headEnd type="oval" w="med" len="med"/>
              <a:tailEnd type="none" w="med" len="med"/>
            </a:ln>
            <a:effectLst/>
          </p:spPr>
        </p:cxnSp>
        <p:cxnSp>
          <p:nvCxnSpPr>
            <p:cNvPr id="46" name="Straight Connector 45"/>
            <p:cNvCxnSpPr>
              <a:stCxn id="49" idx="2"/>
            </p:cNvCxnSpPr>
            <p:nvPr/>
          </p:nvCxnSpPr>
          <p:spPr bwMode="auto">
            <a:xfrm flipH="1" flipV="1">
              <a:off x="1068350" y="1979184"/>
              <a:ext cx="802770" cy="62056"/>
            </a:xfrm>
            <a:prstGeom prst="line">
              <a:avLst/>
            </a:prstGeom>
            <a:noFill/>
            <a:ln w="19050" cap="flat" cmpd="sng" algn="ctr">
              <a:solidFill>
                <a:srgbClr val="000066"/>
              </a:solidFill>
              <a:prstDash val="dash"/>
              <a:round/>
              <a:headEnd type="oval" w="med" len="med"/>
              <a:tailEnd type="none" w="med" len="med"/>
            </a:ln>
            <a:effectLst/>
          </p:spPr>
        </p:cxnSp>
        <p:sp>
          <p:nvSpPr>
            <p:cNvPr id="47" name="TextBox 46"/>
            <p:cNvSpPr txBox="1"/>
            <p:nvPr/>
          </p:nvSpPr>
          <p:spPr>
            <a:xfrm>
              <a:off x="1004260" y="1698348"/>
              <a:ext cx="312907" cy="369332"/>
            </a:xfrm>
            <a:prstGeom prst="rect">
              <a:avLst/>
            </a:prstGeom>
            <a:noFill/>
          </p:spPr>
          <p:txBody>
            <a:bodyPr wrap="none" rtlCol="0">
              <a:spAutoFit/>
            </a:bodyPr>
            <a:lstStyle/>
            <a:p>
              <a:r>
                <a:rPr lang="en-US" dirty="0" smtClean="0">
                  <a:solidFill>
                    <a:schemeClr val="accent6"/>
                  </a:solidFill>
                </a:rPr>
                <a:t>1</a:t>
              </a:r>
              <a:endParaRPr lang="en-US" dirty="0">
                <a:solidFill>
                  <a:schemeClr val="accent6"/>
                </a:solidFill>
              </a:endParaRPr>
            </a:p>
          </p:txBody>
        </p:sp>
        <p:sp>
          <p:nvSpPr>
            <p:cNvPr id="48" name="TextBox 47"/>
            <p:cNvSpPr txBox="1"/>
            <p:nvPr/>
          </p:nvSpPr>
          <p:spPr>
            <a:xfrm>
              <a:off x="960103" y="2176291"/>
              <a:ext cx="632097" cy="576220"/>
            </a:xfrm>
            <a:prstGeom prst="rect">
              <a:avLst/>
            </a:prstGeom>
            <a:noFill/>
          </p:spPr>
          <p:txBody>
            <a:bodyPr wrap="square" rtlCol="0">
              <a:spAutoFit/>
            </a:bodyPr>
            <a:lstStyle/>
            <a:p>
              <a:r>
                <a:rPr lang="en-US" dirty="0" smtClean="0">
                  <a:solidFill>
                    <a:schemeClr val="accent6"/>
                  </a:solidFill>
                </a:rPr>
                <a:t>2</a:t>
              </a:r>
              <a:endParaRPr lang="en-US" dirty="0">
                <a:solidFill>
                  <a:schemeClr val="accent6"/>
                </a:solidFill>
              </a:endParaRPr>
            </a:p>
          </p:txBody>
        </p:sp>
        <p:sp>
          <p:nvSpPr>
            <p:cNvPr id="49" name="TextBox 48"/>
            <p:cNvSpPr txBox="1"/>
            <p:nvPr/>
          </p:nvSpPr>
          <p:spPr>
            <a:xfrm>
              <a:off x="1670510" y="1671908"/>
              <a:ext cx="401219" cy="369332"/>
            </a:xfrm>
            <a:prstGeom prst="rect">
              <a:avLst/>
            </a:prstGeom>
            <a:noFill/>
          </p:spPr>
          <p:txBody>
            <a:bodyPr wrap="square" rtlCol="0">
              <a:spAutoFit/>
            </a:bodyPr>
            <a:lstStyle/>
            <a:p>
              <a:r>
                <a:rPr lang="en-US" dirty="0" smtClean="0">
                  <a:solidFill>
                    <a:schemeClr val="accent6"/>
                  </a:solidFill>
                </a:rPr>
                <a:t>3</a:t>
              </a:r>
              <a:endParaRPr lang="en-US" dirty="0">
                <a:solidFill>
                  <a:schemeClr val="accent6"/>
                </a:solidFill>
              </a:endParaRPr>
            </a:p>
          </p:txBody>
        </p:sp>
        <p:sp>
          <p:nvSpPr>
            <p:cNvPr id="50" name="TextBox 49"/>
            <p:cNvSpPr txBox="1"/>
            <p:nvPr/>
          </p:nvSpPr>
          <p:spPr>
            <a:xfrm>
              <a:off x="867374" y="2890355"/>
              <a:ext cx="401219" cy="369332"/>
            </a:xfrm>
            <a:prstGeom prst="rect">
              <a:avLst/>
            </a:prstGeom>
            <a:noFill/>
          </p:spPr>
          <p:txBody>
            <a:bodyPr wrap="square" rtlCol="0">
              <a:spAutoFit/>
            </a:bodyPr>
            <a:lstStyle/>
            <a:p>
              <a:r>
                <a:rPr lang="en-US" dirty="0" smtClean="0">
                  <a:solidFill>
                    <a:schemeClr val="accent6"/>
                  </a:solidFill>
                </a:rPr>
                <a:t>4</a:t>
              </a:r>
              <a:endParaRPr lang="en-US" dirty="0">
                <a:solidFill>
                  <a:schemeClr val="accent6"/>
                </a:solidFill>
              </a:endParaRPr>
            </a:p>
          </p:txBody>
        </p:sp>
        <p:sp>
          <p:nvSpPr>
            <p:cNvPr id="51" name="TextBox 50"/>
            <p:cNvSpPr txBox="1"/>
            <p:nvPr/>
          </p:nvSpPr>
          <p:spPr>
            <a:xfrm>
              <a:off x="2117929" y="2377827"/>
              <a:ext cx="401219" cy="369332"/>
            </a:xfrm>
            <a:prstGeom prst="rect">
              <a:avLst/>
            </a:prstGeom>
            <a:noFill/>
          </p:spPr>
          <p:txBody>
            <a:bodyPr wrap="square" rtlCol="0">
              <a:spAutoFit/>
            </a:bodyPr>
            <a:lstStyle/>
            <a:p>
              <a:r>
                <a:rPr lang="en-US" dirty="0" smtClean="0">
                  <a:solidFill>
                    <a:schemeClr val="accent6"/>
                  </a:solidFill>
                </a:rPr>
                <a:t>5</a:t>
              </a:r>
              <a:endParaRPr lang="en-US" dirty="0">
                <a:solidFill>
                  <a:schemeClr val="accent6"/>
                </a:solidFill>
              </a:endParaRPr>
            </a:p>
          </p:txBody>
        </p:sp>
        <p:sp>
          <p:nvSpPr>
            <p:cNvPr id="52" name="TextBox 51"/>
            <p:cNvSpPr txBox="1"/>
            <p:nvPr/>
          </p:nvSpPr>
          <p:spPr>
            <a:xfrm>
              <a:off x="1415581" y="3259687"/>
              <a:ext cx="401219" cy="369332"/>
            </a:xfrm>
            <a:prstGeom prst="rect">
              <a:avLst/>
            </a:prstGeom>
            <a:noFill/>
          </p:spPr>
          <p:txBody>
            <a:bodyPr wrap="square" rtlCol="0">
              <a:spAutoFit/>
            </a:bodyPr>
            <a:lstStyle/>
            <a:p>
              <a:r>
                <a:rPr lang="en-US" dirty="0" smtClean="0">
                  <a:solidFill>
                    <a:schemeClr val="accent6"/>
                  </a:solidFill>
                </a:rPr>
                <a:t>6</a:t>
              </a:r>
              <a:endParaRPr lang="en-US" dirty="0">
                <a:solidFill>
                  <a:schemeClr val="accent6"/>
                </a:solidFill>
              </a:endParaRPr>
            </a:p>
          </p:txBody>
        </p:sp>
        <p:sp>
          <p:nvSpPr>
            <p:cNvPr id="53" name="TextBox 52"/>
            <p:cNvSpPr txBox="1"/>
            <p:nvPr/>
          </p:nvSpPr>
          <p:spPr>
            <a:xfrm>
              <a:off x="2946668" y="1609852"/>
              <a:ext cx="401219" cy="369332"/>
            </a:xfrm>
            <a:prstGeom prst="rect">
              <a:avLst/>
            </a:prstGeom>
            <a:noFill/>
          </p:spPr>
          <p:txBody>
            <a:bodyPr wrap="square" rtlCol="0">
              <a:spAutoFit/>
            </a:bodyPr>
            <a:lstStyle/>
            <a:p>
              <a:r>
                <a:rPr lang="en-US" dirty="0" smtClean="0">
                  <a:solidFill>
                    <a:schemeClr val="accent6"/>
                  </a:solidFill>
                </a:rPr>
                <a:t>7</a:t>
              </a:r>
              <a:endParaRPr lang="en-US" dirty="0">
                <a:solidFill>
                  <a:schemeClr val="accent6"/>
                </a:solidFill>
              </a:endParaRPr>
            </a:p>
          </p:txBody>
        </p:sp>
        <p:sp>
          <p:nvSpPr>
            <p:cNvPr id="54" name="TextBox 53"/>
            <p:cNvSpPr txBox="1"/>
            <p:nvPr/>
          </p:nvSpPr>
          <p:spPr>
            <a:xfrm>
              <a:off x="4015462" y="1933393"/>
              <a:ext cx="401219" cy="369332"/>
            </a:xfrm>
            <a:prstGeom prst="rect">
              <a:avLst/>
            </a:prstGeom>
            <a:noFill/>
          </p:spPr>
          <p:txBody>
            <a:bodyPr wrap="square" rtlCol="0">
              <a:spAutoFit/>
            </a:bodyPr>
            <a:lstStyle/>
            <a:p>
              <a:r>
                <a:rPr lang="en-US" dirty="0" smtClean="0">
                  <a:solidFill>
                    <a:schemeClr val="accent6"/>
                  </a:solidFill>
                </a:rPr>
                <a:t>8</a:t>
              </a:r>
              <a:endParaRPr lang="en-US" dirty="0">
                <a:solidFill>
                  <a:schemeClr val="accent6"/>
                </a:solidFill>
              </a:endParaRPr>
            </a:p>
          </p:txBody>
        </p:sp>
        <p:sp>
          <p:nvSpPr>
            <p:cNvPr id="55" name="TextBox 54"/>
            <p:cNvSpPr txBox="1"/>
            <p:nvPr/>
          </p:nvSpPr>
          <p:spPr>
            <a:xfrm>
              <a:off x="4975610" y="1825546"/>
              <a:ext cx="401219" cy="369332"/>
            </a:xfrm>
            <a:prstGeom prst="rect">
              <a:avLst/>
            </a:prstGeom>
            <a:noFill/>
          </p:spPr>
          <p:txBody>
            <a:bodyPr wrap="square" rtlCol="0">
              <a:spAutoFit/>
            </a:bodyPr>
            <a:lstStyle/>
            <a:p>
              <a:r>
                <a:rPr lang="en-US" dirty="0" smtClean="0">
                  <a:solidFill>
                    <a:schemeClr val="accent6"/>
                  </a:solidFill>
                </a:rPr>
                <a:t>9</a:t>
              </a:r>
              <a:endParaRPr lang="en-US" dirty="0">
                <a:solidFill>
                  <a:schemeClr val="accent6"/>
                </a:solidFill>
              </a:endParaRPr>
            </a:p>
          </p:txBody>
        </p:sp>
        <p:sp>
          <p:nvSpPr>
            <p:cNvPr id="56" name="TextBox 55"/>
            <p:cNvSpPr txBox="1"/>
            <p:nvPr/>
          </p:nvSpPr>
          <p:spPr>
            <a:xfrm>
              <a:off x="5176218" y="3552205"/>
              <a:ext cx="734297" cy="576220"/>
            </a:xfrm>
            <a:prstGeom prst="rect">
              <a:avLst/>
            </a:prstGeom>
            <a:noFill/>
          </p:spPr>
          <p:txBody>
            <a:bodyPr wrap="square" rtlCol="0">
              <a:spAutoFit/>
            </a:bodyPr>
            <a:lstStyle/>
            <a:p>
              <a:r>
                <a:rPr lang="en-US" dirty="0" smtClean="0">
                  <a:solidFill>
                    <a:schemeClr val="accent6"/>
                  </a:solidFill>
                </a:rPr>
                <a:t>12</a:t>
              </a:r>
              <a:endParaRPr lang="en-US" dirty="0">
                <a:solidFill>
                  <a:schemeClr val="accent6"/>
                </a:solidFill>
              </a:endParaRPr>
            </a:p>
          </p:txBody>
        </p:sp>
        <p:sp>
          <p:nvSpPr>
            <p:cNvPr id="57" name="5-Point Star 56"/>
            <p:cNvSpPr/>
            <p:nvPr/>
          </p:nvSpPr>
          <p:spPr bwMode="auto">
            <a:xfrm>
              <a:off x="2023687" y="3552204"/>
              <a:ext cx="305176" cy="288497"/>
            </a:xfrm>
            <a:prstGeom prst="star5">
              <a:avLst/>
            </a:prstGeom>
            <a:solidFill>
              <a:schemeClr val="accent2"/>
            </a:solidFill>
            <a:ln w="9525" cap="flat" cmpd="sng" algn="ctr">
              <a:solidFill>
                <a:srgbClr val="00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58" name="Straight Connector 57"/>
            <p:cNvCxnSpPr>
              <a:stCxn id="55" idx="1"/>
              <a:endCxn id="54" idx="3"/>
            </p:cNvCxnSpPr>
            <p:nvPr/>
          </p:nvCxnSpPr>
          <p:spPr bwMode="auto">
            <a:xfrm flipH="1">
              <a:off x="4416681" y="2010212"/>
              <a:ext cx="558929" cy="107847"/>
            </a:xfrm>
            <a:prstGeom prst="line">
              <a:avLst/>
            </a:prstGeom>
            <a:noFill/>
            <a:ln w="19050" cap="flat" cmpd="sng" algn="ctr">
              <a:solidFill>
                <a:srgbClr val="00B050"/>
              </a:solidFill>
              <a:prstDash val="dash"/>
              <a:round/>
              <a:headEnd type="oval" w="med" len="med"/>
              <a:tailEnd type="none" w="med" len="med"/>
            </a:ln>
            <a:effectLst/>
          </p:spPr>
        </p:cxnSp>
        <p:cxnSp>
          <p:nvCxnSpPr>
            <p:cNvPr id="59" name="Straight Connector 58"/>
            <p:cNvCxnSpPr>
              <a:stCxn id="54" idx="3"/>
              <a:endCxn id="57" idx="4"/>
            </p:cNvCxnSpPr>
            <p:nvPr/>
          </p:nvCxnSpPr>
          <p:spPr bwMode="auto">
            <a:xfrm flipH="1">
              <a:off x="2328863" y="2118059"/>
              <a:ext cx="2087818" cy="1544341"/>
            </a:xfrm>
            <a:prstGeom prst="line">
              <a:avLst/>
            </a:prstGeom>
            <a:noFill/>
            <a:ln w="19050" cap="flat" cmpd="sng" algn="ctr">
              <a:solidFill>
                <a:srgbClr val="00B050"/>
              </a:solidFill>
              <a:prstDash val="dash"/>
              <a:round/>
              <a:headEnd type="oval" w="med" len="med"/>
              <a:tailEnd type="none" w="med" len="med"/>
            </a:ln>
            <a:effectLst/>
          </p:spPr>
        </p:cxnSp>
        <p:cxnSp>
          <p:nvCxnSpPr>
            <p:cNvPr id="60" name="Straight Connector 59"/>
            <p:cNvCxnSpPr>
              <a:stCxn id="57" idx="4"/>
              <a:endCxn id="55" idx="1"/>
            </p:cNvCxnSpPr>
            <p:nvPr/>
          </p:nvCxnSpPr>
          <p:spPr bwMode="auto">
            <a:xfrm flipV="1">
              <a:off x="2328863" y="2010212"/>
              <a:ext cx="2646747" cy="1652188"/>
            </a:xfrm>
            <a:prstGeom prst="line">
              <a:avLst/>
            </a:prstGeom>
            <a:noFill/>
            <a:ln w="19050" cap="flat" cmpd="sng" algn="ctr">
              <a:solidFill>
                <a:srgbClr val="00B050"/>
              </a:solidFill>
              <a:prstDash val="dash"/>
              <a:round/>
              <a:headEnd type="oval" w="med" len="med"/>
              <a:tailEnd type="none" w="med" len="med"/>
            </a:ln>
            <a:effectLst/>
          </p:spPr>
        </p:cxnSp>
        <p:cxnSp>
          <p:nvCxnSpPr>
            <p:cNvPr id="61" name="Straight Connector 60"/>
            <p:cNvCxnSpPr>
              <a:endCxn id="56" idx="1"/>
            </p:cNvCxnSpPr>
            <p:nvPr/>
          </p:nvCxnSpPr>
          <p:spPr bwMode="auto">
            <a:xfrm flipH="1" flipV="1">
              <a:off x="5176218" y="3840315"/>
              <a:ext cx="5" cy="261869"/>
            </a:xfrm>
            <a:prstGeom prst="line">
              <a:avLst/>
            </a:prstGeom>
            <a:noFill/>
            <a:ln w="19050" cap="flat" cmpd="sng" algn="ctr">
              <a:solidFill>
                <a:srgbClr val="C00000"/>
              </a:solidFill>
              <a:prstDash val="dash"/>
              <a:round/>
              <a:headEnd type="oval" w="med" len="med"/>
              <a:tailEnd type="none" w="med" len="med"/>
            </a:ln>
            <a:effectLst/>
          </p:spPr>
        </p:cxnSp>
        <p:sp>
          <p:nvSpPr>
            <p:cNvPr id="62" name="TextBox 61"/>
            <p:cNvSpPr txBox="1"/>
            <p:nvPr/>
          </p:nvSpPr>
          <p:spPr>
            <a:xfrm>
              <a:off x="5176217" y="3919524"/>
              <a:ext cx="734300" cy="576220"/>
            </a:xfrm>
            <a:prstGeom prst="rect">
              <a:avLst/>
            </a:prstGeom>
            <a:noFill/>
          </p:spPr>
          <p:txBody>
            <a:bodyPr wrap="square" rtlCol="0">
              <a:spAutoFit/>
            </a:bodyPr>
            <a:lstStyle/>
            <a:p>
              <a:r>
                <a:rPr lang="en-US" dirty="0" smtClean="0">
                  <a:solidFill>
                    <a:schemeClr val="accent6"/>
                  </a:solidFill>
                </a:rPr>
                <a:t>19</a:t>
              </a:r>
              <a:endParaRPr lang="en-US" dirty="0">
                <a:solidFill>
                  <a:schemeClr val="accent6"/>
                </a:solidFill>
              </a:endParaRPr>
            </a:p>
          </p:txBody>
        </p:sp>
        <p:cxnSp>
          <p:nvCxnSpPr>
            <p:cNvPr id="63" name="Straight Connector 62"/>
            <p:cNvCxnSpPr>
              <a:endCxn id="62" idx="1"/>
            </p:cNvCxnSpPr>
            <p:nvPr/>
          </p:nvCxnSpPr>
          <p:spPr bwMode="auto">
            <a:xfrm>
              <a:off x="2327729" y="3736869"/>
              <a:ext cx="2848488" cy="470765"/>
            </a:xfrm>
            <a:prstGeom prst="line">
              <a:avLst/>
            </a:prstGeom>
            <a:noFill/>
            <a:ln w="19050" cap="flat" cmpd="sng" algn="ctr">
              <a:solidFill>
                <a:srgbClr val="C00000"/>
              </a:solidFill>
              <a:prstDash val="dash"/>
              <a:round/>
              <a:headEnd type="oval" w="med" len="med"/>
              <a:tailEnd type="none" w="med" len="med"/>
            </a:ln>
            <a:effectLst/>
          </p:spPr>
        </p:cxnSp>
        <p:sp>
          <p:nvSpPr>
            <p:cNvPr id="64" name="TextBox 63"/>
            <p:cNvSpPr txBox="1"/>
            <p:nvPr/>
          </p:nvSpPr>
          <p:spPr>
            <a:xfrm>
              <a:off x="2793201" y="3870944"/>
              <a:ext cx="594531" cy="576220"/>
            </a:xfrm>
            <a:prstGeom prst="rect">
              <a:avLst/>
            </a:prstGeom>
            <a:noFill/>
          </p:spPr>
          <p:txBody>
            <a:bodyPr wrap="square" rtlCol="0">
              <a:spAutoFit/>
            </a:bodyPr>
            <a:lstStyle/>
            <a:p>
              <a:r>
                <a:rPr lang="en-US" dirty="0" smtClean="0">
                  <a:solidFill>
                    <a:schemeClr val="accent6"/>
                  </a:solidFill>
                </a:rPr>
                <a:t>18</a:t>
              </a:r>
              <a:endParaRPr lang="en-US" dirty="0">
                <a:solidFill>
                  <a:schemeClr val="accent6"/>
                </a:solidFill>
              </a:endParaRPr>
            </a:p>
          </p:txBody>
        </p:sp>
        <p:cxnSp>
          <p:nvCxnSpPr>
            <p:cNvPr id="65" name="Straight Connector 64"/>
            <p:cNvCxnSpPr>
              <a:endCxn id="52" idx="3"/>
            </p:cNvCxnSpPr>
            <p:nvPr/>
          </p:nvCxnSpPr>
          <p:spPr bwMode="auto">
            <a:xfrm flipH="1" flipV="1">
              <a:off x="1816800" y="3444353"/>
              <a:ext cx="1205968" cy="442574"/>
            </a:xfrm>
            <a:prstGeom prst="line">
              <a:avLst/>
            </a:prstGeom>
            <a:noFill/>
            <a:ln w="19050" cap="flat" cmpd="sng" algn="ctr">
              <a:solidFill>
                <a:srgbClr val="0070C0"/>
              </a:solidFill>
              <a:prstDash val="solid"/>
              <a:round/>
              <a:headEnd type="oval" w="med" len="med"/>
              <a:tailEnd type="none" w="med" len="med"/>
            </a:ln>
            <a:effectLst/>
          </p:spPr>
        </p:cxnSp>
        <p:cxnSp>
          <p:nvCxnSpPr>
            <p:cNvPr id="66" name="Straight Connector 65"/>
            <p:cNvCxnSpPr/>
            <p:nvPr/>
          </p:nvCxnSpPr>
          <p:spPr bwMode="auto">
            <a:xfrm>
              <a:off x="2218625" y="3840700"/>
              <a:ext cx="777725" cy="30245"/>
            </a:xfrm>
            <a:prstGeom prst="line">
              <a:avLst/>
            </a:prstGeom>
            <a:noFill/>
            <a:ln w="19050" cap="flat" cmpd="sng" algn="ctr">
              <a:solidFill>
                <a:srgbClr val="0070C0"/>
              </a:solidFill>
              <a:prstDash val="solid"/>
              <a:round/>
              <a:headEnd type="oval" w="med" len="med"/>
              <a:tailEnd type="none" w="med" len="med"/>
            </a:ln>
            <a:effectLst/>
          </p:spPr>
        </p:cxnSp>
        <p:cxnSp>
          <p:nvCxnSpPr>
            <p:cNvPr id="67" name="Straight Connector 66"/>
            <p:cNvCxnSpPr>
              <a:endCxn id="57" idx="3"/>
            </p:cNvCxnSpPr>
            <p:nvPr/>
          </p:nvCxnSpPr>
          <p:spPr bwMode="auto">
            <a:xfrm>
              <a:off x="1840087" y="3445278"/>
              <a:ext cx="430492" cy="395422"/>
            </a:xfrm>
            <a:prstGeom prst="line">
              <a:avLst/>
            </a:prstGeom>
            <a:noFill/>
            <a:ln w="19050" cap="flat" cmpd="sng" algn="ctr">
              <a:solidFill>
                <a:srgbClr val="0070C0"/>
              </a:solidFill>
              <a:prstDash val="solid"/>
              <a:round/>
              <a:headEnd type="oval" w="med" len="med"/>
              <a:tailEnd type="none" w="med" len="med"/>
            </a:ln>
            <a:effectLst/>
          </p:spPr>
        </p:cxnSp>
        <p:cxnSp>
          <p:nvCxnSpPr>
            <p:cNvPr id="68" name="Straight Connector 67"/>
            <p:cNvCxnSpPr/>
            <p:nvPr/>
          </p:nvCxnSpPr>
          <p:spPr bwMode="auto">
            <a:xfrm flipV="1">
              <a:off x="775809" y="3153665"/>
              <a:ext cx="384903" cy="1159620"/>
            </a:xfrm>
            <a:prstGeom prst="line">
              <a:avLst/>
            </a:prstGeom>
            <a:noFill/>
            <a:ln w="19050" cap="flat" cmpd="sng" algn="ctr">
              <a:solidFill>
                <a:srgbClr val="FF0000"/>
              </a:solidFill>
              <a:prstDash val="solid"/>
              <a:round/>
              <a:headEnd type="oval" w="med" len="med"/>
              <a:tailEnd type="none" w="med" len="med"/>
            </a:ln>
            <a:effectLst/>
          </p:spPr>
        </p:cxnSp>
        <p:sp>
          <p:nvSpPr>
            <p:cNvPr id="69" name="TextBox 68"/>
            <p:cNvSpPr txBox="1"/>
            <p:nvPr/>
          </p:nvSpPr>
          <p:spPr>
            <a:xfrm>
              <a:off x="394214" y="4245737"/>
              <a:ext cx="610045" cy="576220"/>
            </a:xfrm>
            <a:prstGeom prst="rect">
              <a:avLst/>
            </a:prstGeom>
            <a:noFill/>
          </p:spPr>
          <p:txBody>
            <a:bodyPr wrap="square" rtlCol="0">
              <a:spAutoFit/>
            </a:bodyPr>
            <a:lstStyle/>
            <a:p>
              <a:r>
                <a:rPr lang="en-US" dirty="0" smtClean="0">
                  <a:solidFill>
                    <a:schemeClr val="accent6"/>
                  </a:solidFill>
                </a:rPr>
                <a:t>16</a:t>
              </a:r>
              <a:endParaRPr lang="en-US" dirty="0">
                <a:solidFill>
                  <a:schemeClr val="accent6"/>
                </a:solidFill>
              </a:endParaRPr>
            </a:p>
          </p:txBody>
        </p:sp>
        <p:cxnSp>
          <p:nvCxnSpPr>
            <p:cNvPr id="70" name="Straight Connector 69"/>
            <p:cNvCxnSpPr/>
            <p:nvPr/>
          </p:nvCxnSpPr>
          <p:spPr bwMode="auto">
            <a:xfrm flipH="1" flipV="1">
              <a:off x="775809" y="4313285"/>
              <a:ext cx="598667" cy="113602"/>
            </a:xfrm>
            <a:prstGeom prst="line">
              <a:avLst/>
            </a:prstGeom>
            <a:noFill/>
            <a:ln w="19050" cap="flat" cmpd="sng" algn="ctr">
              <a:solidFill>
                <a:srgbClr val="FF0000"/>
              </a:solidFill>
              <a:prstDash val="solid"/>
              <a:round/>
              <a:headEnd type="oval" w="med" len="med"/>
              <a:tailEnd type="none" w="med" len="med"/>
            </a:ln>
            <a:effectLst/>
          </p:spPr>
        </p:cxnSp>
        <p:cxnSp>
          <p:nvCxnSpPr>
            <p:cNvPr id="71" name="Straight Connector 70"/>
            <p:cNvCxnSpPr>
              <a:stCxn id="57" idx="2"/>
            </p:cNvCxnSpPr>
            <p:nvPr/>
          </p:nvCxnSpPr>
          <p:spPr bwMode="auto">
            <a:xfrm flipH="1">
              <a:off x="1348568" y="3840700"/>
              <a:ext cx="733403" cy="590557"/>
            </a:xfrm>
            <a:prstGeom prst="line">
              <a:avLst/>
            </a:prstGeom>
            <a:noFill/>
            <a:ln w="19050" cap="flat" cmpd="sng" algn="ctr">
              <a:solidFill>
                <a:srgbClr val="FF0000"/>
              </a:solidFill>
              <a:prstDash val="solid"/>
              <a:round/>
              <a:headEnd type="oval" w="med" len="med"/>
              <a:tailEnd type="none" w="med" len="med"/>
            </a:ln>
            <a:effectLst/>
          </p:spPr>
        </p:cxnSp>
        <p:sp>
          <p:nvSpPr>
            <p:cNvPr id="72" name="TextBox 71"/>
            <p:cNvSpPr txBox="1"/>
            <p:nvPr/>
          </p:nvSpPr>
          <p:spPr>
            <a:xfrm>
              <a:off x="1205063" y="4376891"/>
              <a:ext cx="563736" cy="576220"/>
            </a:xfrm>
            <a:prstGeom prst="rect">
              <a:avLst/>
            </a:prstGeom>
            <a:noFill/>
          </p:spPr>
          <p:txBody>
            <a:bodyPr wrap="square" rtlCol="0">
              <a:spAutoFit/>
            </a:bodyPr>
            <a:lstStyle/>
            <a:p>
              <a:r>
                <a:rPr lang="en-US" dirty="0" smtClean="0">
                  <a:solidFill>
                    <a:schemeClr val="accent6"/>
                  </a:solidFill>
                </a:rPr>
                <a:t>13</a:t>
              </a:r>
              <a:endParaRPr lang="en-US" dirty="0">
                <a:solidFill>
                  <a:schemeClr val="accent6"/>
                </a:solidFill>
              </a:endParaRPr>
            </a:p>
          </p:txBody>
        </p:sp>
        <p:cxnSp>
          <p:nvCxnSpPr>
            <p:cNvPr id="73" name="Straight Connector 72"/>
            <p:cNvCxnSpPr/>
            <p:nvPr/>
          </p:nvCxnSpPr>
          <p:spPr bwMode="auto">
            <a:xfrm flipH="1">
              <a:off x="2211499" y="3075021"/>
              <a:ext cx="522622" cy="621431"/>
            </a:xfrm>
            <a:prstGeom prst="line">
              <a:avLst/>
            </a:prstGeom>
            <a:noFill/>
            <a:ln w="19050" cap="flat" cmpd="sng" algn="ctr">
              <a:solidFill>
                <a:srgbClr val="7030A0"/>
              </a:solidFill>
              <a:prstDash val="solid"/>
              <a:round/>
              <a:headEnd type="oval" w="med" len="med"/>
              <a:tailEnd type="none" w="med" len="med"/>
            </a:ln>
            <a:effectLst/>
          </p:spPr>
        </p:cxnSp>
        <p:cxnSp>
          <p:nvCxnSpPr>
            <p:cNvPr id="74" name="Straight Connector 73"/>
            <p:cNvCxnSpPr/>
            <p:nvPr/>
          </p:nvCxnSpPr>
          <p:spPr bwMode="auto">
            <a:xfrm>
              <a:off x="2245096" y="2730291"/>
              <a:ext cx="548105" cy="344730"/>
            </a:xfrm>
            <a:prstGeom prst="line">
              <a:avLst/>
            </a:prstGeom>
            <a:noFill/>
            <a:ln w="19050" cap="flat" cmpd="sng" algn="ctr">
              <a:solidFill>
                <a:srgbClr val="7030A0"/>
              </a:solidFill>
              <a:prstDash val="solid"/>
              <a:round/>
              <a:headEnd type="oval" w="med" len="med"/>
              <a:tailEnd type="none" w="med" len="med"/>
            </a:ln>
            <a:effectLst/>
          </p:spPr>
        </p:cxnSp>
        <p:cxnSp>
          <p:nvCxnSpPr>
            <p:cNvPr id="75" name="Straight Connector 74"/>
            <p:cNvCxnSpPr/>
            <p:nvPr/>
          </p:nvCxnSpPr>
          <p:spPr bwMode="auto">
            <a:xfrm flipH="1">
              <a:off x="2270579" y="1825546"/>
              <a:ext cx="1102193" cy="904745"/>
            </a:xfrm>
            <a:prstGeom prst="line">
              <a:avLst/>
            </a:prstGeom>
            <a:noFill/>
            <a:ln w="19050" cap="flat" cmpd="sng" algn="ctr">
              <a:solidFill>
                <a:srgbClr val="7030A0"/>
              </a:solidFill>
              <a:prstDash val="solid"/>
              <a:round/>
              <a:headEnd type="oval" w="med" len="med"/>
              <a:tailEnd type="none" w="med" len="med"/>
            </a:ln>
            <a:effectLst/>
          </p:spPr>
        </p:cxnSp>
        <p:cxnSp>
          <p:nvCxnSpPr>
            <p:cNvPr id="76" name="Straight Connector 75"/>
            <p:cNvCxnSpPr/>
            <p:nvPr/>
          </p:nvCxnSpPr>
          <p:spPr bwMode="auto">
            <a:xfrm flipH="1" flipV="1">
              <a:off x="3372772" y="1825546"/>
              <a:ext cx="1442116" cy="535413"/>
            </a:xfrm>
            <a:prstGeom prst="line">
              <a:avLst/>
            </a:prstGeom>
            <a:noFill/>
            <a:ln w="19050" cap="flat" cmpd="sng" algn="ctr">
              <a:solidFill>
                <a:srgbClr val="7030A0"/>
              </a:solidFill>
              <a:prstDash val="solid"/>
              <a:round/>
              <a:headEnd type="oval" w="med" len="med"/>
              <a:tailEnd type="none" w="med" len="med"/>
            </a:ln>
            <a:effectLst/>
          </p:spPr>
        </p:cxnSp>
        <p:cxnSp>
          <p:nvCxnSpPr>
            <p:cNvPr id="77" name="Straight Connector 76"/>
            <p:cNvCxnSpPr>
              <a:stCxn id="57" idx="4"/>
            </p:cNvCxnSpPr>
            <p:nvPr/>
          </p:nvCxnSpPr>
          <p:spPr bwMode="auto">
            <a:xfrm flipV="1">
              <a:off x="2328863" y="2345731"/>
              <a:ext cx="2486025" cy="1316669"/>
            </a:xfrm>
            <a:prstGeom prst="line">
              <a:avLst/>
            </a:prstGeom>
            <a:noFill/>
            <a:ln w="19050" cap="flat" cmpd="sng" algn="ctr">
              <a:solidFill>
                <a:srgbClr val="7030A0"/>
              </a:solidFill>
              <a:prstDash val="solid"/>
              <a:round/>
              <a:headEnd type="oval" w="med" len="med"/>
              <a:tailEnd type="none" w="med" len="med"/>
            </a:ln>
            <a:effectLst/>
          </p:spPr>
        </p:cxnSp>
        <p:sp>
          <p:nvSpPr>
            <p:cNvPr id="78" name="TextBox 77"/>
            <p:cNvSpPr txBox="1"/>
            <p:nvPr/>
          </p:nvSpPr>
          <p:spPr>
            <a:xfrm>
              <a:off x="2691259" y="2771915"/>
              <a:ext cx="510206" cy="369332"/>
            </a:xfrm>
            <a:prstGeom prst="rect">
              <a:avLst/>
            </a:prstGeom>
            <a:noFill/>
          </p:spPr>
          <p:txBody>
            <a:bodyPr wrap="square" rtlCol="0">
              <a:spAutoFit/>
            </a:bodyPr>
            <a:lstStyle/>
            <a:p>
              <a:r>
                <a:rPr lang="en-US" dirty="0" smtClean="0">
                  <a:solidFill>
                    <a:schemeClr val="accent6"/>
                  </a:solidFill>
                </a:rPr>
                <a:t>11</a:t>
              </a:r>
              <a:endParaRPr lang="en-US" dirty="0">
                <a:solidFill>
                  <a:schemeClr val="accent6"/>
                </a:solidFill>
              </a:endParaRPr>
            </a:p>
          </p:txBody>
        </p:sp>
        <p:sp>
          <p:nvSpPr>
            <p:cNvPr id="79" name="TextBox 78"/>
            <p:cNvSpPr txBox="1"/>
            <p:nvPr/>
          </p:nvSpPr>
          <p:spPr>
            <a:xfrm>
              <a:off x="4814888" y="2345732"/>
              <a:ext cx="728478" cy="576220"/>
            </a:xfrm>
            <a:prstGeom prst="rect">
              <a:avLst/>
            </a:prstGeom>
            <a:noFill/>
          </p:spPr>
          <p:txBody>
            <a:bodyPr wrap="square" rtlCol="0">
              <a:spAutoFit/>
            </a:bodyPr>
            <a:lstStyle/>
            <a:p>
              <a:r>
                <a:rPr lang="en-US" dirty="0" smtClean="0">
                  <a:solidFill>
                    <a:schemeClr val="accent6"/>
                  </a:solidFill>
                </a:rPr>
                <a:t>10</a:t>
              </a:r>
              <a:endParaRPr lang="en-US" dirty="0">
                <a:solidFill>
                  <a:schemeClr val="accent6"/>
                </a:solidFill>
              </a:endParaRPr>
            </a:p>
          </p:txBody>
        </p:sp>
        <p:cxnSp>
          <p:nvCxnSpPr>
            <p:cNvPr id="80" name="Straight Connector 79"/>
            <p:cNvCxnSpPr/>
            <p:nvPr/>
          </p:nvCxnSpPr>
          <p:spPr bwMode="auto">
            <a:xfrm>
              <a:off x="3303407" y="4960973"/>
              <a:ext cx="1511481" cy="618960"/>
            </a:xfrm>
            <a:prstGeom prst="line">
              <a:avLst/>
            </a:prstGeom>
            <a:noFill/>
            <a:ln w="19050" cap="flat" cmpd="sng" algn="ctr">
              <a:solidFill>
                <a:srgbClr val="CFA303"/>
              </a:solidFill>
              <a:prstDash val="solid"/>
              <a:round/>
              <a:headEnd type="oval" w="med" len="med"/>
              <a:tailEnd type="none" w="med" len="med"/>
            </a:ln>
            <a:effectLst/>
          </p:spPr>
        </p:cxnSp>
        <p:cxnSp>
          <p:nvCxnSpPr>
            <p:cNvPr id="81" name="Straight Connector 80"/>
            <p:cNvCxnSpPr/>
            <p:nvPr/>
          </p:nvCxnSpPr>
          <p:spPr bwMode="auto">
            <a:xfrm>
              <a:off x="2672704" y="4865108"/>
              <a:ext cx="675183" cy="95865"/>
            </a:xfrm>
            <a:prstGeom prst="line">
              <a:avLst/>
            </a:prstGeom>
            <a:noFill/>
            <a:ln w="19050" cap="flat" cmpd="sng" algn="ctr">
              <a:solidFill>
                <a:srgbClr val="CFA303"/>
              </a:solidFill>
              <a:prstDash val="solid"/>
              <a:round/>
              <a:headEnd type="oval" w="med" len="med"/>
              <a:tailEnd type="none" w="med" len="med"/>
            </a:ln>
            <a:effectLst/>
          </p:spPr>
        </p:cxnSp>
        <p:cxnSp>
          <p:nvCxnSpPr>
            <p:cNvPr id="82" name="Straight Connector 81"/>
            <p:cNvCxnSpPr/>
            <p:nvPr/>
          </p:nvCxnSpPr>
          <p:spPr bwMode="auto">
            <a:xfrm flipV="1">
              <a:off x="1460166" y="4875564"/>
              <a:ext cx="1212538" cy="373002"/>
            </a:xfrm>
            <a:prstGeom prst="line">
              <a:avLst/>
            </a:prstGeom>
            <a:noFill/>
            <a:ln w="19050" cap="flat" cmpd="sng" algn="ctr">
              <a:solidFill>
                <a:srgbClr val="CFA303"/>
              </a:solidFill>
              <a:prstDash val="solid"/>
              <a:round/>
              <a:headEnd type="oval" w="med" len="med"/>
              <a:tailEnd type="none" w="med" len="med"/>
            </a:ln>
            <a:effectLst/>
          </p:spPr>
        </p:cxnSp>
        <p:cxnSp>
          <p:nvCxnSpPr>
            <p:cNvPr id="83" name="Straight Connector 82"/>
            <p:cNvCxnSpPr>
              <a:stCxn id="57" idx="3"/>
            </p:cNvCxnSpPr>
            <p:nvPr/>
          </p:nvCxnSpPr>
          <p:spPr bwMode="auto">
            <a:xfrm flipH="1">
              <a:off x="1460166" y="3840700"/>
              <a:ext cx="810413" cy="1407866"/>
            </a:xfrm>
            <a:prstGeom prst="line">
              <a:avLst/>
            </a:prstGeom>
            <a:noFill/>
            <a:ln w="19050" cap="flat" cmpd="sng" algn="ctr">
              <a:solidFill>
                <a:srgbClr val="CFA303"/>
              </a:solidFill>
              <a:prstDash val="solid"/>
              <a:round/>
              <a:headEnd type="oval" w="med" len="med"/>
              <a:tailEnd type="none" w="med" len="med"/>
            </a:ln>
            <a:effectLst/>
          </p:spPr>
        </p:cxnSp>
        <p:sp>
          <p:nvSpPr>
            <p:cNvPr id="84" name="TextBox 83"/>
            <p:cNvSpPr txBox="1"/>
            <p:nvPr/>
          </p:nvSpPr>
          <p:spPr>
            <a:xfrm>
              <a:off x="1208458" y="5210601"/>
              <a:ext cx="608342" cy="598995"/>
            </a:xfrm>
            <a:prstGeom prst="rect">
              <a:avLst/>
            </a:prstGeom>
            <a:noFill/>
          </p:spPr>
          <p:txBody>
            <a:bodyPr wrap="square" rtlCol="0">
              <a:spAutoFit/>
            </a:bodyPr>
            <a:lstStyle/>
            <a:p>
              <a:r>
                <a:rPr lang="en-US" dirty="0" smtClean="0">
                  <a:solidFill>
                    <a:schemeClr val="accent6"/>
                  </a:solidFill>
                </a:rPr>
                <a:t>15</a:t>
              </a:r>
              <a:endParaRPr lang="en-US" dirty="0">
                <a:solidFill>
                  <a:schemeClr val="accent6"/>
                </a:solidFill>
              </a:endParaRPr>
            </a:p>
          </p:txBody>
        </p:sp>
        <p:sp>
          <p:nvSpPr>
            <p:cNvPr id="85" name="TextBox 84"/>
            <p:cNvSpPr txBox="1"/>
            <p:nvPr/>
          </p:nvSpPr>
          <p:spPr>
            <a:xfrm>
              <a:off x="2417601" y="4904167"/>
              <a:ext cx="647206" cy="576220"/>
            </a:xfrm>
            <a:prstGeom prst="rect">
              <a:avLst/>
            </a:prstGeom>
            <a:noFill/>
          </p:spPr>
          <p:txBody>
            <a:bodyPr wrap="square" rtlCol="0">
              <a:spAutoFit/>
            </a:bodyPr>
            <a:lstStyle/>
            <a:p>
              <a:r>
                <a:rPr lang="en-US" dirty="0" smtClean="0">
                  <a:solidFill>
                    <a:schemeClr val="accent6"/>
                  </a:solidFill>
                </a:rPr>
                <a:t>14</a:t>
              </a:r>
              <a:endParaRPr lang="en-US" dirty="0">
                <a:solidFill>
                  <a:schemeClr val="accent6"/>
                </a:solidFill>
              </a:endParaRPr>
            </a:p>
          </p:txBody>
        </p:sp>
        <p:sp>
          <p:nvSpPr>
            <p:cNvPr id="86" name="TextBox 85"/>
            <p:cNvSpPr txBox="1"/>
            <p:nvPr/>
          </p:nvSpPr>
          <p:spPr>
            <a:xfrm>
              <a:off x="3064807" y="5025935"/>
              <a:ext cx="645851" cy="598995"/>
            </a:xfrm>
            <a:prstGeom prst="rect">
              <a:avLst/>
            </a:prstGeom>
            <a:noFill/>
          </p:spPr>
          <p:txBody>
            <a:bodyPr wrap="square" rtlCol="0">
              <a:spAutoFit/>
            </a:bodyPr>
            <a:lstStyle/>
            <a:p>
              <a:r>
                <a:rPr lang="en-US" dirty="0" smtClean="0">
                  <a:solidFill>
                    <a:schemeClr val="accent6"/>
                  </a:solidFill>
                </a:rPr>
                <a:t>17</a:t>
              </a:r>
              <a:endParaRPr lang="en-US" dirty="0">
                <a:solidFill>
                  <a:schemeClr val="accent6"/>
                </a:solidFill>
              </a:endParaRPr>
            </a:p>
          </p:txBody>
        </p:sp>
        <p:sp>
          <p:nvSpPr>
            <p:cNvPr id="87" name="TextBox 86"/>
            <p:cNvSpPr txBox="1"/>
            <p:nvPr/>
          </p:nvSpPr>
          <p:spPr>
            <a:xfrm>
              <a:off x="4819500" y="5440262"/>
              <a:ext cx="611823" cy="576220"/>
            </a:xfrm>
            <a:prstGeom prst="rect">
              <a:avLst/>
            </a:prstGeom>
            <a:noFill/>
          </p:spPr>
          <p:txBody>
            <a:bodyPr wrap="square" rtlCol="0">
              <a:spAutoFit/>
            </a:bodyPr>
            <a:lstStyle/>
            <a:p>
              <a:r>
                <a:rPr lang="en-US" dirty="0" smtClean="0">
                  <a:solidFill>
                    <a:schemeClr val="accent6"/>
                  </a:solidFill>
                </a:rPr>
                <a:t>20</a:t>
              </a:r>
              <a:endParaRPr lang="en-US" dirty="0">
                <a:solidFill>
                  <a:schemeClr val="accent6"/>
                </a:solidFill>
              </a:endParaRPr>
            </a:p>
          </p:txBody>
        </p:sp>
      </p:grpSp>
    </p:spTree>
    <p:extLst>
      <p:ext uri="{BB962C8B-B14F-4D97-AF65-F5344CB8AC3E}">
        <p14:creationId xmlns:p14="http://schemas.microsoft.com/office/powerpoint/2010/main" val="1247614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a:xfrm>
            <a:off x="1219200" y="274638"/>
            <a:ext cx="7467600" cy="1011237"/>
          </a:xfrm>
        </p:spPr>
        <p:txBody>
          <a:bodyPr/>
          <a:lstStyle/>
          <a:p>
            <a:r>
              <a:rPr lang="en-US" sz="3600" dirty="0" smtClean="0">
                <a:cs typeface="Times New Roman" pitchFamily="18" charset="0"/>
              </a:rPr>
              <a:t>Example 11.9 </a:t>
            </a:r>
            <a:br>
              <a:rPr lang="en-US" sz="3600" dirty="0" smtClean="0">
                <a:cs typeface="Times New Roman" pitchFamily="18" charset="0"/>
              </a:rPr>
            </a:br>
            <a:r>
              <a:rPr lang="en-US" sz="3600" dirty="0" smtClean="0">
                <a:cs typeface="Times New Roman" pitchFamily="18" charset="0"/>
              </a:rPr>
              <a:t>KI Truck Routing</a:t>
            </a:r>
            <a:endParaRPr lang="en-US" sz="3600" dirty="0">
              <a:cs typeface="Times New Roman" pitchFamily="18" charset="0"/>
            </a:endParaRPr>
          </a:p>
        </p:txBody>
      </p:sp>
      <p:grpSp>
        <p:nvGrpSpPr>
          <p:cNvPr id="593942" name="Group 593941"/>
          <p:cNvGrpSpPr/>
          <p:nvPr/>
        </p:nvGrpSpPr>
        <p:grpSpPr>
          <a:xfrm>
            <a:off x="364189" y="1825546"/>
            <a:ext cx="5292211" cy="4199744"/>
            <a:chOff x="394215" y="1609852"/>
            <a:chExt cx="5292211" cy="4199744"/>
          </a:xfrm>
        </p:grpSpPr>
        <p:cxnSp>
          <p:nvCxnSpPr>
            <p:cNvPr id="5" name="Straight Connector 4"/>
            <p:cNvCxnSpPr/>
            <p:nvPr/>
          </p:nvCxnSpPr>
          <p:spPr bwMode="auto">
            <a:xfrm>
              <a:off x="1068349" y="1979183"/>
              <a:ext cx="280219" cy="366548"/>
            </a:xfrm>
            <a:prstGeom prst="line">
              <a:avLst/>
            </a:prstGeom>
            <a:noFill/>
            <a:ln w="19050" cap="flat" cmpd="sng" algn="ctr">
              <a:solidFill>
                <a:srgbClr val="000066"/>
              </a:solidFill>
              <a:prstDash val="dash"/>
              <a:round/>
              <a:headEnd type="oval" w="med" len="med"/>
              <a:tailEnd type="none" w="med" len="med"/>
            </a:ln>
            <a:effectLst/>
          </p:spPr>
        </p:cxnSp>
        <p:cxnSp>
          <p:nvCxnSpPr>
            <p:cNvPr id="8" name="Straight Connector 7"/>
            <p:cNvCxnSpPr>
              <a:stCxn id="32" idx="3"/>
              <a:endCxn id="7" idx="0"/>
            </p:cNvCxnSpPr>
            <p:nvPr/>
          </p:nvCxnSpPr>
          <p:spPr bwMode="auto">
            <a:xfrm>
              <a:off x="1361322" y="2360959"/>
              <a:ext cx="814953" cy="1191245"/>
            </a:xfrm>
            <a:prstGeom prst="line">
              <a:avLst/>
            </a:prstGeom>
            <a:noFill/>
            <a:ln w="19050" cap="flat" cmpd="sng" algn="ctr">
              <a:solidFill>
                <a:srgbClr val="000066"/>
              </a:solidFill>
              <a:prstDash val="dash"/>
              <a:round/>
              <a:headEnd type="oval" w="med" len="med"/>
              <a:tailEnd type="none" w="med" len="med"/>
            </a:ln>
            <a:effectLst/>
          </p:spPr>
        </p:cxnSp>
        <p:cxnSp>
          <p:nvCxnSpPr>
            <p:cNvPr id="14" name="Straight Connector 13"/>
            <p:cNvCxnSpPr>
              <a:endCxn id="7" idx="1"/>
            </p:cNvCxnSpPr>
            <p:nvPr/>
          </p:nvCxnSpPr>
          <p:spPr bwMode="auto">
            <a:xfrm>
              <a:off x="1160712" y="3153665"/>
              <a:ext cx="862975" cy="508735"/>
            </a:xfrm>
            <a:prstGeom prst="line">
              <a:avLst/>
            </a:prstGeom>
            <a:noFill/>
            <a:ln w="19050" cap="flat" cmpd="sng" algn="ctr">
              <a:solidFill>
                <a:srgbClr val="FF0000"/>
              </a:solidFill>
              <a:prstDash val="solid"/>
              <a:round/>
              <a:headEnd type="oval" w="med" len="med"/>
              <a:tailEnd type="none" w="med" len="med"/>
            </a:ln>
            <a:effectLst/>
          </p:spPr>
        </p:cxnSp>
        <p:cxnSp>
          <p:nvCxnSpPr>
            <p:cNvPr id="20" name="Straight Connector 19"/>
            <p:cNvCxnSpPr/>
            <p:nvPr/>
          </p:nvCxnSpPr>
          <p:spPr bwMode="auto">
            <a:xfrm flipH="1" flipV="1">
              <a:off x="2328863" y="3736870"/>
              <a:ext cx="2486025" cy="1843063"/>
            </a:xfrm>
            <a:prstGeom prst="line">
              <a:avLst/>
            </a:prstGeom>
            <a:noFill/>
            <a:ln w="19050" cap="flat" cmpd="sng" algn="ctr">
              <a:solidFill>
                <a:srgbClr val="CFA303"/>
              </a:solidFill>
              <a:prstDash val="solid"/>
              <a:round/>
              <a:headEnd type="oval" w="med" len="med"/>
              <a:tailEnd type="none" w="med" len="med"/>
            </a:ln>
            <a:effectLst/>
          </p:spPr>
        </p:cxnSp>
        <p:cxnSp>
          <p:nvCxnSpPr>
            <p:cNvPr id="22" name="Straight Connector 21"/>
            <p:cNvCxnSpPr>
              <a:endCxn id="33" idx="2"/>
            </p:cNvCxnSpPr>
            <p:nvPr/>
          </p:nvCxnSpPr>
          <p:spPr bwMode="auto">
            <a:xfrm flipH="1" flipV="1">
              <a:off x="1871120" y="2041240"/>
              <a:ext cx="305175" cy="1679656"/>
            </a:xfrm>
            <a:prstGeom prst="line">
              <a:avLst/>
            </a:prstGeom>
            <a:noFill/>
            <a:ln w="19050" cap="flat" cmpd="sng" algn="ctr">
              <a:solidFill>
                <a:srgbClr val="000066"/>
              </a:solidFill>
              <a:prstDash val="dash"/>
              <a:round/>
              <a:headEnd type="oval" w="med" len="med"/>
              <a:tailEnd type="none" w="med" len="med"/>
            </a:ln>
            <a:effectLst/>
          </p:spPr>
        </p:cxnSp>
        <p:cxnSp>
          <p:nvCxnSpPr>
            <p:cNvPr id="24" name="Straight Connector 23"/>
            <p:cNvCxnSpPr/>
            <p:nvPr/>
          </p:nvCxnSpPr>
          <p:spPr bwMode="auto">
            <a:xfrm flipH="1" flipV="1">
              <a:off x="2245096" y="3720896"/>
              <a:ext cx="2931123" cy="6145"/>
            </a:xfrm>
            <a:prstGeom prst="line">
              <a:avLst/>
            </a:prstGeom>
            <a:noFill/>
            <a:ln w="19050" cap="flat" cmpd="sng" algn="ctr">
              <a:solidFill>
                <a:srgbClr val="C00000"/>
              </a:solidFill>
              <a:prstDash val="dash"/>
              <a:round/>
              <a:headEnd type="oval" w="med" len="med"/>
              <a:tailEnd type="none" w="med" len="med"/>
            </a:ln>
            <a:effectLst/>
          </p:spPr>
        </p:cxnSp>
        <p:cxnSp>
          <p:nvCxnSpPr>
            <p:cNvPr id="28" name="Straight Connector 27"/>
            <p:cNvCxnSpPr>
              <a:stCxn id="33" idx="2"/>
            </p:cNvCxnSpPr>
            <p:nvPr/>
          </p:nvCxnSpPr>
          <p:spPr bwMode="auto">
            <a:xfrm flipH="1" flipV="1">
              <a:off x="1068350" y="1979184"/>
              <a:ext cx="802770" cy="62056"/>
            </a:xfrm>
            <a:prstGeom prst="line">
              <a:avLst/>
            </a:prstGeom>
            <a:noFill/>
            <a:ln w="19050" cap="flat" cmpd="sng" algn="ctr">
              <a:solidFill>
                <a:srgbClr val="000066"/>
              </a:solidFill>
              <a:prstDash val="dash"/>
              <a:round/>
              <a:headEnd type="oval" w="med" len="med"/>
              <a:tailEnd type="none" w="med" len="med"/>
            </a:ln>
            <a:effectLst/>
          </p:spPr>
        </p:cxnSp>
        <p:sp>
          <p:nvSpPr>
            <p:cNvPr id="29" name="TextBox 28"/>
            <p:cNvSpPr txBox="1"/>
            <p:nvPr/>
          </p:nvSpPr>
          <p:spPr>
            <a:xfrm>
              <a:off x="1004260" y="1698348"/>
              <a:ext cx="312907" cy="369332"/>
            </a:xfrm>
            <a:prstGeom prst="rect">
              <a:avLst/>
            </a:prstGeom>
            <a:noFill/>
          </p:spPr>
          <p:txBody>
            <a:bodyPr wrap="none" rtlCol="0">
              <a:spAutoFit/>
            </a:bodyPr>
            <a:lstStyle/>
            <a:p>
              <a:r>
                <a:rPr lang="en-US" dirty="0" smtClean="0">
                  <a:solidFill>
                    <a:schemeClr val="accent6"/>
                  </a:solidFill>
                </a:rPr>
                <a:t>1</a:t>
              </a:r>
              <a:endParaRPr lang="en-US" dirty="0">
                <a:solidFill>
                  <a:schemeClr val="accent6"/>
                </a:solidFill>
              </a:endParaRPr>
            </a:p>
          </p:txBody>
        </p:sp>
        <p:sp>
          <p:nvSpPr>
            <p:cNvPr id="32" name="TextBox 31"/>
            <p:cNvSpPr txBox="1"/>
            <p:nvPr/>
          </p:nvSpPr>
          <p:spPr>
            <a:xfrm>
              <a:off x="960103" y="2176293"/>
              <a:ext cx="401219" cy="369332"/>
            </a:xfrm>
            <a:prstGeom prst="rect">
              <a:avLst/>
            </a:prstGeom>
            <a:noFill/>
          </p:spPr>
          <p:txBody>
            <a:bodyPr wrap="square" rtlCol="0">
              <a:spAutoFit/>
            </a:bodyPr>
            <a:lstStyle/>
            <a:p>
              <a:r>
                <a:rPr lang="en-US" dirty="0" smtClean="0">
                  <a:solidFill>
                    <a:schemeClr val="accent6"/>
                  </a:solidFill>
                </a:rPr>
                <a:t>2</a:t>
              </a:r>
              <a:endParaRPr lang="en-US" dirty="0">
                <a:solidFill>
                  <a:schemeClr val="accent6"/>
                </a:solidFill>
              </a:endParaRPr>
            </a:p>
          </p:txBody>
        </p:sp>
        <p:sp>
          <p:nvSpPr>
            <p:cNvPr id="33" name="TextBox 32"/>
            <p:cNvSpPr txBox="1"/>
            <p:nvPr/>
          </p:nvSpPr>
          <p:spPr>
            <a:xfrm>
              <a:off x="1670510" y="1671908"/>
              <a:ext cx="401219" cy="369332"/>
            </a:xfrm>
            <a:prstGeom prst="rect">
              <a:avLst/>
            </a:prstGeom>
            <a:noFill/>
          </p:spPr>
          <p:txBody>
            <a:bodyPr wrap="square" rtlCol="0">
              <a:spAutoFit/>
            </a:bodyPr>
            <a:lstStyle/>
            <a:p>
              <a:r>
                <a:rPr lang="en-US" dirty="0" smtClean="0">
                  <a:solidFill>
                    <a:schemeClr val="accent6"/>
                  </a:solidFill>
                </a:rPr>
                <a:t>3</a:t>
              </a:r>
              <a:endParaRPr lang="en-US" dirty="0">
                <a:solidFill>
                  <a:schemeClr val="accent6"/>
                </a:solidFill>
              </a:endParaRPr>
            </a:p>
          </p:txBody>
        </p:sp>
        <p:sp>
          <p:nvSpPr>
            <p:cNvPr id="34" name="TextBox 33"/>
            <p:cNvSpPr txBox="1"/>
            <p:nvPr/>
          </p:nvSpPr>
          <p:spPr>
            <a:xfrm>
              <a:off x="867374" y="2890355"/>
              <a:ext cx="401219" cy="369332"/>
            </a:xfrm>
            <a:prstGeom prst="rect">
              <a:avLst/>
            </a:prstGeom>
            <a:noFill/>
          </p:spPr>
          <p:txBody>
            <a:bodyPr wrap="square" rtlCol="0">
              <a:spAutoFit/>
            </a:bodyPr>
            <a:lstStyle/>
            <a:p>
              <a:r>
                <a:rPr lang="en-US" dirty="0" smtClean="0">
                  <a:solidFill>
                    <a:schemeClr val="accent6"/>
                  </a:solidFill>
                </a:rPr>
                <a:t>4</a:t>
              </a:r>
              <a:endParaRPr lang="en-US" dirty="0">
                <a:solidFill>
                  <a:schemeClr val="accent6"/>
                </a:solidFill>
              </a:endParaRPr>
            </a:p>
          </p:txBody>
        </p:sp>
        <p:sp>
          <p:nvSpPr>
            <p:cNvPr id="35" name="TextBox 34"/>
            <p:cNvSpPr txBox="1"/>
            <p:nvPr/>
          </p:nvSpPr>
          <p:spPr>
            <a:xfrm>
              <a:off x="2117929" y="2377827"/>
              <a:ext cx="401219" cy="369332"/>
            </a:xfrm>
            <a:prstGeom prst="rect">
              <a:avLst/>
            </a:prstGeom>
            <a:noFill/>
          </p:spPr>
          <p:txBody>
            <a:bodyPr wrap="square" rtlCol="0">
              <a:spAutoFit/>
            </a:bodyPr>
            <a:lstStyle/>
            <a:p>
              <a:r>
                <a:rPr lang="en-US" dirty="0" smtClean="0">
                  <a:solidFill>
                    <a:schemeClr val="accent6"/>
                  </a:solidFill>
                </a:rPr>
                <a:t>5</a:t>
              </a:r>
              <a:endParaRPr lang="en-US" dirty="0">
                <a:solidFill>
                  <a:schemeClr val="accent6"/>
                </a:solidFill>
              </a:endParaRPr>
            </a:p>
          </p:txBody>
        </p:sp>
        <p:sp>
          <p:nvSpPr>
            <p:cNvPr id="36" name="TextBox 35"/>
            <p:cNvSpPr txBox="1"/>
            <p:nvPr/>
          </p:nvSpPr>
          <p:spPr>
            <a:xfrm>
              <a:off x="1415581" y="3259687"/>
              <a:ext cx="401219" cy="369332"/>
            </a:xfrm>
            <a:prstGeom prst="rect">
              <a:avLst/>
            </a:prstGeom>
            <a:noFill/>
          </p:spPr>
          <p:txBody>
            <a:bodyPr wrap="square" rtlCol="0">
              <a:spAutoFit/>
            </a:bodyPr>
            <a:lstStyle/>
            <a:p>
              <a:r>
                <a:rPr lang="en-US" dirty="0" smtClean="0">
                  <a:solidFill>
                    <a:schemeClr val="accent6"/>
                  </a:solidFill>
                </a:rPr>
                <a:t>6</a:t>
              </a:r>
              <a:endParaRPr lang="en-US" dirty="0">
                <a:solidFill>
                  <a:schemeClr val="accent6"/>
                </a:solidFill>
              </a:endParaRPr>
            </a:p>
          </p:txBody>
        </p:sp>
        <p:sp>
          <p:nvSpPr>
            <p:cNvPr id="37" name="TextBox 36"/>
            <p:cNvSpPr txBox="1"/>
            <p:nvPr/>
          </p:nvSpPr>
          <p:spPr>
            <a:xfrm>
              <a:off x="2946668" y="1609852"/>
              <a:ext cx="401219" cy="369332"/>
            </a:xfrm>
            <a:prstGeom prst="rect">
              <a:avLst/>
            </a:prstGeom>
            <a:noFill/>
          </p:spPr>
          <p:txBody>
            <a:bodyPr wrap="square" rtlCol="0">
              <a:spAutoFit/>
            </a:bodyPr>
            <a:lstStyle/>
            <a:p>
              <a:r>
                <a:rPr lang="en-US" dirty="0" smtClean="0">
                  <a:solidFill>
                    <a:schemeClr val="accent6"/>
                  </a:solidFill>
                </a:rPr>
                <a:t>7</a:t>
              </a:r>
              <a:endParaRPr lang="en-US" dirty="0">
                <a:solidFill>
                  <a:schemeClr val="accent6"/>
                </a:solidFill>
              </a:endParaRPr>
            </a:p>
          </p:txBody>
        </p:sp>
        <p:sp>
          <p:nvSpPr>
            <p:cNvPr id="38" name="TextBox 37"/>
            <p:cNvSpPr txBox="1"/>
            <p:nvPr/>
          </p:nvSpPr>
          <p:spPr>
            <a:xfrm>
              <a:off x="4015462" y="1933393"/>
              <a:ext cx="401219" cy="369332"/>
            </a:xfrm>
            <a:prstGeom prst="rect">
              <a:avLst/>
            </a:prstGeom>
            <a:noFill/>
          </p:spPr>
          <p:txBody>
            <a:bodyPr wrap="square" rtlCol="0">
              <a:spAutoFit/>
            </a:bodyPr>
            <a:lstStyle/>
            <a:p>
              <a:r>
                <a:rPr lang="en-US" dirty="0" smtClean="0">
                  <a:solidFill>
                    <a:schemeClr val="accent6"/>
                  </a:solidFill>
                </a:rPr>
                <a:t>8</a:t>
              </a:r>
              <a:endParaRPr lang="en-US" dirty="0">
                <a:solidFill>
                  <a:schemeClr val="accent6"/>
                </a:solidFill>
              </a:endParaRPr>
            </a:p>
          </p:txBody>
        </p:sp>
        <p:sp>
          <p:nvSpPr>
            <p:cNvPr id="39" name="TextBox 38"/>
            <p:cNvSpPr txBox="1"/>
            <p:nvPr/>
          </p:nvSpPr>
          <p:spPr>
            <a:xfrm>
              <a:off x="4975610" y="1825546"/>
              <a:ext cx="401219" cy="369332"/>
            </a:xfrm>
            <a:prstGeom prst="rect">
              <a:avLst/>
            </a:prstGeom>
            <a:noFill/>
          </p:spPr>
          <p:txBody>
            <a:bodyPr wrap="square" rtlCol="0">
              <a:spAutoFit/>
            </a:bodyPr>
            <a:lstStyle/>
            <a:p>
              <a:r>
                <a:rPr lang="en-US" dirty="0" smtClean="0">
                  <a:solidFill>
                    <a:schemeClr val="accent6"/>
                  </a:solidFill>
                </a:rPr>
                <a:t>9</a:t>
              </a:r>
              <a:endParaRPr lang="en-US" dirty="0">
                <a:solidFill>
                  <a:schemeClr val="accent6"/>
                </a:solidFill>
              </a:endParaRPr>
            </a:p>
          </p:txBody>
        </p:sp>
        <p:sp>
          <p:nvSpPr>
            <p:cNvPr id="40" name="TextBox 39"/>
            <p:cNvSpPr txBox="1"/>
            <p:nvPr/>
          </p:nvSpPr>
          <p:spPr>
            <a:xfrm>
              <a:off x="5176220" y="3552204"/>
              <a:ext cx="510206" cy="369332"/>
            </a:xfrm>
            <a:prstGeom prst="rect">
              <a:avLst/>
            </a:prstGeom>
            <a:noFill/>
          </p:spPr>
          <p:txBody>
            <a:bodyPr wrap="square" rtlCol="0">
              <a:spAutoFit/>
            </a:bodyPr>
            <a:lstStyle/>
            <a:p>
              <a:r>
                <a:rPr lang="en-US" dirty="0" smtClean="0">
                  <a:solidFill>
                    <a:schemeClr val="accent6"/>
                  </a:solidFill>
                </a:rPr>
                <a:t>12</a:t>
              </a:r>
              <a:endParaRPr lang="en-US" dirty="0">
                <a:solidFill>
                  <a:schemeClr val="accent6"/>
                </a:solidFill>
              </a:endParaRPr>
            </a:p>
          </p:txBody>
        </p:sp>
        <p:sp>
          <p:nvSpPr>
            <p:cNvPr id="7" name="5-Point Star 6"/>
            <p:cNvSpPr/>
            <p:nvPr/>
          </p:nvSpPr>
          <p:spPr bwMode="auto">
            <a:xfrm>
              <a:off x="2023687" y="3552204"/>
              <a:ext cx="305176" cy="288497"/>
            </a:xfrm>
            <a:prstGeom prst="star5">
              <a:avLst/>
            </a:prstGeom>
            <a:solidFill>
              <a:schemeClr val="accent2"/>
            </a:solidFill>
            <a:ln w="9525" cap="flat" cmpd="sng" algn="ctr">
              <a:solidFill>
                <a:srgbClr val="00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41" name="Straight Connector 40"/>
            <p:cNvCxnSpPr>
              <a:stCxn id="39" idx="1"/>
              <a:endCxn id="38" idx="3"/>
            </p:cNvCxnSpPr>
            <p:nvPr/>
          </p:nvCxnSpPr>
          <p:spPr bwMode="auto">
            <a:xfrm flipH="1">
              <a:off x="4416681" y="2010212"/>
              <a:ext cx="558929" cy="107847"/>
            </a:xfrm>
            <a:prstGeom prst="line">
              <a:avLst/>
            </a:prstGeom>
            <a:noFill/>
            <a:ln w="19050" cap="flat" cmpd="sng" algn="ctr">
              <a:solidFill>
                <a:srgbClr val="00B050"/>
              </a:solidFill>
              <a:prstDash val="dash"/>
              <a:round/>
              <a:headEnd type="oval" w="med" len="med"/>
              <a:tailEnd type="none" w="med" len="med"/>
            </a:ln>
            <a:effectLst/>
          </p:spPr>
        </p:cxnSp>
        <p:cxnSp>
          <p:nvCxnSpPr>
            <p:cNvPr id="42" name="Straight Connector 41"/>
            <p:cNvCxnSpPr>
              <a:stCxn id="38" idx="3"/>
              <a:endCxn id="7" idx="4"/>
            </p:cNvCxnSpPr>
            <p:nvPr/>
          </p:nvCxnSpPr>
          <p:spPr bwMode="auto">
            <a:xfrm flipH="1">
              <a:off x="2328863" y="2118059"/>
              <a:ext cx="2087818" cy="1544341"/>
            </a:xfrm>
            <a:prstGeom prst="line">
              <a:avLst/>
            </a:prstGeom>
            <a:noFill/>
            <a:ln w="19050" cap="flat" cmpd="sng" algn="ctr">
              <a:solidFill>
                <a:srgbClr val="00B050"/>
              </a:solidFill>
              <a:prstDash val="dash"/>
              <a:round/>
              <a:headEnd type="oval" w="med" len="med"/>
              <a:tailEnd type="none" w="med" len="med"/>
            </a:ln>
            <a:effectLst/>
          </p:spPr>
        </p:cxnSp>
        <p:cxnSp>
          <p:nvCxnSpPr>
            <p:cNvPr id="45" name="Straight Connector 44"/>
            <p:cNvCxnSpPr>
              <a:stCxn id="7" idx="4"/>
              <a:endCxn id="39" idx="1"/>
            </p:cNvCxnSpPr>
            <p:nvPr/>
          </p:nvCxnSpPr>
          <p:spPr bwMode="auto">
            <a:xfrm flipV="1">
              <a:off x="2328863" y="2010212"/>
              <a:ext cx="2646747" cy="1652188"/>
            </a:xfrm>
            <a:prstGeom prst="line">
              <a:avLst/>
            </a:prstGeom>
            <a:noFill/>
            <a:ln w="19050" cap="flat" cmpd="sng" algn="ctr">
              <a:solidFill>
                <a:srgbClr val="00B050"/>
              </a:solidFill>
              <a:prstDash val="dash"/>
              <a:round/>
              <a:headEnd type="oval" w="med" len="med"/>
              <a:tailEnd type="none" w="med" len="med"/>
            </a:ln>
            <a:effectLst/>
          </p:spPr>
        </p:cxnSp>
        <p:cxnSp>
          <p:nvCxnSpPr>
            <p:cNvPr id="54" name="Straight Connector 53"/>
            <p:cNvCxnSpPr>
              <a:endCxn id="40" idx="1"/>
            </p:cNvCxnSpPr>
            <p:nvPr/>
          </p:nvCxnSpPr>
          <p:spPr bwMode="auto">
            <a:xfrm flipH="1" flipV="1">
              <a:off x="5176220" y="3736870"/>
              <a:ext cx="1" cy="365313"/>
            </a:xfrm>
            <a:prstGeom prst="line">
              <a:avLst/>
            </a:prstGeom>
            <a:noFill/>
            <a:ln w="19050" cap="flat" cmpd="sng" algn="ctr">
              <a:solidFill>
                <a:srgbClr val="C00000"/>
              </a:solidFill>
              <a:prstDash val="dash"/>
              <a:round/>
              <a:headEnd type="oval" w="med" len="med"/>
              <a:tailEnd type="none" w="med" len="med"/>
            </a:ln>
            <a:effectLst/>
          </p:spPr>
        </p:cxnSp>
        <p:sp>
          <p:nvSpPr>
            <p:cNvPr id="57" name="TextBox 56"/>
            <p:cNvSpPr txBox="1"/>
            <p:nvPr/>
          </p:nvSpPr>
          <p:spPr>
            <a:xfrm>
              <a:off x="5176219" y="3919526"/>
              <a:ext cx="510206" cy="369332"/>
            </a:xfrm>
            <a:prstGeom prst="rect">
              <a:avLst/>
            </a:prstGeom>
            <a:noFill/>
          </p:spPr>
          <p:txBody>
            <a:bodyPr wrap="square" rtlCol="0">
              <a:spAutoFit/>
            </a:bodyPr>
            <a:lstStyle/>
            <a:p>
              <a:r>
                <a:rPr lang="en-US" dirty="0" smtClean="0">
                  <a:solidFill>
                    <a:schemeClr val="accent6"/>
                  </a:solidFill>
                </a:rPr>
                <a:t>19</a:t>
              </a:r>
              <a:endParaRPr lang="en-US" dirty="0">
                <a:solidFill>
                  <a:schemeClr val="accent6"/>
                </a:solidFill>
              </a:endParaRPr>
            </a:p>
          </p:txBody>
        </p:sp>
        <p:cxnSp>
          <p:nvCxnSpPr>
            <p:cNvPr id="58" name="Straight Connector 57"/>
            <p:cNvCxnSpPr>
              <a:endCxn id="57" idx="1"/>
            </p:cNvCxnSpPr>
            <p:nvPr/>
          </p:nvCxnSpPr>
          <p:spPr bwMode="auto">
            <a:xfrm>
              <a:off x="2327729" y="3736870"/>
              <a:ext cx="2848490" cy="367322"/>
            </a:xfrm>
            <a:prstGeom prst="line">
              <a:avLst/>
            </a:prstGeom>
            <a:noFill/>
            <a:ln w="19050" cap="flat" cmpd="sng" algn="ctr">
              <a:solidFill>
                <a:srgbClr val="C00000"/>
              </a:solidFill>
              <a:prstDash val="dash"/>
              <a:round/>
              <a:headEnd type="oval" w="med" len="med"/>
              <a:tailEnd type="none" w="med" len="med"/>
            </a:ln>
            <a:effectLst/>
          </p:spPr>
        </p:cxnSp>
        <p:sp>
          <p:nvSpPr>
            <p:cNvPr id="62" name="TextBox 61"/>
            <p:cNvSpPr txBox="1"/>
            <p:nvPr/>
          </p:nvSpPr>
          <p:spPr>
            <a:xfrm>
              <a:off x="2793201" y="3870945"/>
              <a:ext cx="510206" cy="369332"/>
            </a:xfrm>
            <a:prstGeom prst="rect">
              <a:avLst/>
            </a:prstGeom>
            <a:noFill/>
          </p:spPr>
          <p:txBody>
            <a:bodyPr wrap="square" rtlCol="0">
              <a:spAutoFit/>
            </a:bodyPr>
            <a:lstStyle/>
            <a:p>
              <a:r>
                <a:rPr lang="en-US" dirty="0" smtClean="0">
                  <a:solidFill>
                    <a:schemeClr val="accent6"/>
                  </a:solidFill>
                </a:rPr>
                <a:t>18</a:t>
              </a:r>
              <a:endParaRPr lang="en-US" dirty="0">
                <a:solidFill>
                  <a:schemeClr val="accent6"/>
                </a:solidFill>
              </a:endParaRPr>
            </a:p>
          </p:txBody>
        </p:sp>
        <p:cxnSp>
          <p:nvCxnSpPr>
            <p:cNvPr id="63" name="Straight Connector 62"/>
            <p:cNvCxnSpPr>
              <a:endCxn id="36" idx="3"/>
            </p:cNvCxnSpPr>
            <p:nvPr/>
          </p:nvCxnSpPr>
          <p:spPr bwMode="auto">
            <a:xfrm flipH="1" flipV="1">
              <a:off x="1816800" y="3444353"/>
              <a:ext cx="1205968" cy="442574"/>
            </a:xfrm>
            <a:prstGeom prst="line">
              <a:avLst/>
            </a:prstGeom>
            <a:noFill/>
            <a:ln w="19050" cap="flat" cmpd="sng" algn="ctr">
              <a:solidFill>
                <a:srgbClr val="0070C0"/>
              </a:solidFill>
              <a:prstDash val="solid"/>
              <a:round/>
              <a:headEnd type="oval" w="med" len="med"/>
              <a:tailEnd type="none" w="med" len="med"/>
            </a:ln>
            <a:effectLst/>
          </p:spPr>
        </p:cxnSp>
        <p:cxnSp>
          <p:nvCxnSpPr>
            <p:cNvPr id="65" name="Straight Connector 64"/>
            <p:cNvCxnSpPr/>
            <p:nvPr/>
          </p:nvCxnSpPr>
          <p:spPr bwMode="auto">
            <a:xfrm>
              <a:off x="2218625" y="3840700"/>
              <a:ext cx="777725" cy="30245"/>
            </a:xfrm>
            <a:prstGeom prst="line">
              <a:avLst/>
            </a:prstGeom>
            <a:noFill/>
            <a:ln w="19050" cap="flat" cmpd="sng" algn="ctr">
              <a:solidFill>
                <a:srgbClr val="0070C0"/>
              </a:solidFill>
              <a:prstDash val="solid"/>
              <a:round/>
              <a:headEnd type="oval" w="med" len="med"/>
              <a:tailEnd type="none" w="med" len="med"/>
            </a:ln>
            <a:effectLst/>
          </p:spPr>
        </p:cxnSp>
        <p:cxnSp>
          <p:nvCxnSpPr>
            <p:cNvPr id="69" name="Straight Connector 68"/>
            <p:cNvCxnSpPr>
              <a:endCxn id="7" idx="3"/>
            </p:cNvCxnSpPr>
            <p:nvPr/>
          </p:nvCxnSpPr>
          <p:spPr bwMode="auto">
            <a:xfrm>
              <a:off x="1840087" y="3445278"/>
              <a:ext cx="430492" cy="395422"/>
            </a:xfrm>
            <a:prstGeom prst="line">
              <a:avLst/>
            </a:prstGeom>
            <a:noFill/>
            <a:ln w="19050" cap="flat" cmpd="sng" algn="ctr">
              <a:solidFill>
                <a:srgbClr val="0070C0"/>
              </a:solidFill>
              <a:prstDash val="solid"/>
              <a:round/>
              <a:headEnd type="oval" w="med" len="med"/>
              <a:tailEnd type="none" w="med" len="med"/>
            </a:ln>
            <a:effectLst/>
          </p:spPr>
        </p:cxnSp>
        <p:cxnSp>
          <p:nvCxnSpPr>
            <p:cNvPr id="76" name="Straight Connector 75"/>
            <p:cNvCxnSpPr/>
            <p:nvPr/>
          </p:nvCxnSpPr>
          <p:spPr bwMode="auto">
            <a:xfrm flipV="1">
              <a:off x="775809" y="3153665"/>
              <a:ext cx="384903" cy="1159620"/>
            </a:xfrm>
            <a:prstGeom prst="line">
              <a:avLst/>
            </a:prstGeom>
            <a:noFill/>
            <a:ln w="19050" cap="flat" cmpd="sng" algn="ctr">
              <a:solidFill>
                <a:srgbClr val="FF0000"/>
              </a:solidFill>
              <a:prstDash val="solid"/>
              <a:round/>
              <a:headEnd type="oval" w="med" len="med"/>
              <a:tailEnd type="none" w="med" len="med"/>
            </a:ln>
            <a:effectLst/>
          </p:spPr>
        </p:cxnSp>
        <p:sp>
          <p:nvSpPr>
            <p:cNvPr id="80" name="TextBox 79"/>
            <p:cNvSpPr txBox="1"/>
            <p:nvPr/>
          </p:nvSpPr>
          <p:spPr>
            <a:xfrm>
              <a:off x="394215" y="4245739"/>
              <a:ext cx="510206" cy="369332"/>
            </a:xfrm>
            <a:prstGeom prst="rect">
              <a:avLst/>
            </a:prstGeom>
            <a:noFill/>
          </p:spPr>
          <p:txBody>
            <a:bodyPr wrap="square" rtlCol="0">
              <a:spAutoFit/>
            </a:bodyPr>
            <a:lstStyle/>
            <a:p>
              <a:r>
                <a:rPr lang="en-US" dirty="0" smtClean="0">
                  <a:solidFill>
                    <a:schemeClr val="accent6"/>
                  </a:solidFill>
                </a:rPr>
                <a:t>16</a:t>
              </a:r>
              <a:endParaRPr lang="en-US" dirty="0">
                <a:solidFill>
                  <a:schemeClr val="accent6"/>
                </a:solidFill>
              </a:endParaRPr>
            </a:p>
          </p:txBody>
        </p:sp>
        <p:cxnSp>
          <p:nvCxnSpPr>
            <p:cNvPr id="81" name="Straight Connector 80"/>
            <p:cNvCxnSpPr/>
            <p:nvPr/>
          </p:nvCxnSpPr>
          <p:spPr bwMode="auto">
            <a:xfrm flipH="1" flipV="1">
              <a:off x="775809" y="4313285"/>
              <a:ext cx="598667" cy="113602"/>
            </a:xfrm>
            <a:prstGeom prst="line">
              <a:avLst/>
            </a:prstGeom>
            <a:noFill/>
            <a:ln w="19050" cap="flat" cmpd="sng" algn="ctr">
              <a:solidFill>
                <a:srgbClr val="FF0000"/>
              </a:solidFill>
              <a:prstDash val="solid"/>
              <a:round/>
              <a:headEnd type="oval" w="med" len="med"/>
              <a:tailEnd type="none" w="med" len="med"/>
            </a:ln>
            <a:effectLst/>
          </p:spPr>
        </p:cxnSp>
        <p:cxnSp>
          <p:nvCxnSpPr>
            <p:cNvPr id="86" name="Straight Connector 85"/>
            <p:cNvCxnSpPr>
              <a:stCxn id="7" idx="2"/>
            </p:cNvCxnSpPr>
            <p:nvPr/>
          </p:nvCxnSpPr>
          <p:spPr bwMode="auto">
            <a:xfrm flipH="1">
              <a:off x="1348568" y="3840700"/>
              <a:ext cx="733403" cy="590557"/>
            </a:xfrm>
            <a:prstGeom prst="line">
              <a:avLst/>
            </a:prstGeom>
            <a:noFill/>
            <a:ln w="19050" cap="flat" cmpd="sng" algn="ctr">
              <a:solidFill>
                <a:srgbClr val="FF0000"/>
              </a:solidFill>
              <a:prstDash val="solid"/>
              <a:round/>
              <a:headEnd type="oval" w="med" len="med"/>
              <a:tailEnd type="none" w="med" len="med"/>
            </a:ln>
            <a:effectLst/>
          </p:spPr>
        </p:cxnSp>
        <p:sp>
          <p:nvSpPr>
            <p:cNvPr id="89" name="TextBox 88"/>
            <p:cNvSpPr txBox="1"/>
            <p:nvPr/>
          </p:nvSpPr>
          <p:spPr>
            <a:xfrm>
              <a:off x="1205063" y="4376891"/>
              <a:ext cx="510206" cy="369332"/>
            </a:xfrm>
            <a:prstGeom prst="rect">
              <a:avLst/>
            </a:prstGeom>
            <a:noFill/>
          </p:spPr>
          <p:txBody>
            <a:bodyPr wrap="square" rtlCol="0">
              <a:spAutoFit/>
            </a:bodyPr>
            <a:lstStyle/>
            <a:p>
              <a:r>
                <a:rPr lang="en-US" dirty="0" smtClean="0">
                  <a:solidFill>
                    <a:schemeClr val="accent6"/>
                  </a:solidFill>
                </a:rPr>
                <a:t>13</a:t>
              </a:r>
              <a:endParaRPr lang="en-US" dirty="0">
                <a:solidFill>
                  <a:schemeClr val="accent6"/>
                </a:solidFill>
              </a:endParaRPr>
            </a:p>
          </p:txBody>
        </p:sp>
        <p:cxnSp>
          <p:nvCxnSpPr>
            <p:cNvPr id="90" name="Straight Connector 89"/>
            <p:cNvCxnSpPr/>
            <p:nvPr/>
          </p:nvCxnSpPr>
          <p:spPr bwMode="auto">
            <a:xfrm flipH="1">
              <a:off x="2211499" y="3075021"/>
              <a:ext cx="522622" cy="621431"/>
            </a:xfrm>
            <a:prstGeom prst="line">
              <a:avLst/>
            </a:prstGeom>
            <a:noFill/>
            <a:ln w="19050" cap="flat" cmpd="sng" algn="ctr">
              <a:solidFill>
                <a:srgbClr val="7030A0"/>
              </a:solidFill>
              <a:prstDash val="solid"/>
              <a:round/>
              <a:headEnd type="oval" w="med" len="med"/>
              <a:tailEnd type="none" w="med" len="med"/>
            </a:ln>
            <a:effectLst/>
          </p:spPr>
        </p:cxnSp>
        <p:cxnSp>
          <p:nvCxnSpPr>
            <p:cNvPr id="94" name="Straight Connector 93"/>
            <p:cNvCxnSpPr/>
            <p:nvPr/>
          </p:nvCxnSpPr>
          <p:spPr bwMode="auto">
            <a:xfrm>
              <a:off x="2245096" y="2730291"/>
              <a:ext cx="548105" cy="344730"/>
            </a:xfrm>
            <a:prstGeom prst="line">
              <a:avLst/>
            </a:prstGeom>
            <a:noFill/>
            <a:ln w="19050" cap="flat" cmpd="sng" algn="ctr">
              <a:solidFill>
                <a:srgbClr val="7030A0"/>
              </a:solidFill>
              <a:prstDash val="solid"/>
              <a:round/>
              <a:headEnd type="oval" w="med" len="med"/>
              <a:tailEnd type="none" w="med" len="med"/>
            </a:ln>
            <a:effectLst/>
          </p:spPr>
        </p:cxnSp>
        <p:cxnSp>
          <p:nvCxnSpPr>
            <p:cNvPr id="99" name="Straight Connector 98"/>
            <p:cNvCxnSpPr/>
            <p:nvPr/>
          </p:nvCxnSpPr>
          <p:spPr bwMode="auto">
            <a:xfrm flipH="1">
              <a:off x="2270579" y="1825546"/>
              <a:ext cx="1102193" cy="904745"/>
            </a:xfrm>
            <a:prstGeom prst="line">
              <a:avLst/>
            </a:prstGeom>
            <a:noFill/>
            <a:ln w="19050" cap="flat" cmpd="sng" algn="ctr">
              <a:solidFill>
                <a:srgbClr val="7030A0"/>
              </a:solidFill>
              <a:prstDash val="solid"/>
              <a:round/>
              <a:headEnd type="oval" w="med" len="med"/>
              <a:tailEnd type="none" w="med" len="med"/>
            </a:ln>
            <a:effectLst/>
          </p:spPr>
        </p:cxnSp>
        <p:cxnSp>
          <p:nvCxnSpPr>
            <p:cNvPr id="101" name="Straight Connector 100"/>
            <p:cNvCxnSpPr/>
            <p:nvPr/>
          </p:nvCxnSpPr>
          <p:spPr bwMode="auto">
            <a:xfrm flipH="1" flipV="1">
              <a:off x="3372772" y="1825546"/>
              <a:ext cx="1442116" cy="535413"/>
            </a:xfrm>
            <a:prstGeom prst="line">
              <a:avLst/>
            </a:prstGeom>
            <a:noFill/>
            <a:ln w="19050" cap="flat" cmpd="sng" algn="ctr">
              <a:solidFill>
                <a:srgbClr val="7030A0"/>
              </a:solidFill>
              <a:prstDash val="solid"/>
              <a:round/>
              <a:headEnd type="oval" w="med" len="med"/>
              <a:tailEnd type="none" w="med" len="med"/>
            </a:ln>
            <a:effectLst/>
          </p:spPr>
        </p:cxnSp>
        <p:cxnSp>
          <p:nvCxnSpPr>
            <p:cNvPr id="104" name="Straight Connector 103"/>
            <p:cNvCxnSpPr>
              <a:stCxn id="7" idx="4"/>
            </p:cNvCxnSpPr>
            <p:nvPr/>
          </p:nvCxnSpPr>
          <p:spPr bwMode="auto">
            <a:xfrm flipV="1">
              <a:off x="2328863" y="2345731"/>
              <a:ext cx="2486025" cy="1316669"/>
            </a:xfrm>
            <a:prstGeom prst="line">
              <a:avLst/>
            </a:prstGeom>
            <a:noFill/>
            <a:ln w="19050" cap="flat" cmpd="sng" algn="ctr">
              <a:solidFill>
                <a:srgbClr val="7030A0"/>
              </a:solidFill>
              <a:prstDash val="solid"/>
              <a:round/>
              <a:headEnd type="oval" w="med" len="med"/>
              <a:tailEnd type="none" w="med" len="med"/>
            </a:ln>
            <a:effectLst/>
          </p:spPr>
        </p:cxnSp>
        <p:sp>
          <p:nvSpPr>
            <p:cNvPr id="107" name="TextBox 106"/>
            <p:cNvSpPr txBox="1"/>
            <p:nvPr/>
          </p:nvSpPr>
          <p:spPr>
            <a:xfrm>
              <a:off x="2691259" y="2771915"/>
              <a:ext cx="510206" cy="369332"/>
            </a:xfrm>
            <a:prstGeom prst="rect">
              <a:avLst/>
            </a:prstGeom>
            <a:noFill/>
          </p:spPr>
          <p:txBody>
            <a:bodyPr wrap="square" rtlCol="0">
              <a:spAutoFit/>
            </a:bodyPr>
            <a:lstStyle/>
            <a:p>
              <a:r>
                <a:rPr lang="en-US" dirty="0" smtClean="0">
                  <a:solidFill>
                    <a:schemeClr val="accent6"/>
                  </a:solidFill>
                </a:rPr>
                <a:t>11</a:t>
              </a:r>
              <a:endParaRPr lang="en-US" dirty="0">
                <a:solidFill>
                  <a:schemeClr val="accent6"/>
                </a:solidFill>
              </a:endParaRPr>
            </a:p>
          </p:txBody>
        </p:sp>
        <p:sp>
          <p:nvSpPr>
            <p:cNvPr id="108" name="TextBox 107"/>
            <p:cNvSpPr txBox="1"/>
            <p:nvPr/>
          </p:nvSpPr>
          <p:spPr>
            <a:xfrm>
              <a:off x="4814888" y="2345731"/>
              <a:ext cx="510206" cy="369332"/>
            </a:xfrm>
            <a:prstGeom prst="rect">
              <a:avLst/>
            </a:prstGeom>
            <a:noFill/>
          </p:spPr>
          <p:txBody>
            <a:bodyPr wrap="square" rtlCol="0">
              <a:spAutoFit/>
            </a:bodyPr>
            <a:lstStyle/>
            <a:p>
              <a:r>
                <a:rPr lang="en-US" dirty="0" smtClean="0">
                  <a:solidFill>
                    <a:schemeClr val="accent6"/>
                  </a:solidFill>
                </a:rPr>
                <a:t>10</a:t>
              </a:r>
              <a:endParaRPr lang="en-US" dirty="0">
                <a:solidFill>
                  <a:schemeClr val="accent6"/>
                </a:solidFill>
              </a:endParaRPr>
            </a:p>
          </p:txBody>
        </p:sp>
        <p:cxnSp>
          <p:nvCxnSpPr>
            <p:cNvPr id="112" name="Straight Connector 111"/>
            <p:cNvCxnSpPr/>
            <p:nvPr/>
          </p:nvCxnSpPr>
          <p:spPr bwMode="auto">
            <a:xfrm>
              <a:off x="3303407" y="4960973"/>
              <a:ext cx="1511481" cy="618960"/>
            </a:xfrm>
            <a:prstGeom prst="line">
              <a:avLst/>
            </a:prstGeom>
            <a:noFill/>
            <a:ln w="19050" cap="flat" cmpd="sng" algn="ctr">
              <a:solidFill>
                <a:srgbClr val="CFA303"/>
              </a:solidFill>
              <a:prstDash val="solid"/>
              <a:round/>
              <a:headEnd type="oval" w="med" len="med"/>
              <a:tailEnd type="none" w="med" len="med"/>
            </a:ln>
            <a:effectLst/>
          </p:spPr>
        </p:cxnSp>
        <p:cxnSp>
          <p:nvCxnSpPr>
            <p:cNvPr id="115" name="Straight Connector 114"/>
            <p:cNvCxnSpPr/>
            <p:nvPr/>
          </p:nvCxnSpPr>
          <p:spPr bwMode="auto">
            <a:xfrm>
              <a:off x="2672704" y="4865108"/>
              <a:ext cx="675183" cy="95865"/>
            </a:xfrm>
            <a:prstGeom prst="line">
              <a:avLst/>
            </a:prstGeom>
            <a:noFill/>
            <a:ln w="19050" cap="flat" cmpd="sng" algn="ctr">
              <a:solidFill>
                <a:srgbClr val="CFA303"/>
              </a:solidFill>
              <a:prstDash val="solid"/>
              <a:round/>
              <a:headEnd type="oval" w="med" len="med"/>
              <a:tailEnd type="none" w="med" len="med"/>
            </a:ln>
            <a:effectLst/>
          </p:spPr>
        </p:cxnSp>
        <p:cxnSp>
          <p:nvCxnSpPr>
            <p:cNvPr id="120" name="Straight Connector 119"/>
            <p:cNvCxnSpPr/>
            <p:nvPr/>
          </p:nvCxnSpPr>
          <p:spPr bwMode="auto">
            <a:xfrm flipV="1">
              <a:off x="1460166" y="4875564"/>
              <a:ext cx="1212538" cy="373002"/>
            </a:xfrm>
            <a:prstGeom prst="line">
              <a:avLst/>
            </a:prstGeom>
            <a:noFill/>
            <a:ln w="19050" cap="flat" cmpd="sng" algn="ctr">
              <a:solidFill>
                <a:srgbClr val="CFA303"/>
              </a:solidFill>
              <a:prstDash val="solid"/>
              <a:round/>
              <a:headEnd type="oval" w="med" len="med"/>
              <a:tailEnd type="none" w="med" len="med"/>
            </a:ln>
            <a:effectLst/>
          </p:spPr>
        </p:cxnSp>
        <p:cxnSp>
          <p:nvCxnSpPr>
            <p:cNvPr id="124" name="Straight Connector 123"/>
            <p:cNvCxnSpPr>
              <a:stCxn id="7" idx="3"/>
            </p:cNvCxnSpPr>
            <p:nvPr/>
          </p:nvCxnSpPr>
          <p:spPr bwMode="auto">
            <a:xfrm flipH="1">
              <a:off x="1460166" y="3840700"/>
              <a:ext cx="810413" cy="1407866"/>
            </a:xfrm>
            <a:prstGeom prst="line">
              <a:avLst/>
            </a:prstGeom>
            <a:noFill/>
            <a:ln w="19050" cap="flat" cmpd="sng" algn="ctr">
              <a:solidFill>
                <a:srgbClr val="CFA303"/>
              </a:solidFill>
              <a:prstDash val="solid"/>
              <a:round/>
              <a:headEnd type="oval" w="med" len="med"/>
              <a:tailEnd type="none" w="med" len="med"/>
            </a:ln>
            <a:effectLst/>
          </p:spPr>
        </p:cxnSp>
        <p:sp>
          <p:nvSpPr>
            <p:cNvPr id="127" name="TextBox 126"/>
            <p:cNvSpPr txBox="1"/>
            <p:nvPr/>
          </p:nvSpPr>
          <p:spPr>
            <a:xfrm>
              <a:off x="1208458" y="5210601"/>
              <a:ext cx="510206" cy="369332"/>
            </a:xfrm>
            <a:prstGeom prst="rect">
              <a:avLst/>
            </a:prstGeom>
            <a:noFill/>
          </p:spPr>
          <p:txBody>
            <a:bodyPr wrap="square" rtlCol="0">
              <a:spAutoFit/>
            </a:bodyPr>
            <a:lstStyle/>
            <a:p>
              <a:r>
                <a:rPr lang="en-US" dirty="0" smtClean="0">
                  <a:solidFill>
                    <a:schemeClr val="accent6"/>
                  </a:solidFill>
                </a:rPr>
                <a:t>15</a:t>
              </a:r>
              <a:endParaRPr lang="en-US" dirty="0">
                <a:solidFill>
                  <a:schemeClr val="accent6"/>
                </a:solidFill>
              </a:endParaRPr>
            </a:p>
          </p:txBody>
        </p:sp>
        <p:sp>
          <p:nvSpPr>
            <p:cNvPr id="128" name="TextBox 127"/>
            <p:cNvSpPr txBox="1"/>
            <p:nvPr/>
          </p:nvSpPr>
          <p:spPr>
            <a:xfrm>
              <a:off x="2417601" y="4904166"/>
              <a:ext cx="510206" cy="369332"/>
            </a:xfrm>
            <a:prstGeom prst="rect">
              <a:avLst/>
            </a:prstGeom>
            <a:noFill/>
          </p:spPr>
          <p:txBody>
            <a:bodyPr wrap="square" rtlCol="0">
              <a:spAutoFit/>
            </a:bodyPr>
            <a:lstStyle/>
            <a:p>
              <a:r>
                <a:rPr lang="en-US" dirty="0" smtClean="0">
                  <a:solidFill>
                    <a:schemeClr val="accent6"/>
                  </a:solidFill>
                </a:rPr>
                <a:t>14</a:t>
              </a:r>
              <a:endParaRPr lang="en-US" dirty="0">
                <a:solidFill>
                  <a:schemeClr val="accent6"/>
                </a:solidFill>
              </a:endParaRPr>
            </a:p>
          </p:txBody>
        </p:sp>
        <p:sp>
          <p:nvSpPr>
            <p:cNvPr id="129" name="TextBox 128"/>
            <p:cNvSpPr txBox="1"/>
            <p:nvPr/>
          </p:nvSpPr>
          <p:spPr>
            <a:xfrm>
              <a:off x="3064806" y="5025935"/>
              <a:ext cx="510206" cy="369332"/>
            </a:xfrm>
            <a:prstGeom prst="rect">
              <a:avLst/>
            </a:prstGeom>
            <a:noFill/>
          </p:spPr>
          <p:txBody>
            <a:bodyPr wrap="square" rtlCol="0">
              <a:spAutoFit/>
            </a:bodyPr>
            <a:lstStyle/>
            <a:p>
              <a:r>
                <a:rPr lang="en-US" dirty="0" smtClean="0">
                  <a:solidFill>
                    <a:schemeClr val="accent6"/>
                  </a:solidFill>
                </a:rPr>
                <a:t>17</a:t>
              </a:r>
              <a:endParaRPr lang="en-US" dirty="0">
                <a:solidFill>
                  <a:schemeClr val="accent6"/>
                </a:solidFill>
              </a:endParaRPr>
            </a:p>
          </p:txBody>
        </p:sp>
        <p:sp>
          <p:nvSpPr>
            <p:cNvPr id="130" name="TextBox 129"/>
            <p:cNvSpPr txBox="1"/>
            <p:nvPr/>
          </p:nvSpPr>
          <p:spPr>
            <a:xfrm>
              <a:off x="4819500" y="5440264"/>
              <a:ext cx="510206" cy="369332"/>
            </a:xfrm>
            <a:prstGeom prst="rect">
              <a:avLst/>
            </a:prstGeom>
            <a:noFill/>
          </p:spPr>
          <p:txBody>
            <a:bodyPr wrap="square" rtlCol="0">
              <a:spAutoFit/>
            </a:bodyPr>
            <a:lstStyle/>
            <a:p>
              <a:r>
                <a:rPr lang="en-US" dirty="0" smtClean="0">
                  <a:solidFill>
                    <a:schemeClr val="accent6"/>
                  </a:solidFill>
                </a:rPr>
                <a:t>20</a:t>
              </a:r>
              <a:endParaRPr lang="en-US" dirty="0">
                <a:solidFill>
                  <a:schemeClr val="accent6"/>
                </a:solidFill>
              </a:endParaRPr>
            </a:p>
          </p:txBody>
        </p:sp>
      </p:grpSp>
    </p:spTree>
    <p:extLst>
      <p:ext uri="{BB962C8B-B14F-4D97-AF65-F5344CB8AC3E}">
        <p14:creationId xmlns:p14="http://schemas.microsoft.com/office/powerpoint/2010/main" val="40795751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a:xfrm>
            <a:off x="1219200" y="274638"/>
            <a:ext cx="7467600" cy="1011237"/>
          </a:xfrm>
        </p:spPr>
        <p:txBody>
          <a:bodyPr/>
          <a:lstStyle/>
          <a:p>
            <a:r>
              <a:rPr lang="en-US" sz="3600" dirty="0" smtClean="0">
                <a:cs typeface="Times New Roman" pitchFamily="18" charset="0"/>
              </a:rPr>
              <a:t>ILP Modeling </a:t>
            </a:r>
            <a:r>
              <a:rPr lang="en-US" sz="3600" smtClean="0">
                <a:cs typeface="Times New Roman" pitchFamily="18" charset="0"/>
              </a:rPr>
              <a:t>of Fixed </a:t>
            </a:r>
            <a:r>
              <a:rPr lang="en-US" sz="3600" dirty="0" smtClean="0">
                <a:cs typeface="Times New Roman" pitchFamily="18" charset="0"/>
              </a:rPr>
              <a:t>Charges</a:t>
            </a:r>
            <a:endParaRPr lang="en-US" sz="3600" dirty="0">
              <a:cs typeface="Times New Roman" pitchFamily="18" charset="0"/>
            </a:endParaRPr>
          </a:p>
        </p:txBody>
      </p:sp>
      <mc:AlternateContent xmlns:mc="http://schemas.openxmlformats.org/markup-compatibility/2006" xmlns:a14="http://schemas.microsoft.com/office/drawing/2010/main">
        <mc:Choice Requires="a14">
          <p:sp>
            <p:nvSpPr>
              <p:cNvPr id="593923" name="Rectangle 3"/>
              <p:cNvSpPr>
                <a:spLocks noGrp="1" noChangeArrowheads="1"/>
              </p:cNvSpPr>
              <p:nvPr>
                <p:ph type="body" idx="1"/>
              </p:nvPr>
            </p:nvSpPr>
            <p:spPr>
              <a:xfrm>
                <a:off x="193325" y="1605622"/>
                <a:ext cx="8714508" cy="4414838"/>
              </a:xfrm>
              <a:ln/>
            </p:spPr>
            <p:txBody>
              <a:bodyPr/>
              <a:lstStyle/>
              <a:p>
                <a:r>
                  <a:rPr lang="en-US" sz="2600" dirty="0" smtClean="0">
                    <a:cs typeface="Times New Roman" pitchFamily="18" charset="0"/>
                  </a:rPr>
                  <a:t>Another common source of lumpy phenomena arises when the objective function involves </a:t>
                </a:r>
                <a:r>
                  <a:rPr lang="en-US" sz="2600" dirty="0" smtClean="0">
                    <a:solidFill>
                      <a:srgbClr val="0070C0"/>
                    </a:solidFill>
                    <a:cs typeface="Times New Roman" pitchFamily="18" charset="0"/>
                  </a:rPr>
                  <a:t>fixed charges</a:t>
                </a:r>
                <a:r>
                  <a:rPr lang="en-US" sz="2600" dirty="0" smtClean="0">
                    <a:cs typeface="Times New Roman" pitchFamily="18" charset="0"/>
                  </a:rPr>
                  <a:t>. </a:t>
                </a:r>
              </a:p>
              <a:p>
                <a:pPr marL="0" indent="0">
                  <a:buNone/>
                </a:pPr>
                <a:r>
                  <a:rPr lang="en-US" sz="2400" dirty="0" smtClean="0">
                    <a:cs typeface="Times New Roman" pitchFamily="18" charset="0"/>
                  </a:rPr>
                  <a:t>	</a:t>
                </a:r>
                <a14:m>
                  <m:oMath xmlns:m="http://schemas.openxmlformats.org/officeDocument/2006/math">
                    <m:r>
                      <a:rPr lang="en-US" sz="2400" i="1" smtClean="0">
                        <a:latin typeface="Cambria Math"/>
                        <a:ea typeface="Cambria Math"/>
                        <a:cs typeface="Times New Roman" pitchFamily="18" charset="0"/>
                      </a:rPr>
                      <m:t>𝜃</m:t>
                    </m:r>
                    <m:r>
                      <a:rPr lang="en-US" sz="2400" b="0" i="1" smtClean="0">
                        <a:latin typeface="Cambria Math"/>
                        <a:ea typeface="Cambria Math"/>
                        <a:cs typeface="Times New Roman" pitchFamily="18" charset="0"/>
                      </a:rPr>
                      <m:t>(</m:t>
                    </m:r>
                    <m:r>
                      <a:rPr lang="en-US" sz="2400" b="0" i="1" smtClean="0">
                        <a:latin typeface="Cambria Math"/>
                        <a:ea typeface="Cambria Math"/>
                        <a:cs typeface="Times New Roman" pitchFamily="18" charset="0"/>
                      </a:rPr>
                      <m:t>𝑥</m:t>
                    </m:r>
                    <m:r>
                      <a:rPr lang="en-US" sz="2400" b="0" i="1" smtClean="0">
                        <a:latin typeface="Cambria Math"/>
                        <a:ea typeface="Cambria Math"/>
                        <a:cs typeface="Times New Roman" pitchFamily="18" charset="0"/>
                      </a:rPr>
                      <m:t>)≡</m:t>
                    </m:r>
                    <m:d>
                      <m:dPr>
                        <m:begChr m:val="{"/>
                        <m:endChr m:val=""/>
                        <m:ctrlPr>
                          <a:rPr lang="en-US" sz="2400" i="1">
                            <a:latin typeface="Cambria Math"/>
                            <a:cs typeface="Times New Roman" pitchFamily="18" charset="0"/>
                          </a:rPr>
                        </m:ctrlPr>
                      </m:dPr>
                      <m:e>
                        <m:m>
                          <m:mPr>
                            <m:mcs>
                              <m:mc>
                                <m:mcPr>
                                  <m:count m:val="1"/>
                                  <m:mcJc m:val="center"/>
                                </m:mcPr>
                              </m:mc>
                            </m:mcs>
                            <m:ctrlPr>
                              <a:rPr lang="en-US" sz="2400" i="1">
                                <a:latin typeface="Cambria Math"/>
                                <a:cs typeface="Times New Roman" pitchFamily="18" charset="0"/>
                              </a:rPr>
                            </m:ctrlPr>
                          </m:mPr>
                          <m:mr>
                            <m:e>
                              <m:r>
                                <m:rPr>
                                  <m:brk m:alnAt="7"/>
                                </m:rPr>
                                <a:rPr lang="en-US" sz="2400" b="0" i="1" smtClean="0">
                                  <a:latin typeface="Cambria Math"/>
                                  <a:cs typeface="Times New Roman" pitchFamily="18" charset="0"/>
                                </a:rPr>
                                <m:t>𝑓</m:t>
                              </m:r>
                              <m:r>
                                <a:rPr lang="en-US" sz="2400" b="0" i="1" smtClean="0">
                                  <a:latin typeface="Cambria Math"/>
                                  <a:cs typeface="Times New Roman" pitchFamily="18" charset="0"/>
                                </a:rPr>
                                <m:t>+</m:t>
                              </m:r>
                              <m:r>
                                <a:rPr lang="en-US" sz="2400" b="0" i="1" smtClean="0">
                                  <a:latin typeface="Cambria Math"/>
                                  <a:cs typeface="Times New Roman" pitchFamily="18" charset="0"/>
                                </a:rPr>
                                <m:t>𝑐𝑥</m:t>
                              </m:r>
                              <m:r>
                                <m:rPr>
                                  <m:nor/>
                                </m:rPr>
                                <a:rPr lang="en-US" sz="2400">
                                  <a:latin typeface="Cambria Math"/>
                                  <a:cs typeface="Times New Roman" pitchFamily="18" charset="0"/>
                                </a:rPr>
                                <m:t>    </m:t>
                              </m:r>
                              <m:r>
                                <m:rPr>
                                  <m:nor/>
                                </m:rPr>
                                <a:rPr lang="en-US" sz="2400" b="0" i="0" smtClean="0">
                                  <a:latin typeface="Cambria Math"/>
                                  <a:cs typeface="Times New Roman" pitchFamily="18" charset="0"/>
                                </a:rPr>
                                <m:t> </m:t>
                              </m:r>
                              <m:r>
                                <m:rPr>
                                  <m:nor/>
                                </m:rPr>
                                <a:rPr lang="en-US" sz="2400">
                                  <a:cs typeface="Times New Roman" pitchFamily="18" charset="0"/>
                                </a:rPr>
                                <m:t>if</m:t>
                              </m:r>
                              <m:r>
                                <m:rPr>
                                  <m:nor/>
                                </m:rPr>
                                <a:rPr lang="en-US" sz="2400">
                                  <a:cs typeface="Times New Roman" pitchFamily="18" charset="0"/>
                                </a:rPr>
                                <m:t> </m:t>
                              </m:r>
                              <m:r>
                                <m:rPr>
                                  <m:nor/>
                                </m:rPr>
                                <a:rPr lang="en-US" sz="2400" smtClean="0">
                                  <a:cs typeface="Times New Roman" pitchFamily="18" charset="0"/>
                                </a:rPr>
                                <m:t>x</m:t>
                              </m:r>
                              <m:r>
                                <m:rPr>
                                  <m:nor/>
                                </m:rPr>
                                <a:rPr lang="en-US" sz="2400">
                                  <a:cs typeface="Times New Roman" pitchFamily="18" charset="0"/>
                                </a:rPr>
                                <m:t> &gt;0</m:t>
                              </m:r>
                              <m:r>
                                <a:rPr lang="en-US" sz="2400" i="1">
                                  <a:latin typeface="Cambria Math"/>
                                  <a:cs typeface="Times New Roman" pitchFamily="18" charset="0"/>
                                </a:rPr>
                                <m:t>    </m:t>
                              </m:r>
                              <m:r>
                                <a:rPr lang="en-US" sz="2400" b="0" i="1" smtClean="0">
                                  <a:latin typeface="Cambria Math"/>
                                  <a:cs typeface="Times New Roman" pitchFamily="18" charset="0"/>
                                </a:rPr>
                                <m:t> </m:t>
                              </m:r>
                              <m:r>
                                <a:rPr lang="en-US" sz="2400" i="1">
                                  <a:latin typeface="Cambria Math"/>
                                  <a:cs typeface="Times New Roman" pitchFamily="18" charset="0"/>
                                </a:rPr>
                                <m:t>  </m:t>
                              </m:r>
                            </m:e>
                          </m:mr>
                          <m:mr>
                            <m:e>
                              <m:r>
                                <m:rPr>
                                  <m:nor/>
                                </m:rPr>
                                <a:rPr lang="en-US" sz="2400">
                                  <a:latin typeface="Cambria Math"/>
                                  <a:cs typeface="Times New Roman" pitchFamily="18" charset="0"/>
                                </a:rPr>
                                <m:t>0     </m:t>
                              </m:r>
                              <m:r>
                                <m:rPr>
                                  <m:nor/>
                                </m:rPr>
                                <a:rPr lang="en-US" sz="2400" b="0" i="0" smtClean="0">
                                  <a:latin typeface="Cambria Math"/>
                                  <a:cs typeface="Times New Roman" pitchFamily="18" charset="0"/>
                                </a:rPr>
                                <m:t>          </m:t>
                              </m:r>
                              <m:r>
                                <m:rPr>
                                  <m:nor/>
                                </m:rPr>
                                <a:rPr lang="en-US" sz="2400">
                                  <a:cs typeface="Times New Roman" pitchFamily="18" charset="0"/>
                                </a:rPr>
                                <m:t>otherwise</m:t>
                              </m:r>
                            </m:e>
                          </m:mr>
                        </m:m>
                      </m:e>
                    </m:d>
                  </m:oMath>
                </a14:m>
                <a:endParaRPr lang="en-US" sz="2600" dirty="0" smtClean="0">
                  <a:cs typeface="Times New Roman" pitchFamily="18" charset="0"/>
                </a:endParaRPr>
              </a:p>
              <a:p>
                <a:pPr>
                  <a:lnSpc>
                    <a:spcPct val="95000"/>
                  </a:lnSpc>
                  <a:spcBef>
                    <a:spcPts val="0"/>
                  </a:spcBef>
                </a:pPr>
                <a:r>
                  <a:rPr lang="en-US" sz="2800" dirty="0" smtClean="0">
                    <a:cs typeface="Times New Roman" pitchFamily="18" charset="0"/>
                  </a:rPr>
                  <a:t>Minimize objective functions with non-negative fixed charges for making variable </a:t>
                </a:r>
                <a:r>
                  <a:rPr lang="en-US" sz="2800" dirty="0" err="1" smtClean="0">
                    <a:cs typeface="Times New Roman" pitchFamily="18" charset="0"/>
                  </a:rPr>
                  <a:t>x</a:t>
                </a:r>
                <a:r>
                  <a:rPr lang="en-US" sz="2800" baseline="-25000" dirty="0" err="1" smtClean="0">
                    <a:cs typeface="Times New Roman" pitchFamily="18" charset="0"/>
                  </a:rPr>
                  <a:t>j</a:t>
                </a:r>
                <a:r>
                  <a:rPr lang="en-US" sz="2800" dirty="0" smtClean="0">
                    <a:cs typeface="Times New Roman" pitchFamily="18" charset="0"/>
                  </a:rPr>
                  <a:t>&gt;0 can be modeled by introducing new fixed charge variables</a:t>
                </a:r>
                <a:endParaRPr lang="en-US" sz="2800" dirty="0">
                  <a:cs typeface="Times New Roman" pitchFamily="18" charset="0"/>
                </a:endParaRPr>
              </a:p>
              <a:p>
                <a:pPr marL="0" indent="0">
                  <a:lnSpc>
                    <a:spcPct val="95000"/>
                  </a:lnSpc>
                  <a:spcBef>
                    <a:spcPts val="0"/>
                  </a:spcBef>
                  <a:buNone/>
                </a:pPr>
                <a:r>
                  <a:rPr lang="en-US" sz="2800" dirty="0">
                    <a:cs typeface="Times New Roman" pitchFamily="18" charset="0"/>
                  </a:rPr>
                  <a:t>	</a:t>
                </a:r>
                <a14:m>
                  <m:oMath xmlns:m="http://schemas.openxmlformats.org/officeDocument/2006/math">
                    <m:sSub>
                      <m:sSubPr>
                        <m:ctrlPr>
                          <a:rPr lang="en-US" sz="2800" i="1">
                            <a:latin typeface="Cambria Math"/>
                            <a:cs typeface="Times New Roman" pitchFamily="18" charset="0"/>
                          </a:rPr>
                        </m:ctrlPr>
                      </m:sSubPr>
                      <m:e>
                        <m:r>
                          <a:rPr lang="en-US" sz="2800" i="1">
                            <a:latin typeface="Cambria Math"/>
                            <a:cs typeface="Times New Roman" pitchFamily="18" charset="0"/>
                          </a:rPr>
                          <m:t>𝑦</m:t>
                        </m:r>
                      </m:e>
                      <m:sub>
                        <m:r>
                          <a:rPr lang="en-US" sz="2800" i="1">
                            <a:latin typeface="Cambria Math"/>
                            <a:cs typeface="Times New Roman" pitchFamily="18" charset="0"/>
                          </a:rPr>
                          <m:t>𝑗</m:t>
                        </m:r>
                      </m:sub>
                    </m:sSub>
                    <m:r>
                      <a:rPr lang="en-US" sz="2800" i="1" smtClean="0">
                        <a:latin typeface="Cambria Math"/>
                        <a:cs typeface="Times New Roman" pitchFamily="18" charset="0"/>
                        <a:sym typeface="Symbol"/>
                      </a:rPr>
                      <m:t></m:t>
                    </m:r>
                    <m:d>
                      <m:dPr>
                        <m:begChr m:val="{"/>
                        <m:endChr m:val=""/>
                        <m:ctrlPr>
                          <a:rPr lang="en-US" sz="2800" i="1">
                            <a:latin typeface="Cambria Math"/>
                            <a:cs typeface="Times New Roman" pitchFamily="18" charset="0"/>
                          </a:rPr>
                        </m:ctrlPr>
                      </m:dPr>
                      <m:e>
                        <m:m>
                          <m:mPr>
                            <m:mcs>
                              <m:mc>
                                <m:mcPr>
                                  <m:count m:val="1"/>
                                  <m:mcJc m:val="center"/>
                                </m:mcPr>
                              </m:mc>
                            </m:mcs>
                            <m:ctrlPr>
                              <a:rPr lang="en-US" sz="2800" i="1" smtClean="0">
                                <a:latin typeface="Cambria Math"/>
                                <a:cs typeface="Times New Roman" pitchFamily="18" charset="0"/>
                              </a:rPr>
                            </m:ctrlPr>
                          </m:mPr>
                          <m:mr>
                            <m:e>
                              <m:r>
                                <m:rPr>
                                  <m:nor/>
                                  <m:brk m:alnAt="7"/>
                                </m:rPr>
                                <a:rPr lang="en-US" sz="2800">
                                  <a:latin typeface="Cambria Math"/>
                                  <a:cs typeface="Times New Roman" pitchFamily="18" charset="0"/>
                                </a:rPr>
                                <m:t>1</m:t>
                              </m:r>
                              <m:r>
                                <m:rPr>
                                  <m:nor/>
                                </m:rPr>
                                <a:rPr lang="en-US" sz="2800">
                                  <a:latin typeface="Cambria Math"/>
                                  <a:cs typeface="Times New Roman" pitchFamily="18" charset="0"/>
                                </a:rPr>
                                <m:t> </m:t>
                              </m:r>
                              <m:r>
                                <m:rPr>
                                  <m:nor/>
                                </m:rPr>
                                <a:rPr lang="en-US" sz="2800" b="0" i="0" smtClean="0">
                                  <a:latin typeface="Cambria Math"/>
                                  <a:cs typeface="Times New Roman" pitchFamily="18" charset="0"/>
                                </a:rPr>
                                <m:t>  </m:t>
                              </m:r>
                              <m:r>
                                <m:rPr>
                                  <m:nor/>
                                </m:rPr>
                                <a:rPr lang="en-US" sz="2800">
                                  <a:latin typeface="Cambria Math"/>
                                  <a:cs typeface="Times New Roman" pitchFamily="18" charset="0"/>
                                </a:rPr>
                                <m:t>  </m:t>
                              </m:r>
                              <m:r>
                                <m:rPr>
                                  <m:nor/>
                                </m:rPr>
                                <a:rPr lang="en-US" sz="2800">
                                  <a:cs typeface="Times New Roman" pitchFamily="18" charset="0"/>
                                </a:rPr>
                                <m:t>if</m:t>
                              </m:r>
                              <m:r>
                                <m:rPr>
                                  <m:nor/>
                                </m:rPr>
                                <a:rPr lang="en-US" sz="2800">
                                  <a:cs typeface="Times New Roman" pitchFamily="18" charset="0"/>
                                </a:rPr>
                                <m:t> </m:t>
                              </m:r>
                              <m:r>
                                <m:rPr>
                                  <m:nor/>
                                </m:rPr>
                                <a:rPr lang="en-US" sz="2800" b="0" i="0" smtClean="0">
                                  <a:cs typeface="Times New Roman" pitchFamily="18" charset="0"/>
                                </a:rPr>
                                <m:t>x</m:t>
                              </m:r>
                              <m:r>
                                <m:rPr>
                                  <m:nor/>
                                </m:rPr>
                                <a:rPr lang="en-US" sz="2800" b="0" i="0" baseline="-25000" smtClean="0">
                                  <a:cs typeface="Times New Roman" pitchFamily="18" charset="0"/>
                                </a:rPr>
                                <m:t>j</m:t>
                              </m:r>
                              <m:r>
                                <m:rPr>
                                  <m:nor/>
                                </m:rPr>
                                <a:rPr lang="en-US" sz="2800" b="0" i="0" smtClean="0">
                                  <a:cs typeface="Times New Roman" pitchFamily="18" charset="0"/>
                                </a:rPr>
                                <m:t> &gt;0</m:t>
                              </m:r>
                              <m:r>
                                <a:rPr lang="en-US" sz="2800" b="0" i="1" smtClean="0">
                                  <a:latin typeface="Cambria Math"/>
                                  <a:cs typeface="Times New Roman" pitchFamily="18" charset="0"/>
                                </a:rPr>
                                <m:t>      </m:t>
                              </m:r>
                            </m:e>
                          </m:mr>
                          <m:mr>
                            <m:e>
                              <m:r>
                                <m:rPr>
                                  <m:nor/>
                                </m:rPr>
                                <a:rPr lang="en-US" sz="2800">
                                  <a:latin typeface="Cambria Math"/>
                                  <a:cs typeface="Times New Roman" pitchFamily="18" charset="0"/>
                                </a:rPr>
                                <m:t>0  </m:t>
                              </m:r>
                              <m:r>
                                <m:rPr>
                                  <m:nor/>
                                </m:rPr>
                                <a:rPr lang="en-US" sz="2800" b="0" i="0" smtClean="0">
                                  <a:latin typeface="Cambria Math"/>
                                  <a:cs typeface="Times New Roman" pitchFamily="18" charset="0"/>
                                </a:rPr>
                                <m:t>   </m:t>
                              </m:r>
                              <m:r>
                                <m:rPr>
                                  <m:nor/>
                                </m:rPr>
                                <a:rPr lang="en-US" sz="2800">
                                  <a:cs typeface="Times New Roman" pitchFamily="18" charset="0"/>
                                </a:rPr>
                                <m:t>otherwise</m:t>
                              </m:r>
                            </m:e>
                          </m:mr>
                        </m:m>
                      </m:e>
                    </m:d>
                  </m:oMath>
                </a14:m>
                <a:endParaRPr lang="en-US" sz="2600" dirty="0" smtClean="0">
                  <a:cs typeface="Times New Roman" pitchFamily="18" charset="0"/>
                </a:endParaRPr>
              </a:p>
              <a:p>
                <a:pPr marL="338138" indent="0">
                  <a:lnSpc>
                    <a:spcPct val="95000"/>
                  </a:lnSpc>
                  <a:spcBef>
                    <a:spcPts val="0"/>
                  </a:spcBef>
                  <a:buNone/>
                </a:pPr>
                <a:r>
                  <a:rPr lang="en-US" sz="2600" dirty="0" smtClean="0">
                    <a:cs typeface="Times New Roman" pitchFamily="18" charset="0"/>
                  </a:rPr>
                  <a:t>The objective coefficient of </a:t>
                </a:r>
                <a:r>
                  <a:rPr lang="en-US" sz="2600" dirty="0" err="1" smtClean="0">
                    <a:cs typeface="Times New Roman" pitchFamily="18" charset="0"/>
                  </a:rPr>
                  <a:t>y</a:t>
                </a:r>
                <a:r>
                  <a:rPr lang="en-US" sz="2600" baseline="-25000" dirty="0" err="1" smtClean="0">
                    <a:cs typeface="Times New Roman" pitchFamily="18" charset="0"/>
                  </a:rPr>
                  <a:t>j</a:t>
                </a:r>
                <a:r>
                  <a:rPr lang="en-US" sz="2600" dirty="0" smtClean="0">
                    <a:cs typeface="Times New Roman" pitchFamily="18" charset="0"/>
                  </a:rPr>
                  <a:t> is the fixed cost of </a:t>
                </a:r>
                <a:r>
                  <a:rPr lang="en-US" sz="2400" dirty="0" err="1" smtClean="0">
                    <a:cs typeface="Times New Roman" pitchFamily="18" charset="0"/>
                  </a:rPr>
                  <a:t>x</a:t>
                </a:r>
                <a:r>
                  <a:rPr lang="en-US" sz="2400" baseline="-25000" dirty="0" err="1" smtClean="0">
                    <a:cs typeface="Times New Roman" pitchFamily="18" charset="0"/>
                  </a:rPr>
                  <a:t>j</a:t>
                </a:r>
                <a:r>
                  <a:rPr lang="en-US" sz="2400" dirty="0" smtClean="0">
                    <a:cs typeface="Times New Roman" pitchFamily="18" charset="0"/>
                  </a:rPr>
                  <a:t>, and the coefficient of </a:t>
                </a:r>
                <a:r>
                  <a:rPr lang="en-US" sz="2400" dirty="0" err="1" smtClean="0">
                    <a:cs typeface="Times New Roman" pitchFamily="18" charset="0"/>
                  </a:rPr>
                  <a:t>x</a:t>
                </a:r>
                <a:r>
                  <a:rPr lang="en-US" sz="2400" baseline="-25000" dirty="0" err="1" smtClean="0">
                    <a:cs typeface="Times New Roman" pitchFamily="18" charset="0"/>
                  </a:rPr>
                  <a:t>j</a:t>
                </a:r>
                <a:r>
                  <a:rPr lang="en-US" sz="2400" baseline="-25000" dirty="0" smtClean="0">
                    <a:cs typeface="Times New Roman" pitchFamily="18" charset="0"/>
                  </a:rPr>
                  <a:t> </a:t>
                </a:r>
                <a:r>
                  <a:rPr lang="en-US" sz="2400" dirty="0" smtClean="0">
                    <a:cs typeface="Times New Roman" pitchFamily="18" charset="0"/>
                  </a:rPr>
                  <a:t>is its variable cost. [11.2]</a:t>
                </a:r>
                <a:endParaRPr lang="en-US" sz="2600" dirty="0" smtClean="0">
                  <a:cs typeface="Times New Roman" pitchFamily="18" charset="0"/>
                </a:endParaRPr>
              </a:p>
              <a:p>
                <a:endParaRPr lang="en-US" sz="2600" dirty="0" smtClean="0"/>
              </a:p>
              <a:p>
                <a:pPr lvl="1"/>
                <a:endParaRPr lang="en-US" sz="2200" dirty="0" smtClean="0">
                  <a:cs typeface="Times New Roman" pitchFamily="18" charset="0"/>
                </a:endParaRPr>
              </a:p>
            </p:txBody>
          </p:sp>
        </mc:Choice>
        <mc:Fallback xmlns="">
          <p:sp>
            <p:nvSpPr>
              <p:cNvPr id="593923" name="Rectangle 3"/>
              <p:cNvSpPr>
                <a:spLocks noGrp="1" noRot="1" noChangeAspect="1" noMove="1" noResize="1" noEditPoints="1" noAdjustHandles="1" noChangeArrowheads="1" noChangeShapeType="1" noTextEdit="1"/>
              </p:cNvSpPr>
              <p:nvPr>
                <p:ph type="body" idx="1"/>
              </p:nvPr>
            </p:nvSpPr>
            <p:spPr>
              <a:xfrm>
                <a:off x="193325" y="1605622"/>
                <a:ext cx="8714508" cy="4414838"/>
              </a:xfrm>
              <a:blipFill rotWithShape="1">
                <a:blip r:embed="rId3"/>
                <a:stretch>
                  <a:fillRect l="-1260" t="-1241" r="-2449" b="-552"/>
                </a:stretch>
              </a:blipFill>
              <a:ln/>
            </p:spPr>
            <p:txBody>
              <a:bodyPr/>
              <a:lstStyle/>
              <a:p>
                <a:r>
                  <a:rPr lang="en-US">
                    <a:noFill/>
                  </a:rPr>
                  <a:t> </a:t>
                </a:r>
              </a:p>
            </p:txBody>
          </p:sp>
        </mc:Fallback>
      </mc:AlternateContent>
    </p:spTree>
    <p:extLst>
      <p:ext uri="{BB962C8B-B14F-4D97-AF65-F5344CB8AC3E}">
        <p14:creationId xmlns:p14="http://schemas.microsoft.com/office/powerpoint/2010/main" val="3936565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39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39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939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93923" name="Rectangle 3"/>
              <p:cNvSpPr>
                <a:spLocks noGrp="1" noChangeArrowheads="1"/>
              </p:cNvSpPr>
              <p:nvPr>
                <p:ph type="body" idx="1"/>
              </p:nvPr>
            </p:nvSpPr>
            <p:spPr>
              <a:xfrm>
                <a:off x="204532" y="1570333"/>
                <a:ext cx="8714508" cy="4659986"/>
              </a:xfrm>
              <a:ln/>
            </p:spPr>
            <p:txBody>
              <a:bodyPr/>
              <a:lstStyle/>
              <a:p>
                <a:pPr marL="800100" lvl="2" indent="0">
                  <a:spcBef>
                    <a:spcPts val="600"/>
                  </a:spcBef>
                  <a:buNone/>
                </a:pPr>
                <a14:m>
                  <m:oMathPara xmlns:m="http://schemas.openxmlformats.org/officeDocument/2006/math">
                    <m:oMathParaPr>
                      <m:jc m:val="left"/>
                    </m:oMathParaPr>
                    <m:oMath xmlns:m="http://schemas.openxmlformats.org/officeDocument/2006/math">
                      <m:sSub>
                        <m:sSubPr>
                          <m:ctrlPr>
                            <a:rPr lang="en-US" i="1" smtClean="0">
                              <a:latin typeface="Cambria Math"/>
                              <a:cs typeface="Times New Roman" pitchFamily="18" charset="0"/>
                            </a:rPr>
                          </m:ctrlPr>
                        </m:sSubPr>
                        <m:e>
                          <m:r>
                            <a:rPr lang="en-US" b="0" i="1" smtClean="0">
                              <a:latin typeface="Cambria Math"/>
                              <a:cs typeface="Times New Roman" pitchFamily="18" charset="0"/>
                            </a:rPr>
                            <m:t>𝑧</m:t>
                          </m:r>
                        </m:e>
                        <m:sub>
                          <m:r>
                            <a:rPr lang="en-US" b="0" i="1" smtClean="0">
                              <a:latin typeface="Cambria Math"/>
                              <a:cs typeface="Times New Roman" pitchFamily="18" charset="0"/>
                            </a:rPr>
                            <m:t>𝑖</m:t>
                          </m:r>
                          <m:r>
                            <a:rPr lang="en-US" i="1">
                              <a:latin typeface="Cambria Math"/>
                              <a:cs typeface="Times New Roman" pitchFamily="18" charset="0"/>
                            </a:rPr>
                            <m:t>,</m:t>
                          </m:r>
                          <m:r>
                            <a:rPr lang="en-US" b="0" i="1" smtClean="0">
                              <a:latin typeface="Cambria Math"/>
                              <a:cs typeface="Times New Roman" pitchFamily="18" charset="0"/>
                            </a:rPr>
                            <m:t>𝑗</m:t>
                          </m:r>
                        </m:sub>
                      </m:sSub>
                      <m:r>
                        <a:rPr lang="en-US" i="1">
                          <a:latin typeface="Cambria Math"/>
                          <a:ea typeface="Cambria Math"/>
                          <a:cs typeface="Times New Roman" pitchFamily="18" charset="0"/>
                        </a:rPr>
                        <m:t>≡</m:t>
                      </m:r>
                      <m:d>
                        <m:dPr>
                          <m:begChr m:val="{"/>
                          <m:endChr m:val=""/>
                          <m:ctrlPr>
                            <a:rPr lang="en-US" i="1">
                              <a:latin typeface="Cambria Math"/>
                              <a:cs typeface="Times New Roman" pitchFamily="18" charset="0"/>
                            </a:rPr>
                          </m:ctrlPr>
                        </m:dPr>
                        <m:e>
                          <m:m>
                            <m:mPr>
                              <m:mcs>
                                <m:mc>
                                  <m:mcPr>
                                    <m:count m:val="1"/>
                                    <m:mcJc m:val="center"/>
                                  </m:mcPr>
                                </m:mc>
                              </m:mcs>
                              <m:ctrlPr>
                                <a:rPr lang="en-US" i="1">
                                  <a:latin typeface="Cambria Math"/>
                                  <a:cs typeface="Times New Roman" pitchFamily="18" charset="0"/>
                                </a:rPr>
                              </m:ctrlPr>
                            </m:mPr>
                            <m:mr>
                              <m:e>
                                <m:r>
                                  <m:rPr>
                                    <m:nor/>
                                    <m:brk m:alnAt="7"/>
                                  </m:rPr>
                                  <a:rPr lang="en-US">
                                    <a:latin typeface="Cambria Math"/>
                                    <a:cs typeface="Times New Roman" pitchFamily="18" charset="0"/>
                                  </a:rPr>
                                  <m:t>1</m:t>
                                </m:r>
                                <m:r>
                                  <m:rPr>
                                    <m:nor/>
                                  </m:rPr>
                                  <a:rPr lang="en-US">
                                    <a:latin typeface="Cambria Math"/>
                                    <a:cs typeface="Times New Roman" pitchFamily="18" charset="0"/>
                                  </a:rPr>
                                  <m:t>   </m:t>
                                </m:r>
                                <m:r>
                                  <m:rPr>
                                    <m:nor/>
                                  </m:rPr>
                                  <a:rPr lang="en-US">
                                    <a:latin typeface="Cambria Math"/>
                                    <a:cs typeface="Times New Roman" pitchFamily="18" charset="0"/>
                                  </a:rPr>
                                  <m:t>if</m:t>
                                </m:r>
                                <m:r>
                                  <m:rPr>
                                    <m:nor/>
                                  </m:rPr>
                                  <a:rPr lang="en-US">
                                    <a:latin typeface="Cambria Math"/>
                                    <a:cs typeface="Times New Roman" pitchFamily="18" charset="0"/>
                                  </a:rPr>
                                  <m:t>  </m:t>
                                </m:r>
                                <m:r>
                                  <m:rPr>
                                    <m:nor/>
                                  </m:rPr>
                                  <a:rPr lang="en-US" b="0" i="0" smtClean="0">
                                    <a:latin typeface="Cambria Math"/>
                                    <a:cs typeface="Times New Roman" pitchFamily="18" charset="0"/>
                                  </a:rPr>
                                  <m:t>stop</m:t>
                                </m:r>
                                <m:r>
                                  <m:rPr>
                                    <m:nor/>
                                  </m:rPr>
                                  <a:rPr lang="en-US" b="0" i="0" smtClean="0">
                                    <a:latin typeface="Cambria Math"/>
                                    <a:cs typeface="Times New Roman" pitchFamily="18" charset="0"/>
                                  </a:rPr>
                                  <m:t> </m:t>
                                </m:r>
                                <m:r>
                                  <m:rPr>
                                    <m:nor/>
                                  </m:rPr>
                                  <a:rPr lang="en-US" b="0" i="0" smtClean="0">
                                    <a:latin typeface="Cambria Math"/>
                                    <a:cs typeface="Times New Roman" pitchFamily="18" charset="0"/>
                                  </a:rPr>
                                  <m:t>i</m:t>
                                </m:r>
                                <m:r>
                                  <m:rPr>
                                    <m:nor/>
                                  </m:rPr>
                                  <a:rPr lang="en-US" b="0" i="0" smtClean="0">
                                    <a:latin typeface="Cambria Math"/>
                                    <a:cs typeface="Times New Roman" pitchFamily="18" charset="0"/>
                                  </a:rPr>
                                  <m:t> </m:t>
                                </m:r>
                                <m:r>
                                  <m:rPr>
                                    <m:nor/>
                                  </m:rPr>
                                  <a:rPr lang="en-US" b="0" i="0" smtClean="0">
                                    <a:latin typeface="Cambria Math"/>
                                    <a:cs typeface="Times New Roman" pitchFamily="18" charset="0"/>
                                  </a:rPr>
                                  <m:t>is</m:t>
                                </m:r>
                                <m:r>
                                  <m:rPr>
                                    <m:nor/>
                                  </m:rPr>
                                  <a:rPr lang="en-US" b="0" i="0" smtClean="0">
                                    <a:latin typeface="Cambria Math"/>
                                    <a:cs typeface="Times New Roman" pitchFamily="18" charset="0"/>
                                  </a:rPr>
                                  <m:t> </m:t>
                                </m:r>
                                <m:r>
                                  <m:rPr>
                                    <m:nor/>
                                  </m:rPr>
                                  <a:rPr lang="en-US" b="0" i="0" smtClean="0">
                                    <a:latin typeface="Cambria Math"/>
                                    <a:cs typeface="Times New Roman" pitchFamily="18" charset="0"/>
                                  </a:rPr>
                                  <m:t>assigned</m:t>
                                </m:r>
                                <m:r>
                                  <m:rPr>
                                    <m:nor/>
                                  </m:rPr>
                                  <a:rPr lang="en-US" b="0" i="0" smtClean="0">
                                    <a:latin typeface="Cambria Math"/>
                                    <a:cs typeface="Times New Roman" pitchFamily="18" charset="0"/>
                                  </a:rPr>
                                  <m:t> </m:t>
                                </m:r>
                                <m:r>
                                  <m:rPr>
                                    <m:nor/>
                                  </m:rPr>
                                  <a:rPr lang="en-US" b="0" i="0" smtClean="0">
                                    <a:latin typeface="Cambria Math"/>
                                    <a:cs typeface="Times New Roman" pitchFamily="18" charset="0"/>
                                  </a:rPr>
                                  <m:t>to</m:t>
                                </m:r>
                                <m:r>
                                  <m:rPr>
                                    <m:nor/>
                                  </m:rPr>
                                  <a:rPr lang="en-US" b="0" i="0" smtClean="0">
                                    <a:latin typeface="Cambria Math"/>
                                    <a:cs typeface="Times New Roman" pitchFamily="18" charset="0"/>
                                  </a:rPr>
                                  <m:t> </m:t>
                                </m:r>
                                <m:r>
                                  <m:rPr>
                                    <m:nor/>
                                  </m:rPr>
                                  <a:rPr lang="en-US" b="0" i="0" smtClean="0">
                                    <a:latin typeface="Cambria Math"/>
                                    <a:cs typeface="Times New Roman" pitchFamily="18" charset="0"/>
                                  </a:rPr>
                                  <m:t>route</m:t>
                                </m:r>
                                <m:r>
                                  <m:rPr>
                                    <m:nor/>
                                  </m:rPr>
                                  <a:rPr lang="en-US" b="0" i="0" smtClean="0">
                                    <a:latin typeface="Cambria Math"/>
                                    <a:cs typeface="Times New Roman" pitchFamily="18" charset="0"/>
                                  </a:rPr>
                                  <m:t> </m:t>
                                </m:r>
                                <m:r>
                                  <m:rPr>
                                    <m:nor/>
                                  </m:rPr>
                                  <a:rPr lang="en-US" b="0" i="0" smtClean="0">
                                    <a:latin typeface="Cambria Math"/>
                                    <a:cs typeface="Times New Roman" pitchFamily="18" charset="0"/>
                                  </a:rPr>
                                  <m:t>j</m:t>
                                </m:r>
                              </m:e>
                            </m:mr>
                            <m:mr>
                              <m:e>
                                <m:r>
                                  <m:rPr>
                                    <m:nor/>
                                  </m:rPr>
                                  <a:rPr lang="en-US">
                                    <a:latin typeface="Cambria Math"/>
                                    <a:cs typeface="Times New Roman" pitchFamily="18" charset="0"/>
                                  </a:rPr>
                                  <m:t>0   </m:t>
                                </m:r>
                                <m:r>
                                  <m:rPr>
                                    <m:nor/>
                                  </m:rPr>
                                  <a:rPr lang="en-US">
                                    <a:latin typeface="Cambria Math"/>
                                    <a:cs typeface="Times New Roman" pitchFamily="18" charset="0"/>
                                  </a:rPr>
                                  <m:t>otherwise</m:t>
                                </m:r>
                                <m:r>
                                  <m:rPr>
                                    <m:nor/>
                                  </m:rPr>
                                  <a:rPr lang="en-US">
                                    <a:latin typeface="Cambria Math"/>
                                    <a:cs typeface="Times New Roman" pitchFamily="18" charset="0"/>
                                  </a:rPr>
                                  <m:t>                                     </m:t>
                                </m:r>
                              </m:e>
                            </m:mr>
                          </m:m>
                        </m:e>
                      </m:d>
                    </m:oMath>
                  </m:oMathPara>
                </a14:m>
                <a:endParaRPr lang="en-US" b="0" i="1" dirty="0" smtClean="0">
                  <a:latin typeface="Cambria Math"/>
                </a:endParaRPr>
              </a:p>
              <a:p>
                <a:pPr marL="800100" lvl="2" indent="0">
                  <a:spcBef>
                    <a:spcPts val="600"/>
                  </a:spcBef>
                  <a:buNone/>
                </a:pPr>
                <a14:m>
                  <m:oMathPara xmlns:m="http://schemas.openxmlformats.org/officeDocument/2006/math">
                    <m:oMathParaPr>
                      <m:jc m:val="left"/>
                    </m:oMathParaPr>
                    <m:oMath xmlns:m="http://schemas.openxmlformats.org/officeDocument/2006/math">
                      <m:func>
                        <m:funcPr>
                          <m:ctrlPr>
                            <a:rPr lang="en-US" b="0" i="1" smtClean="0">
                              <a:latin typeface="Cambria Math"/>
                            </a:rPr>
                          </m:ctrlPr>
                        </m:funcPr>
                        <m:fName>
                          <m:r>
                            <m:rPr>
                              <m:sty m:val="p"/>
                            </m:rPr>
                            <a:rPr lang="en-US" b="0" i="0" smtClean="0">
                              <a:latin typeface="Cambria Math"/>
                            </a:rPr>
                            <m:t>min</m:t>
                          </m:r>
                        </m:fName>
                        <m:e>
                          <m:nary>
                            <m:naryPr>
                              <m:chr m:val="∑"/>
                              <m:ctrlPr>
                                <a:rPr lang="en-US" b="0" i="1" smtClean="0">
                                  <a:latin typeface="Cambria Math"/>
                                </a:rPr>
                              </m:ctrlPr>
                            </m:naryPr>
                            <m:sub>
                              <m:r>
                                <m:rPr>
                                  <m:brk m:alnAt="23"/>
                                </m:rPr>
                                <a:rPr lang="en-US" b="0" i="1" smtClean="0">
                                  <a:latin typeface="Cambria Math"/>
                                </a:rPr>
                                <m:t>𝑗</m:t>
                              </m:r>
                              <m:r>
                                <a:rPr lang="en-US" b="0" i="1" smtClean="0">
                                  <a:latin typeface="Cambria Math"/>
                                </a:rPr>
                                <m:t>=1</m:t>
                              </m:r>
                            </m:sub>
                            <m:sup>
                              <m:r>
                                <a:rPr lang="en-US" b="0" i="1" smtClean="0">
                                  <a:latin typeface="Cambria Math"/>
                                </a:rPr>
                                <m:t>7</m:t>
                              </m:r>
                            </m:sup>
                            <m:e>
                              <m:sSub>
                                <m:sSubPr>
                                  <m:ctrlPr>
                                    <a:rPr lang="en-US" b="0" i="1" smtClean="0">
                                      <a:latin typeface="Cambria Math"/>
                                    </a:rPr>
                                  </m:ctrlPr>
                                </m:sSubPr>
                                <m:e>
                                  <m:r>
                                    <a:rPr lang="en-US" b="0" i="1" smtClean="0">
                                      <a:latin typeface="Cambria Math"/>
                                      <a:ea typeface="Cambria Math"/>
                                    </a:rPr>
                                    <m:t>𝜃</m:t>
                                  </m:r>
                                </m:e>
                                <m:sub>
                                  <m:r>
                                    <a:rPr lang="en-US" b="0" i="1" smtClean="0">
                                      <a:latin typeface="Cambria Math"/>
                                    </a:rPr>
                                    <m:t>𝑗</m:t>
                                  </m:r>
                                </m:sub>
                              </m:sSub>
                            </m:e>
                          </m:nary>
                          <m:r>
                            <a:rPr lang="en-US" b="0" i="1" smtClean="0">
                              <a:latin typeface="Cambria Math"/>
                            </a:rPr>
                            <m:t>(</m:t>
                          </m:r>
                          <m:r>
                            <a:rPr lang="en-US" b="1" i="1" smtClean="0">
                              <a:latin typeface="Cambria Math"/>
                            </a:rPr>
                            <m:t>𝒛</m:t>
                          </m:r>
                          <m:r>
                            <a:rPr lang="en-US" b="0" i="1" smtClean="0">
                              <a:latin typeface="Cambria Math"/>
                            </a:rPr>
                            <m:t>)</m:t>
                          </m:r>
                        </m:e>
                      </m:func>
                    </m:oMath>
                  </m:oMathPara>
                </a14:m>
                <a:endParaRPr lang="en-US" dirty="0" smtClean="0"/>
              </a:p>
              <a:p>
                <a:pPr marL="793750" lvl="2" indent="0">
                  <a:spcBef>
                    <a:spcPts val="0"/>
                  </a:spcBef>
                  <a:buNone/>
                </a:pPr>
                <a14:m>
                  <m:oMathPara xmlns:m="http://schemas.openxmlformats.org/officeDocument/2006/math">
                    <m:oMathParaPr>
                      <m:jc m:val="left"/>
                    </m:oMathParaPr>
                    <m:oMath xmlns:m="http://schemas.openxmlformats.org/officeDocument/2006/math">
                      <m:nary>
                        <m:naryPr>
                          <m:chr m:val="∑"/>
                          <m:ctrlPr>
                            <a:rPr lang="en-US" i="1" smtClean="0">
                              <a:latin typeface="Cambria Math"/>
                            </a:rPr>
                          </m:ctrlPr>
                        </m:naryPr>
                        <m:sub>
                          <m:r>
                            <m:rPr>
                              <m:brk m:alnAt="23"/>
                            </m:rPr>
                            <a:rPr lang="en-US" b="0" i="1" smtClean="0">
                              <a:latin typeface="Cambria Math"/>
                            </a:rPr>
                            <m:t>𝑗</m:t>
                          </m:r>
                          <m:r>
                            <a:rPr lang="en-US" b="0" i="1" smtClean="0">
                              <a:latin typeface="Cambria Math"/>
                            </a:rPr>
                            <m:t>=1</m:t>
                          </m:r>
                        </m:sub>
                        <m:sup>
                          <m:r>
                            <a:rPr lang="en-US" b="0" i="1" smtClean="0">
                              <a:latin typeface="Cambria Math"/>
                            </a:rPr>
                            <m:t>7</m:t>
                          </m:r>
                        </m:sup>
                        <m:e>
                          <m:sSub>
                            <m:sSubPr>
                              <m:ctrlPr>
                                <a:rPr lang="en-US" i="1" smtClean="0">
                                  <a:latin typeface="Cambria Math"/>
                                </a:rPr>
                              </m:ctrlPr>
                            </m:sSubPr>
                            <m:e>
                              <m:r>
                                <a:rPr lang="en-US" b="0" i="1" smtClean="0">
                                  <a:latin typeface="Cambria Math"/>
                                </a:rPr>
                                <m:t>𝑧</m:t>
                              </m:r>
                            </m:e>
                            <m:sub>
                              <m:r>
                                <a:rPr lang="en-US" b="0" i="1" smtClean="0">
                                  <a:latin typeface="Cambria Math"/>
                                </a:rPr>
                                <m:t>𝑖</m:t>
                              </m:r>
                              <m:r>
                                <a:rPr lang="en-US" b="0" i="1" smtClean="0">
                                  <a:latin typeface="Cambria Math"/>
                                </a:rPr>
                                <m:t>,</m:t>
                              </m:r>
                              <m:r>
                                <a:rPr lang="en-US" b="0" i="1" smtClean="0">
                                  <a:latin typeface="Cambria Math"/>
                                </a:rPr>
                                <m:t>𝑗</m:t>
                              </m:r>
                            </m:sub>
                          </m:sSub>
                          <m:r>
                            <a:rPr lang="en-US" b="0" i="1" smtClean="0">
                              <a:latin typeface="Cambria Math"/>
                            </a:rPr>
                            <m:t>=1  </m:t>
                          </m:r>
                          <m:r>
                            <a:rPr lang="en-US" b="0" i="1" smtClean="0">
                              <a:latin typeface="Cambria Math"/>
                            </a:rPr>
                            <m:t>𝑓𝑜𝑟</m:t>
                          </m:r>
                          <m:r>
                            <a:rPr lang="en-US" b="0" i="1" smtClean="0">
                              <a:latin typeface="Cambria Math"/>
                            </a:rPr>
                            <m:t> </m:t>
                          </m:r>
                          <m:r>
                            <a:rPr lang="en-US" b="0" i="1" smtClean="0">
                              <a:latin typeface="Cambria Math"/>
                            </a:rPr>
                            <m:t>𝑎𝑙𝑙</m:t>
                          </m:r>
                          <m:r>
                            <a:rPr lang="en-US" b="0" i="1" smtClean="0">
                              <a:latin typeface="Cambria Math"/>
                            </a:rPr>
                            <m:t> </m:t>
                          </m:r>
                          <m:r>
                            <a:rPr lang="en-US" b="0" i="1" smtClean="0">
                              <a:latin typeface="Cambria Math"/>
                            </a:rPr>
                            <m:t>𝑖</m:t>
                          </m:r>
                          <m:r>
                            <a:rPr lang="en-US" b="0" i="1" smtClean="0">
                              <a:latin typeface="Cambria Math"/>
                            </a:rPr>
                            <m:t>=1,…,20  </m:t>
                          </m:r>
                          <m:r>
                            <a:rPr lang="en-US" b="0" i="0" smtClean="0">
                              <a:latin typeface="Cambria Math"/>
                            </a:rPr>
                            <m:t>(</m:t>
                          </m:r>
                          <m:r>
                            <m:rPr>
                              <m:sty m:val="p"/>
                            </m:rPr>
                            <a:rPr lang="en-US" b="0" i="0" smtClean="0">
                              <a:latin typeface="Cambria Math"/>
                            </a:rPr>
                            <m:t>each</m:t>
                          </m:r>
                          <m:r>
                            <a:rPr lang="en-US" b="0" i="0" smtClean="0">
                              <a:latin typeface="Cambria Math"/>
                            </a:rPr>
                            <m:t> </m:t>
                          </m:r>
                          <m:r>
                            <m:rPr>
                              <m:sty m:val="p"/>
                            </m:rPr>
                            <a:rPr lang="en-US" b="0" i="0" smtClean="0">
                              <a:latin typeface="Cambria Math"/>
                            </a:rPr>
                            <m:t>i</m:t>
                          </m:r>
                          <m:r>
                            <a:rPr lang="en-US" b="0" i="0" smtClean="0">
                              <a:latin typeface="Cambria Math"/>
                            </a:rPr>
                            <m:t> </m:t>
                          </m:r>
                          <m:r>
                            <m:rPr>
                              <m:sty m:val="p"/>
                            </m:rPr>
                            <a:rPr lang="en-US" b="0" i="0" smtClean="0">
                              <a:latin typeface="Cambria Math"/>
                            </a:rPr>
                            <m:t>to</m:t>
                          </m:r>
                          <m:r>
                            <a:rPr lang="en-US" b="0" i="0" smtClean="0">
                              <a:latin typeface="Cambria Math"/>
                            </a:rPr>
                            <m:t> </m:t>
                          </m:r>
                          <m:r>
                            <m:rPr>
                              <m:sty m:val="p"/>
                            </m:rPr>
                            <a:rPr lang="en-US" b="0" i="0" smtClean="0">
                              <a:latin typeface="Cambria Math"/>
                            </a:rPr>
                            <m:t>some</m:t>
                          </m:r>
                          <m:r>
                            <a:rPr lang="en-US" b="0" i="0" smtClean="0">
                              <a:latin typeface="Cambria Math"/>
                            </a:rPr>
                            <m:t> </m:t>
                          </m:r>
                          <m:r>
                            <m:rPr>
                              <m:sty m:val="p"/>
                            </m:rPr>
                            <a:rPr lang="en-US" b="0" i="0" smtClean="0">
                              <a:latin typeface="Cambria Math"/>
                            </a:rPr>
                            <m:t>j</m:t>
                          </m:r>
                          <m:r>
                            <a:rPr lang="en-US" b="0" i="0" smtClean="0">
                              <a:latin typeface="Cambria Math"/>
                            </a:rPr>
                            <m:t>)</m:t>
                          </m:r>
                        </m:e>
                      </m:nary>
                    </m:oMath>
                  </m:oMathPara>
                </a14:m>
                <a:endParaRPr lang="en-US" dirty="0" smtClean="0"/>
              </a:p>
              <a:p>
                <a:pPr marL="793750" lvl="2" indent="0">
                  <a:spcBef>
                    <a:spcPts val="0"/>
                  </a:spcBef>
                  <a:buNone/>
                </a:pPr>
                <a14:m>
                  <m:oMathPara xmlns:m="http://schemas.openxmlformats.org/officeDocument/2006/math">
                    <m:oMathParaPr>
                      <m:jc m:val="left"/>
                    </m:oMathParaPr>
                    <m:oMath xmlns:m="http://schemas.openxmlformats.org/officeDocument/2006/math">
                      <m:nary>
                        <m:naryPr>
                          <m:chr m:val="∑"/>
                          <m:ctrlPr>
                            <a:rPr lang="en-US" i="1">
                              <a:latin typeface="Cambria Math"/>
                            </a:rPr>
                          </m:ctrlPr>
                        </m:naryPr>
                        <m:sub>
                          <m:r>
                            <a:rPr lang="en-US" b="0" i="1" smtClean="0">
                              <a:latin typeface="Cambria Math"/>
                            </a:rPr>
                            <m:t>𝑖</m:t>
                          </m:r>
                          <m:r>
                            <a:rPr lang="en-US" i="1">
                              <a:latin typeface="Cambria Math"/>
                            </a:rPr>
                            <m:t>=1</m:t>
                          </m:r>
                        </m:sub>
                        <m:sup>
                          <m:r>
                            <a:rPr lang="en-US" b="0" i="1" smtClean="0">
                              <a:latin typeface="Cambria Math"/>
                            </a:rPr>
                            <m:t>20</m:t>
                          </m:r>
                        </m:sup>
                        <m:e>
                          <m:sSub>
                            <m:sSubPr>
                              <m:ctrlPr>
                                <a:rPr lang="en-US" i="1">
                                  <a:latin typeface="Cambria Math"/>
                                </a:rPr>
                              </m:ctrlPr>
                            </m:sSubPr>
                            <m:e>
                              <m:sSub>
                                <m:sSubPr>
                                  <m:ctrlPr>
                                    <a:rPr lang="en-US" i="1" smtClean="0">
                                      <a:latin typeface="Cambria Math"/>
                                    </a:rPr>
                                  </m:ctrlPr>
                                </m:sSubPr>
                                <m:e>
                                  <m:r>
                                    <a:rPr lang="en-US" b="0" i="1" smtClean="0">
                                      <a:latin typeface="Cambria Math"/>
                                    </a:rPr>
                                    <m:t>𝑓</m:t>
                                  </m:r>
                                </m:e>
                                <m:sub>
                                  <m:r>
                                    <a:rPr lang="en-US" b="0" i="1" smtClean="0">
                                      <a:latin typeface="Cambria Math"/>
                                    </a:rPr>
                                    <m:t>𝑖</m:t>
                                  </m:r>
                                </m:sub>
                              </m:sSub>
                              <m:r>
                                <a:rPr lang="en-US" i="1">
                                  <a:latin typeface="Cambria Math"/>
                                </a:rPr>
                                <m:t>𝑧</m:t>
                              </m:r>
                            </m:e>
                            <m:sub>
                              <m:r>
                                <a:rPr lang="en-US" i="1">
                                  <a:latin typeface="Cambria Math"/>
                                </a:rPr>
                                <m:t>𝑖</m:t>
                              </m:r>
                              <m:r>
                                <a:rPr lang="en-US" i="1">
                                  <a:latin typeface="Cambria Math"/>
                                </a:rPr>
                                <m:t>,</m:t>
                              </m:r>
                              <m:r>
                                <a:rPr lang="en-US" i="1">
                                  <a:latin typeface="Cambria Math"/>
                                </a:rPr>
                                <m:t>𝑗</m:t>
                              </m:r>
                            </m:sub>
                          </m:sSub>
                          <m:r>
                            <a:rPr lang="en-US" i="1" smtClean="0">
                              <a:latin typeface="Cambria Math"/>
                              <a:ea typeface="Cambria Math"/>
                            </a:rPr>
                            <m:t>≤</m:t>
                          </m:r>
                          <m:r>
                            <a:rPr lang="en-US" i="1">
                              <a:latin typeface="Cambria Math"/>
                            </a:rPr>
                            <m:t>1  </m:t>
                          </m:r>
                          <m:r>
                            <a:rPr lang="en-US" i="1">
                              <a:latin typeface="Cambria Math"/>
                            </a:rPr>
                            <m:t>𝑓𝑜𝑟</m:t>
                          </m:r>
                          <m:r>
                            <a:rPr lang="en-US" i="1">
                              <a:latin typeface="Cambria Math"/>
                            </a:rPr>
                            <m:t> </m:t>
                          </m:r>
                          <m:r>
                            <a:rPr lang="en-US" i="1">
                              <a:latin typeface="Cambria Math"/>
                            </a:rPr>
                            <m:t>𝑎𝑙𝑙</m:t>
                          </m:r>
                          <m:r>
                            <a:rPr lang="en-US" i="1">
                              <a:latin typeface="Cambria Math"/>
                            </a:rPr>
                            <m:t> </m:t>
                          </m:r>
                          <m:r>
                            <a:rPr lang="en-US" i="1">
                              <a:latin typeface="Cambria Math"/>
                            </a:rPr>
                            <m:t>𝑖</m:t>
                          </m:r>
                          <m:r>
                            <a:rPr lang="en-US" i="1">
                              <a:latin typeface="Cambria Math"/>
                            </a:rPr>
                            <m:t>=1,…,7  </m:t>
                          </m:r>
                          <m:r>
                            <a:rPr lang="en-US" b="0" i="0" smtClean="0">
                              <a:latin typeface="Cambria Math"/>
                            </a:rPr>
                            <m:t>(</m:t>
                          </m:r>
                          <m:r>
                            <m:rPr>
                              <m:sty m:val="p"/>
                            </m:rPr>
                            <a:rPr lang="en-US" b="0" i="0" smtClean="0">
                              <a:latin typeface="Cambria Math"/>
                            </a:rPr>
                            <m:t>truck</m:t>
                          </m:r>
                          <m:r>
                            <a:rPr lang="en-US" b="0" i="0" smtClean="0">
                              <a:latin typeface="Cambria Math"/>
                            </a:rPr>
                            <m:t> </m:t>
                          </m:r>
                          <m:r>
                            <m:rPr>
                              <m:sty m:val="p"/>
                            </m:rPr>
                            <a:rPr lang="en-US" b="0" i="0" smtClean="0">
                              <a:latin typeface="Cambria Math"/>
                            </a:rPr>
                            <m:t>capacities</m:t>
                          </m:r>
                          <m:r>
                            <a:rPr lang="en-US" b="0" i="0" smtClean="0">
                              <a:latin typeface="Cambria Math"/>
                            </a:rPr>
                            <m:t>)</m:t>
                          </m:r>
                        </m:e>
                      </m:nary>
                    </m:oMath>
                  </m:oMathPara>
                </a14:m>
                <a:endParaRPr lang="en-US" dirty="0"/>
              </a:p>
              <a:p>
                <a:pPr marL="793750" lvl="2" indent="0">
                  <a:spcBef>
                    <a:spcPts val="0"/>
                  </a:spcBef>
                  <a:buNone/>
                </a:pPr>
                <a14:m>
                  <m:oMathPara xmlns:m="http://schemas.openxmlformats.org/officeDocument/2006/math">
                    <m:oMathParaPr>
                      <m:jc m:val="left"/>
                    </m:oMathParaPr>
                    <m:oMath xmlns:m="http://schemas.openxmlformats.org/officeDocument/2006/math">
                      <m:sSub>
                        <m:sSubPr>
                          <m:ctrlPr>
                            <a:rPr lang="en-US" i="1">
                              <a:latin typeface="Cambria Math"/>
                              <a:cs typeface="Times New Roman" pitchFamily="18" charset="0"/>
                            </a:rPr>
                          </m:ctrlPr>
                        </m:sSubPr>
                        <m:e>
                          <m:r>
                            <a:rPr lang="en-US" b="0" i="1" smtClean="0">
                              <a:latin typeface="Cambria Math"/>
                              <a:cs typeface="Times New Roman" pitchFamily="18" charset="0"/>
                            </a:rPr>
                            <m:t>𝑧</m:t>
                          </m:r>
                        </m:e>
                        <m:sub>
                          <m:r>
                            <a:rPr lang="en-US" b="0" i="1" smtClean="0">
                              <a:latin typeface="Cambria Math"/>
                              <a:cs typeface="Times New Roman" pitchFamily="18" charset="0"/>
                            </a:rPr>
                            <m:t>𝑖</m:t>
                          </m:r>
                          <m:r>
                            <a:rPr lang="en-US" i="1">
                              <a:latin typeface="Cambria Math"/>
                              <a:cs typeface="Times New Roman" pitchFamily="18" charset="0"/>
                            </a:rPr>
                            <m:t>,</m:t>
                          </m:r>
                          <m:r>
                            <a:rPr lang="en-US" b="0" i="1" smtClean="0">
                              <a:latin typeface="Cambria Math"/>
                              <a:cs typeface="Times New Roman" pitchFamily="18" charset="0"/>
                            </a:rPr>
                            <m:t>𝑗</m:t>
                          </m:r>
                        </m:sub>
                      </m:sSub>
                      <m:r>
                        <a:rPr lang="en-US" b="0" i="1" smtClean="0">
                          <a:latin typeface="Cambria Math"/>
                          <a:cs typeface="Times New Roman" pitchFamily="18" charset="0"/>
                        </a:rPr>
                        <m:t>=0 </m:t>
                      </m:r>
                      <m:r>
                        <a:rPr lang="en-US" b="0" i="1" smtClean="0">
                          <a:latin typeface="Cambria Math"/>
                          <a:cs typeface="Times New Roman" pitchFamily="18" charset="0"/>
                        </a:rPr>
                        <m:t>𝑜𝑟</m:t>
                      </m:r>
                      <m:r>
                        <a:rPr lang="en-US" b="0" i="1" smtClean="0">
                          <a:latin typeface="Cambria Math"/>
                          <a:cs typeface="Times New Roman" pitchFamily="18" charset="0"/>
                        </a:rPr>
                        <m:t> 1 </m:t>
                      </m:r>
                      <m:r>
                        <a:rPr lang="en-US" b="0" i="1" smtClean="0">
                          <a:latin typeface="Cambria Math"/>
                          <a:cs typeface="Times New Roman" pitchFamily="18" charset="0"/>
                        </a:rPr>
                        <m:t>𝑓𝑜𝑟</m:t>
                      </m:r>
                      <m:r>
                        <a:rPr lang="en-US" b="0" i="1" smtClean="0">
                          <a:latin typeface="Cambria Math"/>
                          <a:cs typeface="Times New Roman" pitchFamily="18" charset="0"/>
                        </a:rPr>
                        <m:t> </m:t>
                      </m:r>
                      <m:r>
                        <a:rPr lang="en-US" b="0" i="1" smtClean="0">
                          <a:latin typeface="Cambria Math"/>
                          <a:cs typeface="Times New Roman" pitchFamily="18" charset="0"/>
                        </a:rPr>
                        <m:t>𝑎𝑙𝑙</m:t>
                      </m:r>
                      <m:r>
                        <a:rPr lang="en-US" b="0" i="1" smtClean="0">
                          <a:latin typeface="Cambria Math"/>
                          <a:cs typeface="Times New Roman" pitchFamily="18" charset="0"/>
                        </a:rPr>
                        <m:t> </m:t>
                      </m:r>
                      <m:r>
                        <a:rPr lang="en-US" b="0" i="1" smtClean="0">
                          <a:latin typeface="Cambria Math"/>
                          <a:cs typeface="Times New Roman" pitchFamily="18" charset="0"/>
                        </a:rPr>
                        <m:t>𝑖</m:t>
                      </m:r>
                      <m:r>
                        <a:rPr lang="en-US" b="0" i="1" smtClean="0">
                          <a:latin typeface="Cambria Math"/>
                          <a:cs typeface="Times New Roman" pitchFamily="18" charset="0"/>
                        </a:rPr>
                        <m:t>, </m:t>
                      </m:r>
                      <m:r>
                        <a:rPr lang="en-US" b="0" i="1" smtClean="0">
                          <a:latin typeface="Cambria Math"/>
                          <a:cs typeface="Times New Roman" pitchFamily="18" charset="0"/>
                        </a:rPr>
                        <m:t>𝑗</m:t>
                      </m:r>
                    </m:oMath>
                  </m:oMathPara>
                </a14:m>
                <a:endParaRPr lang="en-US" dirty="0"/>
              </a:p>
            </p:txBody>
          </p:sp>
        </mc:Choice>
        <mc:Fallback xmlns="">
          <p:sp>
            <p:nvSpPr>
              <p:cNvPr id="593923" name="Rectangle 3"/>
              <p:cNvSpPr>
                <a:spLocks noGrp="1" noRot="1" noChangeAspect="1" noMove="1" noResize="1" noEditPoints="1" noAdjustHandles="1" noChangeArrowheads="1" noChangeShapeType="1" noTextEdit="1"/>
              </p:cNvSpPr>
              <p:nvPr>
                <p:ph type="body" idx="1"/>
              </p:nvPr>
            </p:nvSpPr>
            <p:spPr>
              <a:xfrm>
                <a:off x="204532" y="1570333"/>
                <a:ext cx="8714508" cy="4659986"/>
              </a:xfrm>
              <a:blipFill rotWithShape="1">
                <a:blip r:embed="rId3"/>
                <a:stretch>
                  <a:fillRect/>
                </a:stretch>
              </a:blipFill>
              <a:ln/>
            </p:spPr>
            <p:txBody>
              <a:bodyPr/>
              <a:lstStyle/>
              <a:p>
                <a:r>
                  <a:rPr lang="en-US">
                    <a:noFill/>
                  </a:rPr>
                  <a:t> </a:t>
                </a:r>
              </a:p>
            </p:txBody>
          </p:sp>
        </mc:Fallback>
      </mc:AlternateContent>
      <p:sp>
        <p:nvSpPr>
          <p:cNvPr id="5" name="Rectangle 2"/>
          <p:cNvSpPr>
            <a:spLocks noGrp="1" noChangeArrowheads="1"/>
          </p:cNvSpPr>
          <p:nvPr>
            <p:ph type="title"/>
          </p:nvPr>
        </p:nvSpPr>
        <p:spPr>
          <a:xfrm>
            <a:off x="1219200" y="274638"/>
            <a:ext cx="7710488" cy="1011237"/>
          </a:xfrm>
        </p:spPr>
        <p:txBody>
          <a:bodyPr/>
          <a:lstStyle/>
          <a:p>
            <a:r>
              <a:rPr lang="en-US" sz="4000" dirty="0">
                <a:cs typeface="Times New Roman" pitchFamily="18" charset="0"/>
              </a:rPr>
              <a:t>KI Truck </a:t>
            </a:r>
            <a:r>
              <a:rPr lang="en-US" sz="4000" dirty="0" smtClean="0">
                <a:cs typeface="Times New Roman" pitchFamily="18" charset="0"/>
              </a:rPr>
              <a:t>Routing Example Model</a:t>
            </a:r>
            <a:endParaRPr lang="en-US" sz="3800" dirty="0">
              <a:cs typeface="Times New Roman" pitchFamily="18" charset="0"/>
            </a:endParaRPr>
          </a:p>
        </p:txBody>
      </p:sp>
      <p:sp>
        <p:nvSpPr>
          <p:cNvPr id="2" name="TextBox 1"/>
          <p:cNvSpPr txBox="1"/>
          <p:nvPr/>
        </p:nvSpPr>
        <p:spPr>
          <a:xfrm>
            <a:off x="181918" y="3171826"/>
            <a:ext cx="593432" cy="461665"/>
          </a:xfrm>
          <a:prstGeom prst="rect">
            <a:avLst/>
          </a:prstGeom>
          <a:noFill/>
        </p:spPr>
        <p:txBody>
          <a:bodyPr wrap="none" rtlCol="0">
            <a:spAutoFit/>
          </a:bodyPr>
          <a:lstStyle/>
          <a:p>
            <a:r>
              <a:rPr lang="en-US" sz="2400" dirty="0" err="1" smtClean="0">
                <a:solidFill>
                  <a:schemeClr val="accent6"/>
                </a:solidFill>
              </a:rPr>
              <a:t>s.t.</a:t>
            </a:r>
            <a:endParaRPr lang="en-US" sz="2400" dirty="0">
              <a:solidFill>
                <a:schemeClr val="accent6"/>
              </a:solidFill>
            </a:endParaRPr>
          </a:p>
        </p:txBody>
      </p:sp>
      <p:sp>
        <p:nvSpPr>
          <p:cNvPr id="7" name="TextBox 6"/>
          <p:cNvSpPr txBox="1"/>
          <p:nvPr/>
        </p:nvSpPr>
        <p:spPr>
          <a:xfrm>
            <a:off x="172300" y="1709739"/>
            <a:ext cx="612668" cy="461665"/>
          </a:xfrm>
          <a:prstGeom prst="rect">
            <a:avLst/>
          </a:prstGeom>
          <a:noFill/>
        </p:spPr>
        <p:txBody>
          <a:bodyPr wrap="none" rtlCol="0">
            <a:spAutoFit/>
          </a:bodyPr>
          <a:lstStyle/>
          <a:p>
            <a:r>
              <a:rPr lang="en-US" sz="2400" dirty="0" smtClean="0">
                <a:solidFill>
                  <a:schemeClr val="accent6"/>
                </a:solidFill>
              </a:rPr>
              <a:t>Let</a:t>
            </a:r>
            <a:endParaRPr lang="en-US" sz="2400" dirty="0">
              <a:solidFill>
                <a:schemeClr val="accent6"/>
              </a:solidFill>
            </a:endParaRPr>
          </a:p>
        </p:txBody>
      </p:sp>
      <p:sp>
        <p:nvSpPr>
          <p:cNvPr id="8" name="TextBox 7"/>
          <p:cNvSpPr txBox="1"/>
          <p:nvPr/>
        </p:nvSpPr>
        <p:spPr>
          <a:xfrm>
            <a:off x="7255014" y="2571017"/>
            <a:ext cx="1260311" cy="461665"/>
          </a:xfrm>
          <a:prstGeom prst="rect">
            <a:avLst/>
          </a:prstGeom>
          <a:noFill/>
        </p:spPr>
        <p:txBody>
          <a:bodyPr wrap="square" rtlCol="0">
            <a:spAutoFit/>
          </a:bodyPr>
          <a:lstStyle/>
          <a:p>
            <a:r>
              <a:rPr lang="en-US" sz="2400" dirty="0" smtClean="0">
                <a:solidFill>
                  <a:schemeClr val="accent2"/>
                </a:solidFill>
              </a:rPr>
              <a:t>(11.18)</a:t>
            </a:r>
            <a:endParaRPr lang="en-US" sz="2400" dirty="0">
              <a:solidFill>
                <a:schemeClr val="accent2"/>
              </a:solidFill>
            </a:endParaRPr>
          </a:p>
        </p:txBody>
      </p:sp>
    </p:spTree>
    <p:extLst>
      <p:ext uri="{BB962C8B-B14F-4D97-AF65-F5344CB8AC3E}">
        <p14:creationId xmlns:p14="http://schemas.microsoft.com/office/powerpoint/2010/main" val="278605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39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39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939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93923" name="Rectangle 3"/>
              <p:cNvSpPr>
                <a:spLocks noGrp="1" noChangeArrowheads="1"/>
              </p:cNvSpPr>
              <p:nvPr>
                <p:ph type="body" idx="1"/>
              </p:nvPr>
            </p:nvSpPr>
            <p:spPr>
              <a:xfrm>
                <a:off x="204532" y="1570333"/>
                <a:ext cx="8714508" cy="4659986"/>
              </a:xfrm>
              <a:ln/>
            </p:spPr>
            <p:txBody>
              <a:bodyPr/>
              <a:lstStyle/>
              <a:p>
                <a:pPr marL="800100" lvl="2" indent="-800100">
                  <a:spcBef>
                    <a:spcPts val="600"/>
                  </a:spcBef>
                  <a:buNone/>
                </a:pPr>
                <a14:m>
                  <m:oMath xmlns:m="http://schemas.openxmlformats.org/officeDocument/2006/math">
                    <m:sSub>
                      <m:sSubPr>
                        <m:ctrlPr>
                          <a:rPr lang="en-US" i="1" smtClean="0">
                            <a:latin typeface="Cambria Math"/>
                            <a:cs typeface="Times New Roman" pitchFamily="18" charset="0"/>
                          </a:rPr>
                        </m:ctrlPr>
                      </m:sSubPr>
                      <m:e>
                        <m:r>
                          <a:rPr lang="en-US" b="0" i="1" smtClean="0">
                            <a:latin typeface="Cambria Math"/>
                            <a:ea typeface="Cambria Math"/>
                            <a:cs typeface="Times New Roman" pitchFamily="18" charset="0"/>
                          </a:rPr>
                          <m:t>𝜃</m:t>
                        </m:r>
                      </m:e>
                      <m:sub>
                        <m:r>
                          <a:rPr lang="en-US" b="0" i="1" smtClean="0">
                            <a:latin typeface="Cambria Math"/>
                            <a:cs typeface="Times New Roman" pitchFamily="18" charset="0"/>
                          </a:rPr>
                          <m:t>𝑗</m:t>
                        </m:r>
                      </m:sub>
                    </m:sSub>
                    <m:r>
                      <a:rPr lang="en-US" b="0" i="1" smtClean="0">
                        <a:latin typeface="Cambria Math"/>
                        <a:cs typeface="Times New Roman" pitchFamily="18" charset="0"/>
                      </a:rPr>
                      <m:t>(</m:t>
                    </m:r>
                    <m:r>
                      <a:rPr lang="en-US" b="1" i="1" smtClean="0">
                        <a:latin typeface="Cambria Math"/>
                        <a:cs typeface="Times New Roman" pitchFamily="18" charset="0"/>
                      </a:rPr>
                      <m:t>𝒛</m:t>
                    </m:r>
                    <m:r>
                      <a:rPr lang="en-US" b="0" i="1" smtClean="0">
                        <a:latin typeface="Cambria Math"/>
                        <a:cs typeface="Times New Roman" pitchFamily="18" charset="0"/>
                      </a:rPr>
                      <m:t>)</m:t>
                    </m:r>
                    <m:r>
                      <a:rPr lang="en-US" i="1">
                        <a:latin typeface="Cambria Math"/>
                        <a:ea typeface="Cambria Math"/>
                        <a:cs typeface="Times New Roman" pitchFamily="18" charset="0"/>
                      </a:rPr>
                      <m:t>≡</m:t>
                    </m:r>
                  </m:oMath>
                </a14:m>
                <a:r>
                  <a:rPr lang="en-US" b="0" i="1" dirty="0" smtClean="0">
                    <a:latin typeface="Cambria Math"/>
                  </a:rPr>
                  <a:t> </a:t>
                </a:r>
                <a:r>
                  <a:rPr lang="en-US" b="0" dirty="0" smtClean="0">
                    <a:latin typeface="Cambria Math"/>
                  </a:rPr>
                  <a:t>length of the best route through stops assigned to truck j by decision vector </a:t>
                </a:r>
                <a:r>
                  <a:rPr lang="en-US" b="1" dirty="0" smtClean="0">
                    <a:latin typeface="Cambria Math"/>
                  </a:rPr>
                  <a:t>z</a:t>
                </a:r>
              </a:p>
              <a:p>
                <a:pPr marL="800100" lvl="2" indent="-800100">
                  <a:spcBef>
                    <a:spcPts val="600"/>
                  </a:spcBef>
                  <a:buNone/>
                </a:pPr>
                <a:endParaRPr lang="en-US" b="1" dirty="0">
                  <a:latin typeface="Cambria Math"/>
                </a:endParaRPr>
              </a:p>
              <a:p>
                <a:pPr marL="342900" lvl="2" indent="-342900">
                  <a:spcBef>
                    <a:spcPts val="600"/>
                  </a:spcBef>
                </a:pPr>
                <a:r>
                  <a:rPr lang="en-US" dirty="0" smtClean="0"/>
                  <a:t>Routing problems are characteristically difficult to represent concisely in optimization models. [11.28]</a:t>
                </a:r>
              </a:p>
              <a:p>
                <a:pPr marL="800100" lvl="2" indent="0">
                  <a:spcBef>
                    <a:spcPts val="600"/>
                  </a:spcBef>
                  <a:buNone/>
                </a:pPr>
                <a:endParaRPr lang="en-US" dirty="0" smtClean="0"/>
              </a:p>
            </p:txBody>
          </p:sp>
        </mc:Choice>
        <mc:Fallback xmlns="">
          <p:sp>
            <p:nvSpPr>
              <p:cNvPr id="593923" name="Rectangle 3"/>
              <p:cNvSpPr>
                <a:spLocks noGrp="1" noRot="1" noChangeAspect="1" noMove="1" noResize="1" noEditPoints="1" noAdjustHandles="1" noChangeArrowheads="1" noChangeShapeType="1" noTextEdit="1"/>
              </p:cNvSpPr>
              <p:nvPr>
                <p:ph type="body" idx="1"/>
              </p:nvPr>
            </p:nvSpPr>
            <p:spPr>
              <a:xfrm>
                <a:off x="204532" y="1570333"/>
                <a:ext cx="8714508" cy="4659986"/>
              </a:xfrm>
              <a:blipFill rotWithShape="1">
                <a:blip r:embed="rId3"/>
                <a:stretch>
                  <a:fillRect l="-980" t="-1178" r="-280"/>
                </a:stretch>
              </a:blipFill>
              <a:ln/>
            </p:spPr>
            <p:txBody>
              <a:bodyPr/>
              <a:lstStyle/>
              <a:p>
                <a:r>
                  <a:rPr lang="en-US">
                    <a:noFill/>
                  </a:rPr>
                  <a:t> </a:t>
                </a:r>
              </a:p>
            </p:txBody>
          </p:sp>
        </mc:Fallback>
      </mc:AlternateContent>
      <p:sp>
        <p:nvSpPr>
          <p:cNvPr id="5" name="Rectangle 2"/>
          <p:cNvSpPr>
            <a:spLocks noGrp="1" noChangeArrowheads="1"/>
          </p:cNvSpPr>
          <p:nvPr>
            <p:ph type="title"/>
          </p:nvPr>
        </p:nvSpPr>
        <p:spPr>
          <a:xfrm>
            <a:off x="1219200" y="274638"/>
            <a:ext cx="7710488" cy="1011237"/>
          </a:xfrm>
        </p:spPr>
        <p:txBody>
          <a:bodyPr/>
          <a:lstStyle/>
          <a:p>
            <a:r>
              <a:rPr lang="en-US" sz="4000" dirty="0">
                <a:cs typeface="Times New Roman" pitchFamily="18" charset="0"/>
              </a:rPr>
              <a:t>KI Truck </a:t>
            </a:r>
            <a:r>
              <a:rPr lang="en-US" sz="4000" dirty="0" smtClean="0">
                <a:cs typeface="Times New Roman" pitchFamily="18" charset="0"/>
              </a:rPr>
              <a:t>Routing Example Model</a:t>
            </a:r>
            <a:endParaRPr lang="en-US" sz="3800" dirty="0">
              <a:cs typeface="Times New Roman" pitchFamily="18" charset="0"/>
            </a:endParaRPr>
          </a:p>
        </p:txBody>
      </p:sp>
    </p:spTree>
    <p:extLst>
      <p:ext uri="{BB962C8B-B14F-4D97-AF65-F5344CB8AC3E}">
        <p14:creationId xmlns:p14="http://schemas.microsoft.com/office/powerpoint/2010/main" val="4093895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3" name="Rectangle 3"/>
          <p:cNvSpPr>
            <a:spLocks noGrp="1" noChangeArrowheads="1"/>
          </p:cNvSpPr>
          <p:nvPr>
            <p:ph type="body" idx="1"/>
          </p:nvPr>
        </p:nvSpPr>
        <p:spPr>
          <a:xfrm>
            <a:off x="204532" y="1570333"/>
            <a:ext cx="8714508" cy="4659986"/>
          </a:xfrm>
          <a:ln/>
        </p:spPr>
        <p:txBody>
          <a:bodyPr/>
          <a:lstStyle/>
          <a:p>
            <a:pPr>
              <a:spcBef>
                <a:spcPts val="0"/>
              </a:spcBef>
            </a:pPr>
            <a:r>
              <a:rPr lang="en-US" sz="2400" dirty="0" smtClean="0">
                <a:solidFill>
                  <a:schemeClr val="accent6"/>
                </a:solidFill>
              </a:rPr>
              <a:t>Fixed charges can be modeled with new binary variables and switching constraints. </a:t>
            </a:r>
            <a:r>
              <a:rPr lang="en-US" sz="2400" dirty="0">
                <a:cs typeface="Times New Roman" pitchFamily="18" charset="0"/>
              </a:rPr>
              <a:t>Facility Location </a:t>
            </a:r>
            <a:r>
              <a:rPr lang="en-US" sz="2400" dirty="0" smtClean="0">
                <a:cs typeface="Times New Roman" pitchFamily="18" charset="0"/>
              </a:rPr>
              <a:t>and Network </a:t>
            </a:r>
            <a:r>
              <a:rPr lang="en-US" sz="2400" dirty="0">
                <a:cs typeface="Times New Roman" pitchFamily="18" charset="0"/>
              </a:rPr>
              <a:t>Design </a:t>
            </a:r>
            <a:r>
              <a:rPr lang="en-US" sz="2400" dirty="0" smtClean="0">
                <a:cs typeface="Times New Roman" pitchFamily="18" charset="0"/>
              </a:rPr>
              <a:t>are common cases of fixed charges.</a:t>
            </a:r>
            <a:endParaRPr lang="en-US" sz="2400" dirty="0" smtClean="0">
              <a:solidFill>
                <a:schemeClr val="accent6"/>
              </a:solidFill>
              <a:cs typeface="Times New Roman" pitchFamily="18" charset="0"/>
            </a:endParaRPr>
          </a:p>
          <a:p>
            <a:pPr>
              <a:spcBef>
                <a:spcPts val="0"/>
              </a:spcBef>
            </a:pPr>
            <a:endParaRPr lang="en-US" sz="2400" dirty="0" smtClean="0">
              <a:cs typeface="Times New Roman" pitchFamily="18" charset="0"/>
            </a:endParaRPr>
          </a:p>
          <a:p>
            <a:pPr marL="0" indent="0">
              <a:spcBef>
                <a:spcPts val="0"/>
              </a:spcBef>
              <a:buNone/>
            </a:pPr>
            <a:r>
              <a:rPr lang="en-US" sz="2400" dirty="0">
                <a:cs typeface="Times New Roman" pitchFamily="18" charset="0"/>
              </a:rPr>
              <a:t>Facility Location </a:t>
            </a:r>
            <a:r>
              <a:rPr lang="en-US" sz="2400" dirty="0" smtClean="0">
                <a:cs typeface="Times New Roman" pitchFamily="18" charset="0"/>
              </a:rPr>
              <a:t>Models</a:t>
            </a:r>
            <a:endParaRPr lang="en-US" sz="2400" dirty="0">
              <a:cs typeface="Times New Roman" pitchFamily="18" charset="0"/>
            </a:endParaRPr>
          </a:p>
          <a:p>
            <a:pPr>
              <a:spcBef>
                <a:spcPts val="0"/>
              </a:spcBef>
            </a:pPr>
            <a:r>
              <a:rPr lang="en-US" sz="2400" dirty="0" smtClean="0">
                <a:solidFill>
                  <a:srgbClr val="0070C0"/>
                </a:solidFill>
                <a:cs typeface="Times New Roman" pitchFamily="18" charset="0"/>
              </a:rPr>
              <a:t>Facility/plant/warehouse location models</a:t>
            </a:r>
            <a:r>
              <a:rPr lang="en-US" sz="2400" dirty="0" smtClean="0">
                <a:cs typeface="Times New Roman" pitchFamily="18" charset="0"/>
              </a:rPr>
              <a:t> choose which of a proposed list of facilities to open in order to service specified customer demands at minimum total cost.</a:t>
            </a:r>
            <a:r>
              <a:rPr lang="en-US" sz="2400" dirty="0" smtClean="0"/>
              <a:t> [11.29]</a:t>
            </a:r>
          </a:p>
        </p:txBody>
      </p:sp>
      <p:sp>
        <p:nvSpPr>
          <p:cNvPr id="5" name="Rectangle 2"/>
          <p:cNvSpPr>
            <a:spLocks noGrp="1" noChangeArrowheads="1"/>
          </p:cNvSpPr>
          <p:nvPr>
            <p:ph type="title"/>
          </p:nvPr>
        </p:nvSpPr>
        <p:spPr>
          <a:xfrm>
            <a:off x="1219200" y="274638"/>
            <a:ext cx="7467600" cy="1011237"/>
          </a:xfrm>
        </p:spPr>
        <p:txBody>
          <a:bodyPr/>
          <a:lstStyle/>
          <a:p>
            <a:r>
              <a:rPr lang="en-US" sz="4000" dirty="0" smtClean="0">
                <a:cs typeface="Times New Roman" pitchFamily="18" charset="0"/>
              </a:rPr>
              <a:t>11.6 Facility Location and</a:t>
            </a:r>
            <a:br>
              <a:rPr lang="en-US" sz="4000" dirty="0" smtClean="0">
                <a:cs typeface="Times New Roman" pitchFamily="18" charset="0"/>
              </a:rPr>
            </a:br>
            <a:r>
              <a:rPr lang="en-US" sz="4000" dirty="0" smtClean="0">
                <a:cs typeface="Times New Roman" pitchFamily="18" charset="0"/>
              </a:rPr>
              <a:t>Network Design Models</a:t>
            </a:r>
            <a:endParaRPr lang="en-US" sz="4000" dirty="0">
              <a:cs typeface="Times New Roman" pitchFamily="18" charset="0"/>
            </a:endParaRPr>
          </a:p>
        </p:txBody>
      </p:sp>
    </p:spTree>
    <p:extLst>
      <p:ext uri="{BB962C8B-B14F-4D97-AF65-F5344CB8AC3E}">
        <p14:creationId xmlns:p14="http://schemas.microsoft.com/office/powerpoint/2010/main" val="3065017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39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a:xfrm>
            <a:off x="1219200" y="274638"/>
            <a:ext cx="7467600" cy="1011237"/>
          </a:xfrm>
        </p:spPr>
        <p:txBody>
          <a:bodyPr/>
          <a:lstStyle/>
          <a:p>
            <a:r>
              <a:rPr lang="en-US" sz="3600" dirty="0" smtClean="0">
                <a:cs typeface="Times New Roman" pitchFamily="18" charset="0"/>
              </a:rPr>
              <a:t>Example 11.10 </a:t>
            </a:r>
            <a:br>
              <a:rPr lang="en-US" sz="3600" dirty="0" smtClean="0">
                <a:cs typeface="Times New Roman" pitchFamily="18" charset="0"/>
              </a:rPr>
            </a:br>
            <a:r>
              <a:rPr lang="en-US" sz="3600" dirty="0" err="1" smtClean="0">
                <a:cs typeface="Times New Roman" pitchFamily="18" charset="0"/>
              </a:rPr>
              <a:t>Tmark</a:t>
            </a:r>
            <a:r>
              <a:rPr lang="en-US" sz="3600" dirty="0" smtClean="0">
                <a:cs typeface="Times New Roman" pitchFamily="18" charset="0"/>
              </a:rPr>
              <a:t> Facilities Location</a:t>
            </a:r>
            <a:endParaRPr lang="en-US" sz="3600" dirty="0">
              <a:cs typeface="Times New Roman" pitchFamily="18" charset="0"/>
            </a:endParaRPr>
          </a:p>
        </p:txBody>
      </p:sp>
      <p:sp>
        <p:nvSpPr>
          <p:cNvPr id="593923" name="Rectangle 3"/>
          <p:cNvSpPr>
            <a:spLocks noGrp="1" noChangeArrowheads="1"/>
          </p:cNvSpPr>
          <p:nvPr>
            <p:ph type="body" idx="1"/>
          </p:nvPr>
        </p:nvSpPr>
        <p:spPr>
          <a:xfrm>
            <a:off x="154744" y="1471859"/>
            <a:ext cx="8792307" cy="4686053"/>
          </a:xfrm>
          <a:ln/>
        </p:spPr>
        <p:txBody>
          <a:bodyPr/>
          <a:lstStyle/>
          <a:p>
            <a:pPr marL="0" indent="0">
              <a:lnSpc>
                <a:spcPct val="95000"/>
              </a:lnSpc>
              <a:spcBef>
                <a:spcPts val="0"/>
              </a:spcBef>
              <a:buNone/>
              <a:tabLst>
                <a:tab pos="457200" algn="l"/>
              </a:tabLst>
            </a:pPr>
            <a:r>
              <a:rPr lang="en-US" sz="2400" dirty="0" smtClean="0"/>
              <a:t>	</a:t>
            </a:r>
            <a:r>
              <a:rPr lang="en-US" sz="2000" dirty="0"/>
              <a:t>AT&amp;T has confronted many facility location problems in recommending sites for the toll-free call-in centers of its telemarketing customers.  Such centers handle telephone reservations and orders arising in many geographic zones.  Since telephone rates vary dramatically depending on the zone of call origin and the location of the receiving center, site selection is extremely important.  A well-designed system should minimize the total of call charges and center setup costs.</a:t>
            </a:r>
          </a:p>
          <a:p>
            <a:pPr marL="0" indent="0">
              <a:lnSpc>
                <a:spcPct val="95000"/>
              </a:lnSpc>
              <a:spcBef>
                <a:spcPts val="0"/>
              </a:spcBef>
              <a:buNone/>
              <a:tabLst>
                <a:tab pos="457200" algn="l"/>
              </a:tabLst>
            </a:pPr>
            <a:r>
              <a:rPr lang="en-US" sz="2000" dirty="0" smtClean="0"/>
              <a:t>	Our </a:t>
            </a:r>
            <a:r>
              <a:rPr lang="en-US" sz="2000" dirty="0"/>
              <a:t>version of this scenario will involve fictional firm </a:t>
            </a:r>
            <a:r>
              <a:rPr lang="en-US" sz="2000" dirty="0" err="1"/>
              <a:t>Tmark</a:t>
            </a:r>
            <a:r>
              <a:rPr lang="en-US" sz="2000" dirty="0"/>
              <a:t>.  Figure 11.7 shows the 8 sites under consideration for </a:t>
            </a:r>
            <a:r>
              <a:rPr lang="en-US" sz="2000" dirty="0" err="1"/>
              <a:t>Tmark’s</a:t>
            </a:r>
            <a:r>
              <a:rPr lang="en-US" sz="2000" dirty="0"/>
              <a:t> catalog order centers embedded in a map of the 14 calling zones.  Table 11.9 shows corresponding unit calling charges, </a:t>
            </a:r>
            <a:r>
              <a:rPr lang="en-US" sz="2000" dirty="0" err="1"/>
              <a:t>r</a:t>
            </a:r>
            <a:r>
              <a:rPr lang="en-US" sz="2000" baseline="-25000" dirty="0" err="1"/>
              <a:t>i,j</a:t>
            </a:r>
            <a:r>
              <a:rPr lang="en-US" sz="2000" dirty="0"/>
              <a:t>, from each zone j to various centers i, and the zone’s anticipated call load, </a:t>
            </a:r>
            <a:r>
              <a:rPr lang="en-US" sz="2000" dirty="0" err="1"/>
              <a:t>d</a:t>
            </a:r>
            <a:r>
              <a:rPr lang="en-US" sz="2000" baseline="-25000" dirty="0" err="1"/>
              <a:t>j</a:t>
            </a:r>
            <a:r>
              <a:rPr lang="en-US" sz="2000" dirty="0"/>
              <a:t>.</a:t>
            </a:r>
          </a:p>
          <a:p>
            <a:pPr marL="0" indent="0">
              <a:lnSpc>
                <a:spcPct val="95000"/>
              </a:lnSpc>
              <a:spcBef>
                <a:spcPts val="0"/>
              </a:spcBef>
              <a:buNone/>
              <a:tabLst>
                <a:tab pos="457200" algn="l"/>
              </a:tabLst>
            </a:pPr>
            <a:r>
              <a:rPr lang="en-US" sz="2000" dirty="0" smtClean="0"/>
              <a:t>	Any </a:t>
            </a:r>
            <a:r>
              <a:rPr lang="en-US" sz="2000" dirty="0" err="1"/>
              <a:t>Tmark</a:t>
            </a:r>
            <a:r>
              <a:rPr lang="en-US" sz="2000" dirty="0"/>
              <a:t> center selected can handle between 1500 and 5000 call units per day.  However, their fixed costs of operation vary significantly because of differences in labor and real estate prices.  Estimated daily fixed cost, f</a:t>
            </a:r>
            <a:r>
              <a:rPr lang="en-US" sz="2000" baseline="-25000" dirty="0"/>
              <a:t>i</a:t>
            </a:r>
            <a:r>
              <a:rPr lang="en-US" sz="2000" dirty="0"/>
              <a:t>, for the 8 centers are displayed in Figure 11.7.</a:t>
            </a:r>
          </a:p>
        </p:txBody>
      </p:sp>
    </p:spTree>
    <p:extLst>
      <p:ext uri="{BB962C8B-B14F-4D97-AF65-F5344CB8AC3E}">
        <p14:creationId xmlns:p14="http://schemas.microsoft.com/office/powerpoint/2010/main" val="4068186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39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a:xfrm>
            <a:off x="1219200" y="274638"/>
            <a:ext cx="7467600" cy="1011237"/>
          </a:xfrm>
        </p:spPr>
        <p:txBody>
          <a:bodyPr/>
          <a:lstStyle/>
          <a:p>
            <a:r>
              <a:rPr lang="en-US" sz="3600" dirty="0" smtClean="0">
                <a:cs typeface="Times New Roman" pitchFamily="18" charset="0"/>
              </a:rPr>
              <a:t>Example 11.10 </a:t>
            </a:r>
            <a:br>
              <a:rPr lang="en-US" sz="3600" dirty="0" smtClean="0">
                <a:cs typeface="Times New Roman" pitchFamily="18" charset="0"/>
              </a:rPr>
            </a:br>
            <a:r>
              <a:rPr lang="en-US" sz="3600" dirty="0" err="1" smtClean="0">
                <a:cs typeface="Times New Roman" pitchFamily="18" charset="0"/>
              </a:rPr>
              <a:t>Tmark</a:t>
            </a:r>
            <a:r>
              <a:rPr lang="en-US" sz="3600" dirty="0" smtClean="0">
                <a:cs typeface="Times New Roman" pitchFamily="18" charset="0"/>
              </a:rPr>
              <a:t> Facilities Location</a:t>
            </a:r>
            <a:endParaRPr lang="en-US" sz="3600" dirty="0">
              <a:cs typeface="Times New Roman" pitchFamily="18" charset="0"/>
            </a:endParaRPr>
          </a:p>
        </p:txBody>
      </p:sp>
      <p:grpSp>
        <p:nvGrpSpPr>
          <p:cNvPr id="7" name="Group 6"/>
          <p:cNvGrpSpPr/>
          <p:nvPr/>
        </p:nvGrpSpPr>
        <p:grpSpPr>
          <a:xfrm>
            <a:off x="157162" y="1785938"/>
            <a:ext cx="5472113" cy="3771900"/>
            <a:chOff x="157162" y="1785938"/>
            <a:chExt cx="5472113" cy="3771900"/>
          </a:xfrm>
        </p:grpSpPr>
        <p:pic>
          <p:nvPicPr>
            <p:cNvPr id="5" name="Picture 4" descr="C:\Documents and Settings\leet\My Documents\My Pictures\2011-11-04\Top-1.bmp"/>
            <p:cNvPicPr/>
            <p:nvPr/>
          </p:nvPicPr>
          <p:blipFill rotWithShape="1">
            <a:blip r:embed="rId3" cstate="print">
              <a:extLst>
                <a:ext uri="{28A0092B-C50C-407E-A947-70E740481C1C}">
                  <a14:useLocalDpi xmlns:a14="http://schemas.microsoft.com/office/drawing/2010/main" val="0"/>
                </a:ext>
              </a:extLst>
            </a:blip>
            <a:srcRect l="24719" t="22196" r="37079" b="57711"/>
            <a:stretch/>
          </p:blipFill>
          <p:spPr bwMode="auto">
            <a:xfrm>
              <a:off x="157162" y="1785938"/>
              <a:ext cx="5472113" cy="3771900"/>
            </a:xfrm>
            <a:prstGeom prst="rect">
              <a:avLst/>
            </a:prstGeom>
            <a:noFill/>
            <a:ln>
              <a:noFill/>
            </a:ln>
            <a:extLst>
              <a:ext uri="{53640926-AAD7-44D8-BBD7-CCE9431645EC}">
                <a14:shadowObscured xmlns:a14="http://schemas.microsoft.com/office/drawing/2010/main"/>
              </a:ext>
            </a:extLst>
          </p:spPr>
        </p:pic>
        <p:grpSp>
          <p:nvGrpSpPr>
            <p:cNvPr id="4" name="Group 3"/>
            <p:cNvGrpSpPr/>
            <p:nvPr/>
          </p:nvGrpSpPr>
          <p:grpSpPr>
            <a:xfrm>
              <a:off x="936907" y="3487222"/>
              <a:ext cx="377026" cy="369332"/>
              <a:chOff x="6283917" y="4326585"/>
              <a:chExt cx="377026" cy="369332"/>
            </a:xfrm>
          </p:grpSpPr>
          <p:sp>
            <p:nvSpPr>
              <p:cNvPr id="3" name="Oval 2"/>
              <p:cNvSpPr/>
              <p:nvPr/>
            </p:nvSpPr>
            <p:spPr bwMode="auto">
              <a:xfrm>
                <a:off x="6283917" y="4326585"/>
                <a:ext cx="377026" cy="369332"/>
              </a:xfrm>
              <a:prstGeom prst="ellipse">
                <a:avLst/>
              </a:prstGeom>
              <a:solidFill>
                <a:schemeClr val="accent1"/>
              </a:solidFill>
              <a:ln w="9525" cap="flat" cmpd="sng" algn="ctr">
                <a:solidFill>
                  <a:srgbClr val="00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 name="TextBox 5"/>
              <p:cNvSpPr txBox="1"/>
              <p:nvPr/>
            </p:nvSpPr>
            <p:spPr>
              <a:xfrm>
                <a:off x="6315977" y="4326585"/>
                <a:ext cx="312906" cy="369332"/>
              </a:xfrm>
              <a:prstGeom prst="rect">
                <a:avLst/>
              </a:prstGeom>
              <a:noFill/>
            </p:spPr>
            <p:txBody>
              <a:bodyPr wrap="none" rtlCol="0">
                <a:spAutoFit/>
              </a:bodyPr>
              <a:lstStyle/>
              <a:p>
                <a:r>
                  <a:rPr lang="en-US" dirty="0" smtClean="0"/>
                  <a:t>1</a:t>
                </a:r>
                <a:endParaRPr lang="en-US" dirty="0"/>
              </a:p>
            </p:txBody>
          </p:sp>
        </p:grpSp>
        <p:grpSp>
          <p:nvGrpSpPr>
            <p:cNvPr id="9" name="Group 8"/>
            <p:cNvGrpSpPr/>
            <p:nvPr/>
          </p:nvGrpSpPr>
          <p:grpSpPr>
            <a:xfrm>
              <a:off x="223347" y="4654034"/>
              <a:ext cx="377026" cy="369332"/>
              <a:chOff x="6283917" y="4326585"/>
              <a:chExt cx="377026" cy="369332"/>
            </a:xfrm>
          </p:grpSpPr>
          <p:sp>
            <p:nvSpPr>
              <p:cNvPr id="10" name="Oval 9"/>
              <p:cNvSpPr/>
              <p:nvPr/>
            </p:nvSpPr>
            <p:spPr bwMode="auto">
              <a:xfrm>
                <a:off x="6283917" y="4326585"/>
                <a:ext cx="377026" cy="369332"/>
              </a:xfrm>
              <a:prstGeom prst="ellipse">
                <a:avLst/>
              </a:prstGeom>
              <a:solidFill>
                <a:schemeClr val="accent1"/>
              </a:solidFill>
              <a:ln w="9525" cap="flat" cmpd="sng" algn="ctr">
                <a:solidFill>
                  <a:srgbClr val="00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TextBox 10"/>
              <p:cNvSpPr txBox="1"/>
              <p:nvPr/>
            </p:nvSpPr>
            <p:spPr>
              <a:xfrm>
                <a:off x="6315977" y="4326585"/>
                <a:ext cx="312906" cy="369332"/>
              </a:xfrm>
              <a:prstGeom prst="rect">
                <a:avLst/>
              </a:prstGeom>
              <a:noFill/>
            </p:spPr>
            <p:txBody>
              <a:bodyPr wrap="none" rtlCol="0">
                <a:spAutoFit/>
              </a:bodyPr>
              <a:lstStyle/>
              <a:p>
                <a:r>
                  <a:rPr lang="en-US" dirty="0" smtClean="0"/>
                  <a:t>2</a:t>
                </a:r>
                <a:endParaRPr lang="en-US" dirty="0"/>
              </a:p>
            </p:txBody>
          </p:sp>
        </p:grpSp>
        <p:grpSp>
          <p:nvGrpSpPr>
            <p:cNvPr id="12" name="Group 11"/>
            <p:cNvGrpSpPr/>
            <p:nvPr/>
          </p:nvGrpSpPr>
          <p:grpSpPr>
            <a:xfrm>
              <a:off x="1882219" y="4733925"/>
              <a:ext cx="377026" cy="369332"/>
              <a:chOff x="6283917" y="4326585"/>
              <a:chExt cx="377026" cy="369332"/>
            </a:xfrm>
          </p:grpSpPr>
          <p:sp>
            <p:nvSpPr>
              <p:cNvPr id="13" name="Oval 12"/>
              <p:cNvSpPr/>
              <p:nvPr/>
            </p:nvSpPr>
            <p:spPr bwMode="auto">
              <a:xfrm>
                <a:off x="6283917" y="4326585"/>
                <a:ext cx="377026" cy="369332"/>
              </a:xfrm>
              <a:prstGeom prst="ellipse">
                <a:avLst/>
              </a:prstGeom>
              <a:solidFill>
                <a:schemeClr val="accent1"/>
              </a:solidFill>
              <a:ln w="9525" cap="flat" cmpd="sng" algn="ctr">
                <a:solidFill>
                  <a:srgbClr val="00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4" name="TextBox 13"/>
              <p:cNvSpPr txBox="1"/>
              <p:nvPr/>
            </p:nvSpPr>
            <p:spPr>
              <a:xfrm>
                <a:off x="6315977" y="4326585"/>
                <a:ext cx="312906" cy="369332"/>
              </a:xfrm>
              <a:prstGeom prst="rect">
                <a:avLst/>
              </a:prstGeom>
              <a:noFill/>
            </p:spPr>
            <p:txBody>
              <a:bodyPr wrap="none" rtlCol="0">
                <a:spAutoFit/>
              </a:bodyPr>
              <a:lstStyle/>
              <a:p>
                <a:r>
                  <a:rPr lang="en-US" dirty="0" smtClean="0"/>
                  <a:t>3</a:t>
                </a:r>
                <a:endParaRPr lang="en-US" dirty="0"/>
              </a:p>
            </p:txBody>
          </p:sp>
        </p:grpSp>
        <p:grpSp>
          <p:nvGrpSpPr>
            <p:cNvPr id="15" name="Group 14"/>
            <p:cNvGrpSpPr/>
            <p:nvPr/>
          </p:nvGrpSpPr>
          <p:grpSpPr>
            <a:xfrm>
              <a:off x="2436525" y="2382322"/>
              <a:ext cx="377026" cy="369332"/>
              <a:chOff x="6283917" y="4326585"/>
              <a:chExt cx="377026" cy="369332"/>
            </a:xfrm>
          </p:grpSpPr>
          <p:sp>
            <p:nvSpPr>
              <p:cNvPr id="16" name="Oval 15"/>
              <p:cNvSpPr/>
              <p:nvPr/>
            </p:nvSpPr>
            <p:spPr bwMode="auto">
              <a:xfrm>
                <a:off x="6283917" y="4326585"/>
                <a:ext cx="377026" cy="369332"/>
              </a:xfrm>
              <a:prstGeom prst="ellipse">
                <a:avLst/>
              </a:prstGeom>
              <a:solidFill>
                <a:schemeClr val="accent1"/>
              </a:solidFill>
              <a:ln w="9525" cap="flat" cmpd="sng" algn="ctr">
                <a:solidFill>
                  <a:srgbClr val="00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7" name="TextBox 16"/>
              <p:cNvSpPr txBox="1"/>
              <p:nvPr/>
            </p:nvSpPr>
            <p:spPr>
              <a:xfrm>
                <a:off x="6315977" y="4326585"/>
                <a:ext cx="312906" cy="369332"/>
              </a:xfrm>
              <a:prstGeom prst="rect">
                <a:avLst/>
              </a:prstGeom>
              <a:noFill/>
            </p:spPr>
            <p:txBody>
              <a:bodyPr wrap="none" rtlCol="0">
                <a:spAutoFit/>
              </a:bodyPr>
              <a:lstStyle/>
              <a:p>
                <a:r>
                  <a:rPr lang="en-US" dirty="0" smtClean="0"/>
                  <a:t>4</a:t>
                </a:r>
                <a:endParaRPr lang="en-US" dirty="0"/>
              </a:p>
            </p:txBody>
          </p:sp>
        </p:grpSp>
        <p:grpSp>
          <p:nvGrpSpPr>
            <p:cNvPr id="18" name="Group 17"/>
            <p:cNvGrpSpPr/>
            <p:nvPr/>
          </p:nvGrpSpPr>
          <p:grpSpPr>
            <a:xfrm>
              <a:off x="2986059" y="3671888"/>
              <a:ext cx="377026" cy="369332"/>
              <a:chOff x="6283917" y="4326585"/>
              <a:chExt cx="377026" cy="369332"/>
            </a:xfrm>
          </p:grpSpPr>
          <p:sp>
            <p:nvSpPr>
              <p:cNvPr id="19" name="Oval 18"/>
              <p:cNvSpPr/>
              <p:nvPr/>
            </p:nvSpPr>
            <p:spPr bwMode="auto">
              <a:xfrm>
                <a:off x="6283917" y="4326585"/>
                <a:ext cx="377026" cy="369332"/>
              </a:xfrm>
              <a:prstGeom prst="ellipse">
                <a:avLst/>
              </a:prstGeom>
              <a:solidFill>
                <a:schemeClr val="accent1"/>
              </a:solidFill>
              <a:ln w="9525" cap="flat" cmpd="sng" algn="ctr">
                <a:solidFill>
                  <a:srgbClr val="00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0" name="TextBox 19"/>
              <p:cNvSpPr txBox="1"/>
              <p:nvPr/>
            </p:nvSpPr>
            <p:spPr>
              <a:xfrm>
                <a:off x="6315977" y="4326585"/>
                <a:ext cx="312906" cy="369332"/>
              </a:xfrm>
              <a:prstGeom prst="rect">
                <a:avLst/>
              </a:prstGeom>
              <a:noFill/>
            </p:spPr>
            <p:txBody>
              <a:bodyPr wrap="none" rtlCol="0">
                <a:spAutoFit/>
              </a:bodyPr>
              <a:lstStyle/>
              <a:p>
                <a:r>
                  <a:rPr lang="en-US" dirty="0" smtClean="0"/>
                  <a:t>5</a:t>
                </a:r>
                <a:endParaRPr lang="en-US" dirty="0"/>
              </a:p>
            </p:txBody>
          </p:sp>
        </p:grpSp>
        <p:grpSp>
          <p:nvGrpSpPr>
            <p:cNvPr id="21" name="Group 20"/>
            <p:cNvGrpSpPr/>
            <p:nvPr/>
          </p:nvGrpSpPr>
          <p:grpSpPr>
            <a:xfrm>
              <a:off x="4442604" y="2382322"/>
              <a:ext cx="377026" cy="386240"/>
              <a:chOff x="6283917" y="4326585"/>
              <a:chExt cx="377026" cy="386240"/>
            </a:xfrm>
          </p:grpSpPr>
          <p:sp>
            <p:nvSpPr>
              <p:cNvPr id="22" name="Oval 21"/>
              <p:cNvSpPr/>
              <p:nvPr/>
            </p:nvSpPr>
            <p:spPr bwMode="auto">
              <a:xfrm>
                <a:off x="6283917" y="4326585"/>
                <a:ext cx="377026" cy="369332"/>
              </a:xfrm>
              <a:prstGeom prst="ellipse">
                <a:avLst/>
              </a:prstGeom>
              <a:solidFill>
                <a:schemeClr val="accent1"/>
              </a:solidFill>
              <a:ln w="9525" cap="flat" cmpd="sng" algn="ctr">
                <a:solidFill>
                  <a:srgbClr val="00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3" name="TextBox 22"/>
              <p:cNvSpPr txBox="1"/>
              <p:nvPr/>
            </p:nvSpPr>
            <p:spPr>
              <a:xfrm>
                <a:off x="6332231" y="4343493"/>
                <a:ext cx="312906" cy="369332"/>
              </a:xfrm>
              <a:prstGeom prst="rect">
                <a:avLst/>
              </a:prstGeom>
              <a:noFill/>
            </p:spPr>
            <p:txBody>
              <a:bodyPr wrap="none" rtlCol="0">
                <a:spAutoFit/>
              </a:bodyPr>
              <a:lstStyle/>
              <a:p>
                <a:r>
                  <a:rPr lang="en-US" dirty="0" smtClean="0"/>
                  <a:t>6</a:t>
                </a:r>
                <a:endParaRPr lang="en-US" dirty="0"/>
              </a:p>
            </p:txBody>
          </p:sp>
        </p:grpSp>
        <p:grpSp>
          <p:nvGrpSpPr>
            <p:cNvPr id="24" name="Group 23"/>
            <p:cNvGrpSpPr/>
            <p:nvPr/>
          </p:nvGrpSpPr>
          <p:grpSpPr>
            <a:xfrm>
              <a:off x="4097638" y="3214688"/>
              <a:ext cx="377026" cy="369332"/>
              <a:chOff x="6283917" y="4326585"/>
              <a:chExt cx="377026" cy="369332"/>
            </a:xfrm>
          </p:grpSpPr>
          <p:sp>
            <p:nvSpPr>
              <p:cNvPr id="25" name="Oval 24"/>
              <p:cNvSpPr/>
              <p:nvPr/>
            </p:nvSpPr>
            <p:spPr bwMode="auto">
              <a:xfrm>
                <a:off x="6283917" y="4326585"/>
                <a:ext cx="377026" cy="369332"/>
              </a:xfrm>
              <a:prstGeom prst="ellipse">
                <a:avLst/>
              </a:prstGeom>
              <a:solidFill>
                <a:schemeClr val="accent1"/>
              </a:solidFill>
              <a:ln w="9525" cap="flat" cmpd="sng" algn="ctr">
                <a:solidFill>
                  <a:srgbClr val="00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6" name="TextBox 25"/>
              <p:cNvSpPr txBox="1"/>
              <p:nvPr/>
            </p:nvSpPr>
            <p:spPr>
              <a:xfrm>
                <a:off x="6315977" y="4326585"/>
                <a:ext cx="312906" cy="369332"/>
              </a:xfrm>
              <a:prstGeom prst="rect">
                <a:avLst/>
              </a:prstGeom>
              <a:noFill/>
            </p:spPr>
            <p:txBody>
              <a:bodyPr wrap="none" rtlCol="0">
                <a:spAutoFit/>
              </a:bodyPr>
              <a:lstStyle/>
              <a:p>
                <a:r>
                  <a:rPr lang="en-US" dirty="0" smtClean="0"/>
                  <a:t>7</a:t>
                </a:r>
                <a:endParaRPr lang="en-US" dirty="0"/>
              </a:p>
            </p:txBody>
          </p:sp>
        </p:grpSp>
        <p:grpSp>
          <p:nvGrpSpPr>
            <p:cNvPr id="27" name="Group 26"/>
            <p:cNvGrpSpPr/>
            <p:nvPr/>
          </p:nvGrpSpPr>
          <p:grpSpPr>
            <a:xfrm>
              <a:off x="4442604" y="4838700"/>
              <a:ext cx="377026" cy="369332"/>
              <a:chOff x="6283917" y="4326585"/>
              <a:chExt cx="377026" cy="369332"/>
            </a:xfrm>
          </p:grpSpPr>
          <p:sp>
            <p:nvSpPr>
              <p:cNvPr id="28" name="Oval 27"/>
              <p:cNvSpPr/>
              <p:nvPr/>
            </p:nvSpPr>
            <p:spPr bwMode="auto">
              <a:xfrm>
                <a:off x="6283917" y="4326585"/>
                <a:ext cx="377026" cy="369332"/>
              </a:xfrm>
              <a:prstGeom prst="ellipse">
                <a:avLst/>
              </a:prstGeom>
              <a:solidFill>
                <a:schemeClr val="accent1"/>
              </a:solidFill>
              <a:ln w="9525" cap="flat" cmpd="sng" algn="ctr">
                <a:solidFill>
                  <a:srgbClr val="00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9" name="TextBox 28"/>
              <p:cNvSpPr txBox="1"/>
              <p:nvPr/>
            </p:nvSpPr>
            <p:spPr>
              <a:xfrm>
                <a:off x="6315977" y="4326585"/>
                <a:ext cx="312906" cy="369332"/>
              </a:xfrm>
              <a:prstGeom prst="rect">
                <a:avLst/>
              </a:prstGeom>
              <a:noFill/>
            </p:spPr>
            <p:txBody>
              <a:bodyPr wrap="none" rtlCol="0">
                <a:spAutoFit/>
              </a:bodyPr>
              <a:lstStyle/>
              <a:p>
                <a:r>
                  <a:rPr lang="en-US" dirty="0" smtClean="0"/>
                  <a:t>8</a:t>
                </a:r>
                <a:endParaRPr lang="en-US" dirty="0"/>
              </a:p>
            </p:txBody>
          </p:sp>
        </p:grpSp>
      </p:grpSp>
      <p:graphicFrame>
        <p:nvGraphicFramePr>
          <p:cNvPr id="8" name="Table 7"/>
          <p:cNvGraphicFramePr>
            <a:graphicFrameLocks noGrp="1"/>
          </p:cNvGraphicFramePr>
          <p:nvPr>
            <p:extLst>
              <p:ext uri="{D42A27DB-BD31-4B8C-83A1-F6EECF244321}">
                <p14:modId xmlns:p14="http://schemas.microsoft.com/office/powerpoint/2010/main" val="2535138762"/>
              </p:ext>
            </p:extLst>
          </p:nvPr>
        </p:nvGraphicFramePr>
        <p:xfrm>
          <a:off x="6586538" y="1785938"/>
          <a:ext cx="1614487" cy="3870960"/>
        </p:xfrm>
        <a:graphic>
          <a:graphicData uri="http://schemas.openxmlformats.org/drawingml/2006/table">
            <a:tbl>
              <a:tblPr firstRow="1" bandRow="1">
                <a:tableStyleId>{5C22544A-7EE6-4342-B048-85BDC9FD1C3A}</a:tableStyleId>
              </a:tblPr>
              <a:tblGrid>
                <a:gridCol w="514350"/>
                <a:gridCol w="1100137"/>
              </a:tblGrid>
              <a:tr h="370840">
                <a:tc>
                  <a:txBody>
                    <a:bodyPr/>
                    <a:lstStyle/>
                    <a:p>
                      <a:pPr algn="ctr"/>
                      <a:endParaRPr lang="en-US" sz="2000" dirty="0" smtClean="0">
                        <a:solidFill>
                          <a:schemeClr val="accent6"/>
                        </a:solidFill>
                      </a:endParaRPr>
                    </a:p>
                    <a:p>
                      <a:pPr algn="ctr"/>
                      <a:r>
                        <a:rPr lang="en-US" sz="2000" dirty="0" smtClean="0">
                          <a:solidFill>
                            <a:schemeClr val="accent6"/>
                          </a:solidFill>
                        </a:rPr>
                        <a:t>i</a:t>
                      </a:r>
                      <a:endParaRPr lang="en-US" sz="2000" dirty="0">
                        <a:solidFill>
                          <a:schemeClr val="accent6"/>
                        </a:solidFill>
                      </a:endParaRPr>
                    </a:p>
                  </a:txBody>
                  <a:tcPr/>
                </a:tc>
                <a:tc>
                  <a:txBody>
                    <a:bodyPr/>
                    <a:lstStyle/>
                    <a:p>
                      <a:pPr algn="ctr"/>
                      <a:r>
                        <a:rPr lang="en-US" sz="2000" dirty="0" smtClean="0">
                          <a:solidFill>
                            <a:schemeClr val="accent6"/>
                          </a:solidFill>
                        </a:rPr>
                        <a:t>Fixed Cost</a:t>
                      </a:r>
                      <a:endParaRPr lang="en-US" sz="2000" dirty="0">
                        <a:solidFill>
                          <a:schemeClr val="accent6"/>
                        </a:solidFill>
                      </a:endParaRPr>
                    </a:p>
                  </a:txBody>
                  <a:tcPr/>
                </a:tc>
              </a:tr>
              <a:tr h="370840">
                <a:tc>
                  <a:txBody>
                    <a:bodyPr/>
                    <a:lstStyle/>
                    <a:p>
                      <a:pPr algn="ctr"/>
                      <a:r>
                        <a:rPr lang="en-US" sz="2000" dirty="0" smtClean="0">
                          <a:solidFill>
                            <a:schemeClr val="accent6"/>
                          </a:solidFill>
                        </a:rPr>
                        <a:t>1</a:t>
                      </a:r>
                      <a:endParaRPr lang="en-US" sz="2000" dirty="0">
                        <a:solidFill>
                          <a:schemeClr val="accent6"/>
                        </a:solidFill>
                      </a:endParaRPr>
                    </a:p>
                  </a:txBody>
                  <a:tcPr/>
                </a:tc>
                <a:tc>
                  <a:txBody>
                    <a:bodyPr/>
                    <a:lstStyle/>
                    <a:p>
                      <a:pPr algn="ctr"/>
                      <a:r>
                        <a:rPr lang="en-US" sz="2000" dirty="0" smtClean="0">
                          <a:solidFill>
                            <a:schemeClr val="accent6"/>
                          </a:solidFill>
                        </a:rPr>
                        <a:t>2400</a:t>
                      </a:r>
                      <a:endParaRPr lang="en-US" sz="2000" dirty="0">
                        <a:solidFill>
                          <a:schemeClr val="accent6"/>
                        </a:solidFill>
                      </a:endParaRPr>
                    </a:p>
                  </a:txBody>
                  <a:tcPr/>
                </a:tc>
              </a:tr>
              <a:tr h="370840">
                <a:tc>
                  <a:txBody>
                    <a:bodyPr/>
                    <a:lstStyle/>
                    <a:p>
                      <a:pPr algn="ctr"/>
                      <a:r>
                        <a:rPr lang="en-US" sz="2000" dirty="0" smtClean="0">
                          <a:solidFill>
                            <a:schemeClr val="accent6"/>
                          </a:solidFill>
                        </a:rPr>
                        <a:t>2</a:t>
                      </a:r>
                      <a:endParaRPr lang="en-US" sz="2000" dirty="0">
                        <a:solidFill>
                          <a:schemeClr val="accent6"/>
                        </a:solidFill>
                      </a:endParaRPr>
                    </a:p>
                  </a:txBody>
                  <a:tcPr/>
                </a:tc>
                <a:tc>
                  <a:txBody>
                    <a:bodyPr/>
                    <a:lstStyle/>
                    <a:p>
                      <a:pPr algn="ctr"/>
                      <a:r>
                        <a:rPr lang="en-US" sz="2000" dirty="0" smtClean="0">
                          <a:solidFill>
                            <a:schemeClr val="accent6"/>
                          </a:solidFill>
                        </a:rPr>
                        <a:t>7000</a:t>
                      </a:r>
                      <a:endParaRPr lang="en-US" sz="2000" dirty="0">
                        <a:solidFill>
                          <a:schemeClr val="accent6"/>
                        </a:solidFill>
                      </a:endParaRPr>
                    </a:p>
                  </a:txBody>
                  <a:tcPr/>
                </a:tc>
              </a:tr>
              <a:tr h="370840">
                <a:tc>
                  <a:txBody>
                    <a:bodyPr/>
                    <a:lstStyle/>
                    <a:p>
                      <a:pPr algn="ctr"/>
                      <a:r>
                        <a:rPr lang="en-US" sz="2000" dirty="0" smtClean="0">
                          <a:solidFill>
                            <a:schemeClr val="accent6"/>
                          </a:solidFill>
                        </a:rPr>
                        <a:t>3</a:t>
                      </a:r>
                      <a:endParaRPr lang="en-US" sz="2000" dirty="0">
                        <a:solidFill>
                          <a:schemeClr val="accent6"/>
                        </a:solidFill>
                      </a:endParaRPr>
                    </a:p>
                  </a:txBody>
                  <a:tcPr/>
                </a:tc>
                <a:tc>
                  <a:txBody>
                    <a:bodyPr/>
                    <a:lstStyle/>
                    <a:p>
                      <a:pPr algn="ctr"/>
                      <a:r>
                        <a:rPr lang="en-US" sz="2000" dirty="0" smtClean="0">
                          <a:solidFill>
                            <a:schemeClr val="accent6"/>
                          </a:solidFill>
                        </a:rPr>
                        <a:t>3600</a:t>
                      </a:r>
                      <a:endParaRPr lang="en-US" sz="2000" dirty="0">
                        <a:solidFill>
                          <a:schemeClr val="accent6"/>
                        </a:solidFill>
                      </a:endParaRPr>
                    </a:p>
                  </a:txBody>
                  <a:tcPr/>
                </a:tc>
              </a:tr>
              <a:tr h="370840">
                <a:tc>
                  <a:txBody>
                    <a:bodyPr/>
                    <a:lstStyle/>
                    <a:p>
                      <a:pPr algn="ctr"/>
                      <a:r>
                        <a:rPr lang="en-US" sz="2000" dirty="0" smtClean="0">
                          <a:solidFill>
                            <a:schemeClr val="accent6"/>
                          </a:solidFill>
                        </a:rPr>
                        <a:t>4</a:t>
                      </a:r>
                      <a:endParaRPr lang="en-US" sz="2000" dirty="0">
                        <a:solidFill>
                          <a:schemeClr val="accent6"/>
                        </a:solidFill>
                      </a:endParaRPr>
                    </a:p>
                  </a:txBody>
                  <a:tcPr/>
                </a:tc>
                <a:tc>
                  <a:txBody>
                    <a:bodyPr/>
                    <a:lstStyle/>
                    <a:p>
                      <a:pPr algn="ctr"/>
                      <a:r>
                        <a:rPr lang="en-US" sz="2000" dirty="0" smtClean="0">
                          <a:solidFill>
                            <a:schemeClr val="accent6"/>
                          </a:solidFill>
                        </a:rPr>
                        <a:t>1600</a:t>
                      </a:r>
                      <a:endParaRPr lang="en-US" sz="2000" dirty="0">
                        <a:solidFill>
                          <a:schemeClr val="accent6"/>
                        </a:solidFill>
                      </a:endParaRPr>
                    </a:p>
                  </a:txBody>
                  <a:tcPr/>
                </a:tc>
              </a:tr>
              <a:tr h="370840">
                <a:tc>
                  <a:txBody>
                    <a:bodyPr/>
                    <a:lstStyle/>
                    <a:p>
                      <a:pPr algn="ctr"/>
                      <a:r>
                        <a:rPr lang="en-US" sz="2000" dirty="0" smtClean="0">
                          <a:solidFill>
                            <a:schemeClr val="accent6"/>
                          </a:solidFill>
                        </a:rPr>
                        <a:t>5</a:t>
                      </a:r>
                      <a:endParaRPr lang="en-US" sz="2000" dirty="0">
                        <a:solidFill>
                          <a:schemeClr val="accent6"/>
                        </a:solidFill>
                      </a:endParaRPr>
                    </a:p>
                  </a:txBody>
                  <a:tcPr/>
                </a:tc>
                <a:tc>
                  <a:txBody>
                    <a:bodyPr/>
                    <a:lstStyle/>
                    <a:p>
                      <a:pPr algn="ctr"/>
                      <a:r>
                        <a:rPr lang="en-US" sz="2000" dirty="0" smtClean="0">
                          <a:solidFill>
                            <a:schemeClr val="accent6"/>
                          </a:solidFill>
                        </a:rPr>
                        <a:t>3000</a:t>
                      </a:r>
                      <a:endParaRPr lang="en-US" sz="2000" dirty="0">
                        <a:solidFill>
                          <a:schemeClr val="accent6"/>
                        </a:solidFill>
                      </a:endParaRPr>
                    </a:p>
                  </a:txBody>
                  <a:tcPr/>
                </a:tc>
              </a:tr>
              <a:tr h="370840">
                <a:tc>
                  <a:txBody>
                    <a:bodyPr/>
                    <a:lstStyle/>
                    <a:p>
                      <a:pPr algn="ctr"/>
                      <a:r>
                        <a:rPr lang="en-US" sz="2000" dirty="0" smtClean="0">
                          <a:solidFill>
                            <a:schemeClr val="accent6"/>
                          </a:solidFill>
                        </a:rPr>
                        <a:t>6</a:t>
                      </a:r>
                      <a:endParaRPr lang="en-US" sz="2000" dirty="0">
                        <a:solidFill>
                          <a:schemeClr val="accent6"/>
                        </a:solidFill>
                      </a:endParaRPr>
                    </a:p>
                  </a:txBody>
                  <a:tcPr/>
                </a:tc>
                <a:tc>
                  <a:txBody>
                    <a:bodyPr/>
                    <a:lstStyle/>
                    <a:p>
                      <a:pPr algn="ctr"/>
                      <a:r>
                        <a:rPr lang="en-US" sz="2000" dirty="0" smtClean="0">
                          <a:solidFill>
                            <a:schemeClr val="accent6"/>
                          </a:solidFill>
                        </a:rPr>
                        <a:t>4600</a:t>
                      </a:r>
                      <a:endParaRPr lang="en-US" sz="2000" dirty="0">
                        <a:solidFill>
                          <a:schemeClr val="accent6"/>
                        </a:solidFill>
                      </a:endParaRPr>
                    </a:p>
                  </a:txBody>
                  <a:tcPr/>
                </a:tc>
              </a:tr>
              <a:tr h="370840">
                <a:tc>
                  <a:txBody>
                    <a:bodyPr/>
                    <a:lstStyle/>
                    <a:p>
                      <a:pPr algn="ctr"/>
                      <a:r>
                        <a:rPr lang="en-US" sz="2000" dirty="0" smtClean="0">
                          <a:solidFill>
                            <a:schemeClr val="accent6"/>
                          </a:solidFill>
                        </a:rPr>
                        <a:t>7</a:t>
                      </a:r>
                      <a:endParaRPr lang="en-US" sz="2000" dirty="0">
                        <a:solidFill>
                          <a:schemeClr val="accent6"/>
                        </a:solidFill>
                      </a:endParaRPr>
                    </a:p>
                  </a:txBody>
                  <a:tcPr/>
                </a:tc>
                <a:tc>
                  <a:txBody>
                    <a:bodyPr/>
                    <a:lstStyle/>
                    <a:p>
                      <a:pPr algn="ctr"/>
                      <a:r>
                        <a:rPr lang="en-US" sz="2000" dirty="0" smtClean="0">
                          <a:solidFill>
                            <a:schemeClr val="accent6"/>
                          </a:solidFill>
                        </a:rPr>
                        <a:t>9000</a:t>
                      </a:r>
                      <a:endParaRPr lang="en-US" sz="2000" dirty="0">
                        <a:solidFill>
                          <a:schemeClr val="accent6"/>
                        </a:solidFill>
                      </a:endParaRPr>
                    </a:p>
                  </a:txBody>
                  <a:tcPr/>
                </a:tc>
              </a:tr>
              <a:tr h="370840">
                <a:tc>
                  <a:txBody>
                    <a:bodyPr/>
                    <a:lstStyle/>
                    <a:p>
                      <a:pPr algn="ctr"/>
                      <a:r>
                        <a:rPr lang="en-US" sz="2000" dirty="0" smtClean="0">
                          <a:solidFill>
                            <a:schemeClr val="accent6"/>
                          </a:solidFill>
                        </a:rPr>
                        <a:t>8</a:t>
                      </a:r>
                      <a:endParaRPr lang="en-US" sz="2000" dirty="0">
                        <a:solidFill>
                          <a:schemeClr val="accent6"/>
                        </a:solidFill>
                      </a:endParaRPr>
                    </a:p>
                  </a:txBody>
                  <a:tcPr/>
                </a:tc>
                <a:tc>
                  <a:txBody>
                    <a:bodyPr/>
                    <a:lstStyle/>
                    <a:p>
                      <a:pPr algn="ctr"/>
                      <a:r>
                        <a:rPr lang="en-US" sz="2000" dirty="0" smtClean="0">
                          <a:solidFill>
                            <a:schemeClr val="accent6"/>
                          </a:solidFill>
                        </a:rPr>
                        <a:t>2000</a:t>
                      </a:r>
                      <a:endParaRPr lang="en-US" sz="2000" dirty="0">
                        <a:solidFill>
                          <a:schemeClr val="accent6"/>
                        </a:solidFill>
                      </a:endParaRPr>
                    </a:p>
                  </a:txBody>
                  <a:tcPr/>
                </a:tc>
              </a:tr>
            </a:tbl>
          </a:graphicData>
        </a:graphic>
      </p:graphicFrame>
    </p:spTree>
    <p:extLst>
      <p:ext uri="{BB962C8B-B14F-4D97-AF65-F5344CB8AC3E}">
        <p14:creationId xmlns:p14="http://schemas.microsoft.com/office/powerpoint/2010/main" val="2873274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a:xfrm>
            <a:off x="1219200" y="274638"/>
            <a:ext cx="7467600" cy="1011237"/>
          </a:xfrm>
        </p:spPr>
        <p:txBody>
          <a:bodyPr/>
          <a:lstStyle/>
          <a:p>
            <a:r>
              <a:rPr lang="en-US" sz="3600" dirty="0" smtClean="0">
                <a:cs typeface="Times New Roman" pitchFamily="18" charset="0"/>
              </a:rPr>
              <a:t>Example 11.10 </a:t>
            </a:r>
            <a:br>
              <a:rPr lang="en-US" sz="3600" dirty="0" smtClean="0">
                <a:cs typeface="Times New Roman" pitchFamily="18" charset="0"/>
              </a:rPr>
            </a:br>
            <a:r>
              <a:rPr lang="en-US" sz="3600" dirty="0" err="1" smtClean="0">
                <a:cs typeface="Times New Roman" pitchFamily="18" charset="0"/>
              </a:rPr>
              <a:t>Tmark</a:t>
            </a:r>
            <a:r>
              <a:rPr lang="en-US" sz="3600" dirty="0" smtClean="0">
                <a:cs typeface="Times New Roman" pitchFamily="18" charset="0"/>
              </a:rPr>
              <a:t> Facilities Location</a:t>
            </a:r>
            <a:endParaRPr lang="en-US" sz="3600" dirty="0">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83654684"/>
              </p:ext>
            </p:extLst>
          </p:nvPr>
        </p:nvGraphicFramePr>
        <p:xfrm>
          <a:off x="705853" y="1566914"/>
          <a:ext cx="7796463" cy="4769323"/>
        </p:xfrm>
        <a:graphic>
          <a:graphicData uri="http://schemas.openxmlformats.org/drawingml/2006/table">
            <a:tbl>
              <a:tblPr firstRow="1" firstCol="1" bandRow="1">
                <a:tableStyleId>{5C22544A-7EE6-4342-B048-85BDC9FD1C3A}</a:tableStyleId>
              </a:tblPr>
              <a:tblGrid>
                <a:gridCol w="871674"/>
                <a:gridCol w="814760"/>
                <a:gridCol w="701087"/>
                <a:gridCol w="700352"/>
                <a:gridCol w="700352"/>
                <a:gridCol w="700352"/>
                <a:gridCol w="700352"/>
                <a:gridCol w="700352"/>
                <a:gridCol w="700352"/>
                <a:gridCol w="1206830"/>
              </a:tblGrid>
              <a:tr h="280857">
                <a:tc rowSpan="2">
                  <a:txBody>
                    <a:bodyPr/>
                    <a:lstStyle/>
                    <a:p>
                      <a:pPr marL="0" marR="0" algn="ctr">
                        <a:lnSpc>
                          <a:spcPct val="115000"/>
                        </a:lnSpc>
                        <a:spcBef>
                          <a:spcPts val="0"/>
                        </a:spcBef>
                        <a:spcAft>
                          <a:spcPts val="0"/>
                        </a:spcAft>
                      </a:pPr>
                      <a:r>
                        <a:rPr lang="en-US" sz="1700" dirty="0">
                          <a:solidFill>
                            <a:schemeClr val="accent6"/>
                          </a:solidFill>
                          <a:effectLst/>
                        </a:rPr>
                        <a:t>Zone</a:t>
                      </a:r>
                    </a:p>
                    <a:p>
                      <a:pPr marL="0" marR="0" algn="ctr">
                        <a:lnSpc>
                          <a:spcPct val="115000"/>
                        </a:lnSpc>
                        <a:spcBef>
                          <a:spcPts val="0"/>
                        </a:spcBef>
                        <a:spcAft>
                          <a:spcPts val="0"/>
                        </a:spcAft>
                      </a:pPr>
                      <a:r>
                        <a:rPr lang="en-US" sz="1700" dirty="0">
                          <a:solidFill>
                            <a:schemeClr val="accent6"/>
                          </a:solidFill>
                          <a:effectLst/>
                        </a:rPr>
                        <a:t>j</a:t>
                      </a:r>
                      <a:endParaRPr lang="en-US" sz="1700" dirty="0">
                        <a:solidFill>
                          <a:schemeClr val="accent6"/>
                        </a:solidFill>
                        <a:effectLst/>
                        <a:latin typeface="Calibri"/>
                        <a:ea typeface="Calibri"/>
                        <a:cs typeface="Times New Roman"/>
                      </a:endParaRPr>
                    </a:p>
                  </a:txBody>
                  <a:tcPr marL="68580" marR="68580" marT="0" marB="0"/>
                </a:tc>
                <a:tc gridSpan="8">
                  <a:txBody>
                    <a:bodyPr/>
                    <a:lstStyle/>
                    <a:p>
                      <a:pPr marL="0" marR="0" algn="ctr">
                        <a:lnSpc>
                          <a:spcPct val="115000"/>
                        </a:lnSpc>
                        <a:spcBef>
                          <a:spcPts val="0"/>
                        </a:spcBef>
                        <a:spcAft>
                          <a:spcPts val="0"/>
                        </a:spcAft>
                      </a:pPr>
                      <a:r>
                        <a:rPr lang="en-US" sz="1700" dirty="0">
                          <a:solidFill>
                            <a:schemeClr val="accent6"/>
                          </a:solidFill>
                          <a:effectLst/>
                        </a:rPr>
                        <a:t>Possible Center Location, i</a:t>
                      </a:r>
                      <a:endParaRPr lang="en-US" sz="1700" dirty="0">
                        <a:solidFill>
                          <a:schemeClr val="accent6"/>
                        </a:solidFill>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lgn="ctr">
                        <a:lnSpc>
                          <a:spcPct val="115000"/>
                        </a:lnSpc>
                        <a:spcBef>
                          <a:spcPts val="0"/>
                        </a:spcBef>
                        <a:spcAft>
                          <a:spcPts val="0"/>
                        </a:spcAft>
                      </a:pPr>
                      <a:r>
                        <a:rPr lang="en-US" sz="1700">
                          <a:solidFill>
                            <a:schemeClr val="accent6"/>
                          </a:solidFill>
                          <a:effectLst/>
                        </a:rPr>
                        <a:t>Call Demand</a:t>
                      </a:r>
                      <a:endParaRPr lang="en-US" sz="1700">
                        <a:solidFill>
                          <a:schemeClr val="accent6"/>
                        </a:solidFill>
                        <a:effectLst/>
                        <a:latin typeface="Calibri"/>
                        <a:ea typeface="Calibri"/>
                        <a:cs typeface="Times New Roman"/>
                      </a:endParaRPr>
                    </a:p>
                  </a:txBody>
                  <a:tcPr marL="68580" marR="68580" marT="0" marB="0"/>
                </a:tc>
              </a:tr>
              <a:tr h="300193">
                <a:tc vMerge="1">
                  <a:txBody>
                    <a:bodyPr/>
                    <a:lstStyle/>
                    <a:p>
                      <a:endParaRPr lang="en-US"/>
                    </a:p>
                  </a:txBody>
                  <a:tcPr/>
                </a:tc>
                <a:tc>
                  <a:txBody>
                    <a:bodyPr/>
                    <a:lstStyle/>
                    <a:p>
                      <a:pPr marL="0" marR="0" algn="ctr">
                        <a:lnSpc>
                          <a:spcPct val="115000"/>
                        </a:lnSpc>
                        <a:spcBef>
                          <a:spcPts val="0"/>
                        </a:spcBef>
                        <a:spcAft>
                          <a:spcPts val="0"/>
                        </a:spcAft>
                      </a:pPr>
                      <a:r>
                        <a:rPr lang="en-US" sz="1700">
                          <a:solidFill>
                            <a:schemeClr val="accent6"/>
                          </a:solidFill>
                          <a:effectLst/>
                        </a:rPr>
                        <a:t>1</a:t>
                      </a:r>
                      <a:endParaRPr lang="en-US" sz="1700">
                        <a:solidFill>
                          <a:schemeClr val="accent6"/>
                        </a:solidFill>
                        <a:effectLst/>
                        <a:latin typeface="Calibri"/>
                        <a:ea typeface="Calibri"/>
                        <a:cs typeface="Times New Roman"/>
                      </a:endParaRPr>
                    </a:p>
                  </a:txBody>
                  <a:tcPr marL="68580" marR="68580" marT="0" marB="0">
                    <a:solidFill>
                      <a:schemeClr val="accent1"/>
                    </a:solidFill>
                  </a:tcPr>
                </a:tc>
                <a:tc>
                  <a:txBody>
                    <a:bodyPr/>
                    <a:lstStyle/>
                    <a:p>
                      <a:pPr marL="0" marR="0" algn="ctr">
                        <a:lnSpc>
                          <a:spcPct val="115000"/>
                        </a:lnSpc>
                        <a:spcBef>
                          <a:spcPts val="0"/>
                        </a:spcBef>
                        <a:spcAft>
                          <a:spcPts val="0"/>
                        </a:spcAft>
                      </a:pPr>
                      <a:r>
                        <a:rPr lang="en-US" sz="1700">
                          <a:solidFill>
                            <a:schemeClr val="accent6"/>
                          </a:solidFill>
                          <a:effectLst/>
                        </a:rPr>
                        <a:t>2</a:t>
                      </a:r>
                      <a:endParaRPr lang="en-US" sz="1700">
                        <a:solidFill>
                          <a:schemeClr val="accent6"/>
                        </a:solidFill>
                        <a:effectLst/>
                        <a:latin typeface="Calibri"/>
                        <a:ea typeface="Calibri"/>
                        <a:cs typeface="Times New Roman"/>
                      </a:endParaRPr>
                    </a:p>
                  </a:txBody>
                  <a:tcPr marL="68580" marR="68580" marT="0" marB="0">
                    <a:solidFill>
                      <a:schemeClr val="accent1"/>
                    </a:solidFill>
                  </a:tcPr>
                </a:tc>
                <a:tc>
                  <a:txBody>
                    <a:bodyPr/>
                    <a:lstStyle/>
                    <a:p>
                      <a:pPr marL="0" marR="0" algn="ctr">
                        <a:lnSpc>
                          <a:spcPct val="115000"/>
                        </a:lnSpc>
                        <a:spcBef>
                          <a:spcPts val="0"/>
                        </a:spcBef>
                        <a:spcAft>
                          <a:spcPts val="0"/>
                        </a:spcAft>
                      </a:pPr>
                      <a:r>
                        <a:rPr lang="en-US" sz="1700" dirty="0">
                          <a:solidFill>
                            <a:schemeClr val="accent6"/>
                          </a:solidFill>
                          <a:effectLst/>
                        </a:rPr>
                        <a:t>3</a:t>
                      </a:r>
                      <a:endParaRPr lang="en-US" sz="1700" dirty="0">
                        <a:solidFill>
                          <a:schemeClr val="accent6"/>
                        </a:solidFill>
                        <a:effectLst/>
                        <a:latin typeface="Calibri"/>
                        <a:ea typeface="Calibri"/>
                        <a:cs typeface="Times New Roman"/>
                      </a:endParaRPr>
                    </a:p>
                  </a:txBody>
                  <a:tcPr marL="68580" marR="68580" marT="0" marB="0">
                    <a:solidFill>
                      <a:schemeClr val="accent1"/>
                    </a:solidFill>
                  </a:tcPr>
                </a:tc>
                <a:tc>
                  <a:txBody>
                    <a:bodyPr/>
                    <a:lstStyle/>
                    <a:p>
                      <a:pPr marL="0" marR="0" algn="ctr">
                        <a:lnSpc>
                          <a:spcPct val="115000"/>
                        </a:lnSpc>
                        <a:spcBef>
                          <a:spcPts val="0"/>
                        </a:spcBef>
                        <a:spcAft>
                          <a:spcPts val="0"/>
                        </a:spcAft>
                      </a:pPr>
                      <a:r>
                        <a:rPr lang="en-US" sz="1700" dirty="0">
                          <a:solidFill>
                            <a:schemeClr val="accent6"/>
                          </a:solidFill>
                          <a:effectLst/>
                        </a:rPr>
                        <a:t>4</a:t>
                      </a:r>
                      <a:endParaRPr lang="en-US" sz="1700" dirty="0">
                        <a:solidFill>
                          <a:schemeClr val="accent6"/>
                        </a:solidFill>
                        <a:effectLst/>
                        <a:latin typeface="Calibri"/>
                        <a:ea typeface="Calibri"/>
                        <a:cs typeface="Times New Roman"/>
                      </a:endParaRPr>
                    </a:p>
                  </a:txBody>
                  <a:tcPr marL="68580" marR="68580" marT="0" marB="0">
                    <a:solidFill>
                      <a:schemeClr val="accent1"/>
                    </a:solidFill>
                  </a:tcPr>
                </a:tc>
                <a:tc>
                  <a:txBody>
                    <a:bodyPr/>
                    <a:lstStyle/>
                    <a:p>
                      <a:pPr marL="0" marR="0" algn="ctr">
                        <a:lnSpc>
                          <a:spcPct val="115000"/>
                        </a:lnSpc>
                        <a:spcBef>
                          <a:spcPts val="0"/>
                        </a:spcBef>
                        <a:spcAft>
                          <a:spcPts val="0"/>
                        </a:spcAft>
                      </a:pPr>
                      <a:r>
                        <a:rPr lang="en-US" sz="1700" dirty="0">
                          <a:solidFill>
                            <a:schemeClr val="accent6"/>
                          </a:solidFill>
                          <a:effectLst/>
                        </a:rPr>
                        <a:t>5</a:t>
                      </a:r>
                      <a:endParaRPr lang="en-US" sz="1700" dirty="0">
                        <a:solidFill>
                          <a:schemeClr val="accent6"/>
                        </a:solidFill>
                        <a:effectLst/>
                        <a:latin typeface="Calibri"/>
                        <a:ea typeface="Calibri"/>
                        <a:cs typeface="Times New Roman"/>
                      </a:endParaRPr>
                    </a:p>
                  </a:txBody>
                  <a:tcPr marL="68580" marR="68580" marT="0" marB="0">
                    <a:solidFill>
                      <a:schemeClr val="accent1"/>
                    </a:solidFill>
                  </a:tcPr>
                </a:tc>
                <a:tc>
                  <a:txBody>
                    <a:bodyPr/>
                    <a:lstStyle/>
                    <a:p>
                      <a:pPr marL="0" marR="0" algn="ctr">
                        <a:lnSpc>
                          <a:spcPct val="115000"/>
                        </a:lnSpc>
                        <a:spcBef>
                          <a:spcPts val="0"/>
                        </a:spcBef>
                        <a:spcAft>
                          <a:spcPts val="0"/>
                        </a:spcAft>
                      </a:pPr>
                      <a:r>
                        <a:rPr lang="en-US" sz="1700">
                          <a:solidFill>
                            <a:schemeClr val="accent6"/>
                          </a:solidFill>
                          <a:effectLst/>
                        </a:rPr>
                        <a:t>6</a:t>
                      </a:r>
                      <a:endParaRPr lang="en-US" sz="1700">
                        <a:solidFill>
                          <a:schemeClr val="accent6"/>
                        </a:solidFill>
                        <a:effectLst/>
                        <a:latin typeface="Calibri"/>
                        <a:ea typeface="Calibri"/>
                        <a:cs typeface="Times New Roman"/>
                      </a:endParaRPr>
                    </a:p>
                  </a:txBody>
                  <a:tcPr marL="68580" marR="68580" marT="0" marB="0">
                    <a:solidFill>
                      <a:schemeClr val="accent1"/>
                    </a:solidFill>
                  </a:tcPr>
                </a:tc>
                <a:tc>
                  <a:txBody>
                    <a:bodyPr/>
                    <a:lstStyle/>
                    <a:p>
                      <a:pPr marL="0" marR="0" algn="ctr">
                        <a:lnSpc>
                          <a:spcPct val="115000"/>
                        </a:lnSpc>
                        <a:spcBef>
                          <a:spcPts val="0"/>
                        </a:spcBef>
                        <a:spcAft>
                          <a:spcPts val="0"/>
                        </a:spcAft>
                      </a:pPr>
                      <a:r>
                        <a:rPr lang="en-US" sz="1700" dirty="0">
                          <a:solidFill>
                            <a:schemeClr val="accent6"/>
                          </a:solidFill>
                          <a:effectLst/>
                        </a:rPr>
                        <a:t>7</a:t>
                      </a:r>
                      <a:endParaRPr lang="en-US" sz="1700" dirty="0">
                        <a:solidFill>
                          <a:schemeClr val="accent6"/>
                        </a:solidFill>
                        <a:effectLst/>
                        <a:latin typeface="Calibri"/>
                        <a:ea typeface="Calibri"/>
                        <a:cs typeface="Times New Roman"/>
                      </a:endParaRPr>
                    </a:p>
                  </a:txBody>
                  <a:tcPr marL="68580" marR="68580" marT="0" marB="0">
                    <a:solidFill>
                      <a:schemeClr val="accent1"/>
                    </a:solidFill>
                  </a:tcPr>
                </a:tc>
                <a:tc>
                  <a:txBody>
                    <a:bodyPr/>
                    <a:lstStyle/>
                    <a:p>
                      <a:pPr marL="0" marR="0" algn="ctr">
                        <a:lnSpc>
                          <a:spcPct val="115000"/>
                        </a:lnSpc>
                        <a:spcBef>
                          <a:spcPts val="0"/>
                        </a:spcBef>
                        <a:spcAft>
                          <a:spcPts val="0"/>
                        </a:spcAft>
                      </a:pPr>
                      <a:r>
                        <a:rPr lang="en-US" sz="1700" dirty="0">
                          <a:solidFill>
                            <a:schemeClr val="accent6"/>
                          </a:solidFill>
                          <a:effectLst/>
                        </a:rPr>
                        <a:t>8</a:t>
                      </a:r>
                      <a:endParaRPr lang="en-US" sz="1700" dirty="0">
                        <a:solidFill>
                          <a:schemeClr val="accent6"/>
                        </a:solidFill>
                        <a:effectLst/>
                        <a:latin typeface="Calibri"/>
                        <a:ea typeface="Calibri"/>
                        <a:cs typeface="Times New Roman"/>
                      </a:endParaRPr>
                    </a:p>
                  </a:txBody>
                  <a:tcPr marL="68580" marR="68580" marT="0" marB="0">
                    <a:solidFill>
                      <a:schemeClr val="accent1"/>
                    </a:solidFill>
                  </a:tcPr>
                </a:tc>
                <a:tc vMerge="1">
                  <a:txBody>
                    <a:bodyPr/>
                    <a:lstStyle/>
                    <a:p>
                      <a:endParaRPr lang="en-US"/>
                    </a:p>
                  </a:txBody>
                  <a:tcPr/>
                </a:tc>
              </a:tr>
              <a:tr h="280857">
                <a:tc>
                  <a:txBody>
                    <a:bodyPr/>
                    <a:lstStyle/>
                    <a:p>
                      <a:pPr marL="0" marR="0" algn="ctr">
                        <a:lnSpc>
                          <a:spcPct val="115000"/>
                        </a:lnSpc>
                        <a:spcBef>
                          <a:spcPts val="0"/>
                        </a:spcBef>
                        <a:spcAft>
                          <a:spcPts val="0"/>
                        </a:spcAft>
                      </a:pPr>
                      <a:r>
                        <a:rPr lang="en-US" sz="1700" dirty="0">
                          <a:solidFill>
                            <a:schemeClr val="accent6"/>
                          </a:solidFill>
                          <a:effectLst/>
                        </a:rPr>
                        <a:t>1</a:t>
                      </a:r>
                      <a:endParaRPr lang="en-US" sz="1700" dirty="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1.25</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1.40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1.10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0.90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1.50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dirty="0">
                          <a:effectLst/>
                        </a:rPr>
                        <a:t>1.90</a:t>
                      </a:r>
                      <a:endParaRPr lang="en-US" sz="17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2.00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2.10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250</a:t>
                      </a:r>
                      <a:endParaRPr lang="en-US" sz="1700">
                        <a:effectLst/>
                        <a:latin typeface="Calibri"/>
                        <a:ea typeface="Calibri"/>
                        <a:cs typeface="Times New Roman"/>
                      </a:endParaRPr>
                    </a:p>
                  </a:txBody>
                  <a:tcPr marL="68580" marR="68580" marT="0" marB="0"/>
                </a:tc>
              </a:tr>
              <a:tr h="280857">
                <a:tc>
                  <a:txBody>
                    <a:bodyPr/>
                    <a:lstStyle/>
                    <a:p>
                      <a:pPr marL="0" marR="0" algn="ctr">
                        <a:lnSpc>
                          <a:spcPct val="115000"/>
                        </a:lnSpc>
                        <a:spcBef>
                          <a:spcPts val="0"/>
                        </a:spcBef>
                        <a:spcAft>
                          <a:spcPts val="0"/>
                        </a:spcAft>
                      </a:pPr>
                      <a:r>
                        <a:rPr lang="en-US" sz="1700" dirty="0">
                          <a:solidFill>
                            <a:schemeClr val="accent6"/>
                          </a:solidFill>
                          <a:effectLst/>
                        </a:rPr>
                        <a:t>2</a:t>
                      </a:r>
                      <a:endParaRPr lang="en-US" sz="1700" dirty="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0.80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0.90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0.90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1.30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1.40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2.20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2.10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1.80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150</a:t>
                      </a:r>
                      <a:endParaRPr lang="en-US" sz="1700">
                        <a:effectLst/>
                        <a:latin typeface="Calibri"/>
                        <a:ea typeface="Calibri"/>
                        <a:cs typeface="Times New Roman"/>
                      </a:endParaRPr>
                    </a:p>
                  </a:txBody>
                  <a:tcPr marL="68580" marR="68580" marT="0" marB="0"/>
                </a:tc>
              </a:tr>
              <a:tr h="280857">
                <a:tc>
                  <a:txBody>
                    <a:bodyPr/>
                    <a:lstStyle/>
                    <a:p>
                      <a:pPr marL="0" marR="0" algn="ctr">
                        <a:lnSpc>
                          <a:spcPct val="115000"/>
                        </a:lnSpc>
                        <a:spcBef>
                          <a:spcPts val="0"/>
                        </a:spcBef>
                        <a:spcAft>
                          <a:spcPts val="0"/>
                        </a:spcAft>
                      </a:pPr>
                      <a:r>
                        <a:rPr lang="en-US" sz="1700" smtClean="0">
                          <a:solidFill>
                            <a:schemeClr val="accent6"/>
                          </a:solidFill>
                          <a:effectLst/>
                        </a:rPr>
                        <a:t>3</a:t>
                      </a:r>
                      <a:endParaRPr lang="en-US" sz="1700" dirty="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0.70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0.40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0.80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1.70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1.60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2.50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2.05</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1.60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1000</a:t>
                      </a:r>
                      <a:endParaRPr lang="en-US" sz="1700">
                        <a:effectLst/>
                        <a:latin typeface="Calibri"/>
                        <a:ea typeface="Calibri"/>
                        <a:cs typeface="Times New Roman"/>
                      </a:endParaRPr>
                    </a:p>
                  </a:txBody>
                  <a:tcPr marL="68580" marR="68580" marT="0" marB="0"/>
                </a:tc>
              </a:tr>
              <a:tr h="280857">
                <a:tc>
                  <a:txBody>
                    <a:bodyPr/>
                    <a:lstStyle/>
                    <a:p>
                      <a:pPr marL="0" marR="0" algn="ctr">
                        <a:lnSpc>
                          <a:spcPct val="115000"/>
                        </a:lnSpc>
                        <a:spcBef>
                          <a:spcPts val="0"/>
                        </a:spcBef>
                        <a:spcAft>
                          <a:spcPts val="0"/>
                        </a:spcAft>
                      </a:pPr>
                      <a:r>
                        <a:rPr lang="en-US" sz="1700" dirty="0">
                          <a:solidFill>
                            <a:schemeClr val="accent6"/>
                          </a:solidFill>
                          <a:effectLst/>
                        </a:rPr>
                        <a:t>4</a:t>
                      </a:r>
                      <a:endParaRPr lang="en-US" sz="1700" dirty="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0.90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1.20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1.40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0.50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1.55</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1.70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1.80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1.40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80</a:t>
                      </a:r>
                      <a:endParaRPr lang="en-US" sz="1700">
                        <a:effectLst/>
                        <a:latin typeface="Calibri"/>
                        <a:ea typeface="Calibri"/>
                        <a:cs typeface="Times New Roman"/>
                      </a:endParaRPr>
                    </a:p>
                  </a:txBody>
                  <a:tcPr marL="68580" marR="68580" marT="0" marB="0"/>
                </a:tc>
              </a:tr>
              <a:tr h="280857">
                <a:tc>
                  <a:txBody>
                    <a:bodyPr/>
                    <a:lstStyle/>
                    <a:p>
                      <a:pPr marL="0" marR="0" algn="ctr">
                        <a:lnSpc>
                          <a:spcPct val="115000"/>
                        </a:lnSpc>
                        <a:spcBef>
                          <a:spcPts val="0"/>
                        </a:spcBef>
                        <a:spcAft>
                          <a:spcPts val="0"/>
                        </a:spcAft>
                      </a:pPr>
                      <a:r>
                        <a:rPr lang="en-US" sz="1700" dirty="0">
                          <a:solidFill>
                            <a:schemeClr val="accent6"/>
                          </a:solidFill>
                          <a:effectLst/>
                        </a:rPr>
                        <a:t>5</a:t>
                      </a:r>
                      <a:endParaRPr lang="en-US" sz="1700" dirty="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0.80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0.70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0.60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0.70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1.45</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1.80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1.70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1.30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50</a:t>
                      </a:r>
                      <a:endParaRPr lang="en-US" sz="1700">
                        <a:effectLst/>
                        <a:latin typeface="Calibri"/>
                        <a:ea typeface="Calibri"/>
                        <a:cs typeface="Times New Roman"/>
                      </a:endParaRPr>
                    </a:p>
                  </a:txBody>
                  <a:tcPr marL="68580" marR="68580" marT="0" marB="0"/>
                </a:tc>
              </a:tr>
              <a:tr h="280857">
                <a:tc>
                  <a:txBody>
                    <a:bodyPr/>
                    <a:lstStyle/>
                    <a:p>
                      <a:pPr marL="0" marR="0" algn="ctr">
                        <a:lnSpc>
                          <a:spcPct val="115000"/>
                        </a:lnSpc>
                        <a:spcBef>
                          <a:spcPts val="0"/>
                        </a:spcBef>
                        <a:spcAft>
                          <a:spcPts val="0"/>
                        </a:spcAft>
                      </a:pPr>
                      <a:r>
                        <a:rPr lang="en-US" sz="1700" dirty="0">
                          <a:solidFill>
                            <a:schemeClr val="accent6"/>
                          </a:solidFill>
                          <a:effectLst/>
                        </a:rPr>
                        <a:t>6</a:t>
                      </a:r>
                      <a:endParaRPr lang="en-US" sz="1700" dirty="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1.10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1.70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1.10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0.60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0.90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1.30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1.30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1.40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800</a:t>
                      </a:r>
                      <a:endParaRPr lang="en-US" sz="1700">
                        <a:effectLst/>
                        <a:latin typeface="Calibri"/>
                        <a:ea typeface="Calibri"/>
                        <a:cs typeface="Times New Roman"/>
                      </a:endParaRPr>
                    </a:p>
                  </a:txBody>
                  <a:tcPr marL="68580" marR="68580" marT="0" marB="0"/>
                </a:tc>
              </a:tr>
              <a:tr h="280857">
                <a:tc>
                  <a:txBody>
                    <a:bodyPr/>
                    <a:lstStyle/>
                    <a:p>
                      <a:pPr marL="0" marR="0" algn="ctr">
                        <a:lnSpc>
                          <a:spcPct val="115000"/>
                        </a:lnSpc>
                        <a:spcBef>
                          <a:spcPts val="0"/>
                        </a:spcBef>
                        <a:spcAft>
                          <a:spcPts val="0"/>
                        </a:spcAft>
                      </a:pPr>
                      <a:r>
                        <a:rPr lang="en-US" sz="1700" dirty="0">
                          <a:solidFill>
                            <a:schemeClr val="accent6"/>
                          </a:solidFill>
                          <a:effectLst/>
                        </a:rPr>
                        <a:t>7</a:t>
                      </a:r>
                      <a:endParaRPr lang="en-US" sz="1700" dirty="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1.40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1.40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1.25</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0.80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0.80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1.00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1.00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1.10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325</a:t>
                      </a:r>
                      <a:endParaRPr lang="en-US" sz="1700">
                        <a:effectLst/>
                        <a:latin typeface="Calibri"/>
                        <a:ea typeface="Calibri"/>
                        <a:cs typeface="Times New Roman"/>
                      </a:endParaRPr>
                    </a:p>
                  </a:txBody>
                  <a:tcPr marL="68580" marR="68580" marT="0" marB="0"/>
                </a:tc>
              </a:tr>
              <a:tr h="280857">
                <a:tc>
                  <a:txBody>
                    <a:bodyPr/>
                    <a:lstStyle/>
                    <a:p>
                      <a:pPr marL="0" marR="0" algn="ctr">
                        <a:lnSpc>
                          <a:spcPct val="115000"/>
                        </a:lnSpc>
                        <a:spcBef>
                          <a:spcPts val="0"/>
                        </a:spcBef>
                        <a:spcAft>
                          <a:spcPts val="0"/>
                        </a:spcAft>
                      </a:pPr>
                      <a:r>
                        <a:rPr lang="en-US" sz="1700" dirty="0">
                          <a:solidFill>
                            <a:schemeClr val="accent6"/>
                          </a:solidFill>
                          <a:effectLst/>
                        </a:rPr>
                        <a:t>8</a:t>
                      </a:r>
                      <a:endParaRPr lang="en-US" sz="1700" dirty="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1.30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1.50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1.00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1.10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0.70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1.50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1.50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1.00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100</a:t>
                      </a:r>
                      <a:endParaRPr lang="en-US" sz="1700">
                        <a:effectLst/>
                        <a:latin typeface="Calibri"/>
                        <a:ea typeface="Calibri"/>
                        <a:cs typeface="Times New Roman"/>
                      </a:endParaRPr>
                    </a:p>
                  </a:txBody>
                  <a:tcPr marL="68580" marR="68580" marT="0" marB="0"/>
                </a:tc>
              </a:tr>
              <a:tr h="280857">
                <a:tc>
                  <a:txBody>
                    <a:bodyPr/>
                    <a:lstStyle/>
                    <a:p>
                      <a:pPr marL="0" marR="0" algn="ctr">
                        <a:lnSpc>
                          <a:spcPct val="115000"/>
                        </a:lnSpc>
                        <a:spcBef>
                          <a:spcPts val="0"/>
                        </a:spcBef>
                        <a:spcAft>
                          <a:spcPts val="0"/>
                        </a:spcAft>
                      </a:pPr>
                      <a:r>
                        <a:rPr lang="en-US" sz="1700" dirty="0">
                          <a:solidFill>
                            <a:schemeClr val="accent6"/>
                          </a:solidFill>
                          <a:effectLst/>
                        </a:rPr>
                        <a:t>9</a:t>
                      </a:r>
                      <a:endParaRPr lang="en-US" sz="1700" dirty="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1.50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1.90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1.70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1.30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0.40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0.80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0.70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0.80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475</a:t>
                      </a:r>
                      <a:endParaRPr lang="en-US" sz="1700">
                        <a:effectLst/>
                        <a:latin typeface="Calibri"/>
                        <a:ea typeface="Calibri"/>
                        <a:cs typeface="Times New Roman"/>
                      </a:endParaRPr>
                    </a:p>
                  </a:txBody>
                  <a:tcPr marL="68580" marR="68580" marT="0" marB="0"/>
                </a:tc>
              </a:tr>
              <a:tr h="280857">
                <a:tc>
                  <a:txBody>
                    <a:bodyPr/>
                    <a:lstStyle/>
                    <a:p>
                      <a:pPr marL="0" marR="0" algn="ctr">
                        <a:lnSpc>
                          <a:spcPct val="115000"/>
                        </a:lnSpc>
                        <a:spcBef>
                          <a:spcPts val="0"/>
                        </a:spcBef>
                        <a:spcAft>
                          <a:spcPts val="0"/>
                        </a:spcAft>
                      </a:pPr>
                      <a:r>
                        <a:rPr lang="en-US" sz="1700" dirty="0">
                          <a:solidFill>
                            <a:schemeClr val="accent6"/>
                          </a:solidFill>
                          <a:effectLst/>
                        </a:rPr>
                        <a:t>10</a:t>
                      </a:r>
                      <a:endParaRPr lang="en-US" sz="1700" dirty="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1.35</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1.60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1.30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1.50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1.00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1.20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1.10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0.70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220</a:t>
                      </a:r>
                      <a:endParaRPr lang="en-US" sz="1700">
                        <a:effectLst/>
                        <a:latin typeface="Calibri"/>
                        <a:ea typeface="Calibri"/>
                        <a:cs typeface="Times New Roman"/>
                      </a:endParaRPr>
                    </a:p>
                  </a:txBody>
                  <a:tcPr marL="68580" marR="68580" marT="0" marB="0"/>
                </a:tc>
              </a:tr>
              <a:tr h="280857">
                <a:tc>
                  <a:txBody>
                    <a:bodyPr/>
                    <a:lstStyle/>
                    <a:p>
                      <a:pPr marL="0" marR="0" algn="ctr">
                        <a:lnSpc>
                          <a:spcPct val="115000"/>
                        </a:lnSpc>
                        <a:spcBef>
                          <a:spcPts val="0"/>
                        </a:spcBef>
                        <a:spcAft>
                          <a:spcPts val="0"/>
                        </a:spcAft>
                      </a:pPr>
                      <a:r>
                        <a:rPr lang="en-US" sz="1700" dirty="0">
                          <a:solidFill>
                            <a:schemeClr val="accent6"/>
                          </a:solidFill>
                          <a:effectLst/>
                        </a:rPr>
                        <a:t>11</a:t>
                      </a:r>
                      <a:endParaRPr lang="en-US" sz="1700" dirty="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2.10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2.90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2.40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1.90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1.10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2.00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0.80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1.20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900</a:t>
                      </a:r>
                      <a:endParaRPr lang="en-US" sz="1700">
                        <a:effectLst/>
                        <a:latin typeface="Calibri"/>
                        <a:ea typeface="Calibri"/>
                        <a:cs typeface="Times New Roman"/>
                      </a:endParaRPr>
                    </a:p>
                  </a:txBody>
                  <a:tcPr marL="68580" marR="68580" marT="0" marB="0"/>
                </a:tc>
              </a:tr>
              <a:tr h="280857">
                <a:tc>
                  <a:txBody>
                    <a:bodyPr/>
                    <a:lstStyle/>
                    <a:p>
                      <a:pPr marL="0" marR="0" algn="ctr">
                        <a:lnSpc>
                          <a:spcPct val="115000"/>
                        </a:lnSpc>
                        <a:spcBef>
                          <a:spcPts val="0"/>
                        </a:spcBef>
                        <a:spcAft>
                          <a:spcPts val="0"/>
                        </a:spcAft>
                      </a:pPr>
                      <a:r>
                        <a:rPr lang="en-US" sz="1700" dirty="0">
                          <a:solidFill>
                            <a:schemeClr val="accent6"/>
                          </a:solidFill>
                          <a:effectLst/>
                        </a:rPr>
                        <a:t>12</a:t>
                      </a:r>
                      <a:endParaRPr lang="en-US" sz="1700" dirty="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1.80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2.60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2.20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1.80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0.95</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0.50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2.00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1.00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1500</a:t>
                      </a:r>
                      <a:endParaRPr lang="en-US" sz="1700">
                        <a:effectLst/>
                        <a:latin typeface="Calibri"/>
                        <a:ea typeface="Calibri"/>
                        <a:cs typeface="Times New Roman"/>
                      </a:endParaRPr>
                    </a:p>
                  </a:txBody>
                  <a:tcPr marL="68580" marR="68580" marT="0" marB="0"/>
                </a:tc>
              </a:tr>
              <a:tr h="280857">
                <a:tc>
                  <a:txBody>
                    <a:bodyPr/>
                    <a:lstStyle/>
                    <a:p>
                      <a:pPr marL="0" marR="0" algn="ctr">
                        <a:lnSpc>
                          <a:spcPct val="115000"/>
                        </a:lnSpc>
                        <a:spcBef>
                          <a:spcPts val="0"/>
                        </a:spcBef>
                        <a:spcAft>
                          <a:spcPts val="0"/>
                        </a:spcAft>
                      </a:pPr>
                      <a:r>
                        <a:rPr lang="en-US" sz="1700" dirty="0">
                          <a:solidFill>
                            <a:schemeClr val="accent6"/>
                          </a:solidFill>
                          <a:effectLst/>
                        </a:rPr>
                        <a:t>13</a:t>
                      </a:r>
                      <a:endParaRPr lang="en-US" sz="1700" dirty="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1.60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2.00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1.90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1.90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1.40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1.00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0.90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0.80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430</a:t>
                      </a:r>
                      <a:endParaRPr lang="en-US" sz="1700">
                        <a:effectLst/>
                        <a:latin typeface="Calibri"/>
                        <a:ea typeface="Calibri"/>
                        <a:cs typeface="Times New Roman"/>
                      </a:endParaRPr>
                    </a:p>
                  </a:txBody>
                  <a:tcPr marL="68580" marR="68580" marT="0" marB="0"/>
                </a:tc>
              </a:tr>
              <a:tr h="280857">
                <a:tc>
                  <a:txBody>
                    <a:bodyPr/>
                    <a:lstStyle/>
                    <a:p>
                      <a:pPr marL="0" marR="0" algn="ctr">
                        <a:lnSpc>
                          <a:spcPct val="115000"/>
                        </a:lnSpc>
                        <a:spcBef>
                          <a:spcPts val="0"/>
                        </a:spcBef>
                        <a:spcAft>
                          <a:spcPts val="0"/>
                        </a:spcAft>
                      </a:pPr>
                      <a:r>
                        <a:rPr lang="en-US" sz="1700" dirty="0">
                          <a:solidFill>
                            <a:schemeClr val="accent6"/>
                          </a:solidFill>
                          <a:effectLst/>
                        </a:rPr>
                        <a:t>14</a:t>
                      </a:r>
                      <a:endParaRPr lang="en-US" sz="1700" dirty="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2.00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2.40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2.00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2.20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1.50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1.20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1.10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effectLst/>
                        </a:rPr>
                        <a:t>0.80</a:t>
                      </a:r>
                      <a:endParaRPr lang="en-US" sz="17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dirty="0">
                          <a:effectLst/>
                        </a:rPr>
                        <a:t>200</a:t>
                      </a:r>
                      <a:endParaRPr lang="en-US" sz="17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22449011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93923" name="Rectangle 3"/>
              <p:cNvSpPr>
                <a:spLocks noGrp="1" noChangeArrowheads="1"/>
              </p:cNvSpPr>
              <p:nvPr>
                <p:ph type="body" idx="1"/>
              </p:nvPr>
            </p:nvSpPr>
            <p:spPr>
              <a:xfrm>
                <a:off x="204532" y="1570333"/>
                <a:ext cx="8714508" cy="4659986"/>
              </a:xfrm>
              <a:ln/>
            </p:spPr>
            <p:txBody>
              <a:bodyPr/>
              <a:lstStyle/>
              <a:p>
                <a:pPr marL="800100" lvl="2" indent="0">
                  <a:spcBef>
                    <a:spcPts val="600"/>
                  </a:spcBef>
                  <a:buNone/>
                </a:pPr>
                <a14:m>
                  <m:oMathPara xmlns:m="http://schemas.openxmlformats.org/officeDocument/2006/math">
                    <m:oMathParaPr>
                      <m:jc m:val="left"/>
                    </m:oMathParaPr>
                    <m:oMath xmlns:m="http://schemas.openxmlformats.org/officeDocument/2006/math">
                      <m:sSub>
                        <m:sSubPr>
                          <m:ctrlPr>
                            <a:rPr lang="en-US" i="1" smtClean="0">
                              <a:latin typeface="Cambria Math"/>
                              <a:cs typeface="Times New Roman" pitchFamily="18" charset="0"/>
                            </a:rPr>
                          </m:ctrlPr>
                        </m:sSubPr>
                        <m:e>
                          <m:r>
                            <a:rPr lang="en-US" b="0" i="1" smtClean="0">
                              <a:latin typeface="Cambria Math"/>
                              <a:cs typeface="Times New Roman" pitchFamily="18" charset="0"/>
                            </a:rPr>
                            <m:t>𝑦</m:t>
                          </m:r>
                        </m:e>
                        <m:sub>
                          <m:r>
                            <a:rPr lang="en-US" b="0" i="1" smtClean="0">
                              <a:latin typeface="Cambria Math"/>
                              <a:cs typeface="Times New Roman" pitchFamily="18" charset="0"/>
                            </a:rPr>
                            <m:t>𝑖</m:t>
                          </m:r>
                        </m:sub>
                      </m:sSub>
                      <m:r>
                        <a:rPr lang="en-US" i="1">
                          <a:latin typeface="Cambria Math"/>
                          <a:ea typeface="Cambria Math"/>
                          <a:cs typeface="Times New Roman" pitchFamily="18" charset="0"/>
                        </a:rPr>
                        <m:t>≡</m:t>
                      </m:r>
                      <m:d>
                        <m:dPr>
                          <m:begChr m:val="{"/>
                          <m:endChr m:val=""/>
                          <m:ctrlPr>
                            <a:rPr lang="en-US" i="1">
                              <a:latin typeface="Cambria Math"/>
                              <a:cs typeface="Times New Roman" pitchFamily="18" charset="0"/>
                            </a:rPr>
                          </m:ctrlPr>
                        </m:dPr>
                        <m:e>
                          <m:m>
                            <m:mPr>
                              <m:mcs>
                                <m:mc>
                                  <m:mcPr>
                                    <m:count m:val="1"/>
                                    <m:mcJc m:val="center"/>
                                  </m:mcPr>
                                </m:mc>
                              </m:mcs>
                              <m:ctrlPr>
                                <a:rPr lang="en-US" i="1">
                                  <a:latin typeface="Cambria Math"/>
                                  <a:cs typeface="Times New Roman" pitchFamily="18" charset="0"/>
                                </a:rPr>
                              </m:ctrlPr>
                            </m:mPr>
                            <m:mr>
                              <m:e>
                                <m:r>
                                  <m:rPr>
                                    <m:nor/>
                                    <m:brk m:alnAt="7"/>
                                  </m:rPr>
                                  <a:rPr lang="en-US">
                                    <a:latin typeface="Cambria Math"/>
                                    <a:cs typeface="Times New Roman" pitchFamily="18" charset="0"/>
                                  </a:rPr>
                                  <m:t>1</m:t>
                                </m:r>
                                <m:r>
                                  <m:rPr>
                                    <m:nor/>
                                  </m:rPr>
                                  <a:rPr lang="en-US">
                                    <a:latin typeface="Cambria Math"/>
                                    <a:cs typeface="Times New Roman" pitchFamily="18" charset="0"/>
                                  </a:rPr>
                                  <m:t>   </m:t>
                                </m:r>
                                <m:r>
                                  <m:rPr>
                                    <m:nor/>
                                  </m:rPr>
                                  <a:rPr lang="en-US">
                                    <a:latin typeface="Cambria Math"/>
                                    <a:cs typeface="Times New Roman" pitchFamily="18" charset="0"/>
                                  </a:rPr>
                                  <m:t>if</m:t>
                                </m:r>
                                <m:r>
                                  <m:rPr>
                                    <m:nor/>
                                  </m:rPr>
                                  <a:rPr lang="en-US">
                                    <a:latin typeface="Cambria Math"/>
                                    <a:cs typeface="Times New Roman" pitchFamily="18" charset="0"/>
                                  </a:rPr>
                                  <m:t>  </m:t>
                                </m:r>
                                <m:r>
                                  <m:rPr>
                                    <m:nor/>
                                  </m:rPr>
                                  <a:rPr lang="en-US" b="0" smtClean="0">
                                    <a:latin typeface="Cambria Math"/>
                                    <a:cs typeface="Times New Roman" pitchFamily="18" charset="0"/>
                                  </a:rPr>
                                  <m:t>facility</m:t>
                                </m:r>
                                <m:r>
                                  <m:rPr>
                                    <m:nor/>
                                  </m:rPr>
                                  <a:rPr lang="en-US" b="0" smtClean="0">
                                    <a:latin typeface="Cambria Math"/>
                                    <a:cs typeface="Times New Roman" pitchFamily="18" charset="0"/>
                                  </a:rPr>
                                  <m:t> </m:t>
                                </m:r>
                                <m:r>
                                  <m:rPr>
                                    <m:nor/>
                                  </m:rPr>
                                  <a:rPr lang="en-US" b="0" smtClean="0">
                                    <a:latin typeface="Cambria Math"/>
                                    <a:cs typeface="Times New Roman" pitchFamily="18" charset="0"/>
                                  </a:rPr>
                                  <m:t>i</m:t>
                                </m:r>
                                <m:r>
                                  <m:rPr>
                                    <m:nor/>
                                  </m:rPr>
                                  <a:rPr lang="en-US" b="0" smtClean="0">
                                    <a:latin typeface="Cambria Math"/>
                                    <a:cs typeface="Times New Roman" pitchFamily="18" charset="0"/>
                                  </a:rPr>
                                  <m:t> </m:t>
                                </m:r>
                                <m:r>
                                  <m:rPr>
                                    <m:nor/>
                                  </m:rPr>
                                  <a:rPr lang="en-US" b="0" smtClean="0">
                                    <a:latin typeface="Cambria Math"/>
                                    <a:cs typeface="Times New Roman" pitchFamily="18" charset="0"/>
                                  </a:rPr>
                                  <m:t>is</m:t>
                                </m:r>
                                <m:r>
                                  <m:rPr>
                                    <m:nor/>
                                  </m:rPr>
                                  <a:rPr lang="en-US" b="0" smtClean="0">
                                    <a:latin typeface="Cambria Math"/>
                                    <a:cs typeface="Times New Roman" pitchFamily="18" charset="0"/>
                                  </a:rPr>
                                  <m:t> </m:t>
                                </m:r>
                                <m:r>
                                  <m:rPr>
                                    <m:nor/>
                                  </m:rPr>
                                  <a:rPr lang="en-US" b="0" smtClean="0">
                                    <a:latin typeface="Cambria Math"/>
                                    <a:cs typeface="Times New Roman" pitchFamily="18" charset="0"/>
                                  </a:rPr>
                                  <m:t>open</m:t>
                                </m:r>
                              </m:e>
                            </m:mr>
                            <m:mr>
                              <m:e>
                                <m:r>
                                  <m:rPr>
                                    <m:nor/>
                                  </m:rPr>
                                  <a:rPr lang="en-US">
                                    <a:latin typeface="Cambria Math"/>
                                    <a:cs typeface="Times New Roman" pitchFamily="18" charset="0"/>
                                  </a:rPr>
                                  <m:t>0   </m:t>
                                </m:r>
                                <m:r>
                                  <m:rPr>
                                    <m:nor/>
                                  </m:rPr>
                                  <a:rPr lang="en-US">
                                    <a:latin typeface="Cambria Math"/>
                                    <a:cs typeface="Times New Roman" pitchFamily="18" charset="0"/>
                                  </a:rPr>
                                  <m:t>otherwise</m:t>
                                </m:r>
                                <m:r>
                                  <m:rPr>
                                    <m:nor/>
                                  </m:rPr>
                                  <a:rPr lang="en-US">
                                    <a:latin typeface="Cambria Math"/>
                                    <a:cs typeface="Times New Roman" pitchFamily="18" charset="0"/>
                                  </a:rPr>
                                  <m:t>               </m:t>
                                </m:r>
                              </m:e>
                            </m:mr>
                          </m:m>
                        </m:e>
                      </m:d>
                    </m:oMath>
                  </m:oMathPara>
                </a14:m>
                <a:endParaRPr lang="en-US" b="0" dirty="0" smtClean="0">
                  <a:latin typeface="Cambria Math"/>
                </a:endParaRPr>
              </a:p>
              <a:p>
                <a:pPr marL="800100" lvl="2" indent="0">
                  <a:spcBef>
                    <a:spcPts val="600"/>
                  </a:spcBef>
                  <a:buNone/>
                </a:pPr>
                <a14:m>
                  <m:oMath xmlns:m="http://schemas.openxmlformats.org/officeDocument/2006/math">
                    <m:sSub>
                      <m:sSubPr>
                        <m:ctrlPr>
                          <a:rPr lang="en-US" i="1">
                            <a:latin typeface="Cambria Math"/>
                            <a:cs typeface="Times New Roman" pitchFamily="18" charset="0"/>
                          </a:rPr>
                        </m:ctrlPr>
                      </m:sSubPr>
                      <m:e>
                        <m:r>
                          <a:rPr lang="en-US" b="0" i="1" smtClean="0">
                            <a:latin typeface="Cambria Math"/>
                            <a:cs typeface="Times New Roman" pitchFamily="18" charset="0"/>
                          </a:rPr>
                          <m:t>𝑥</m:t>
                        </m:r>
                      </m:e>
                      <m:sub>
                        <m:r>
                          <a:rPr lang="en-US" b="0" i="1" smtClean="0">
                            <a:latin typeface="Cambria Math"/>
                            <a:cs typeface="Times New Roman" pitchFamily="18" charset="0"/>
                          </a:rPr>
                          <m:t>𝑖</m:t>
                        </m:r>
                        <m:r>
                          <a:rPr lang="en-US" i="1">
                            <a:latin typeface="Cambria Math"/>
                            <a:cs typeface="Times New Roman" pitchFamily="18" charset="0"/>
                          </a:rPr>
                          <m:t>,</m:t>
                        </m:r>
                        <m:r>
                          <a:rPr lang="en-US" b="0" i="1" smtClean="0">
                            <a:latin typeface="Cambria Math"/>
                            <a:cs typeface="Times New Roman" pitchFamily="18" charset="0"/>
                          </a:rPr>
                          <m:t>𝑗</m:t>
                        </m:r>
                      </m:sub>
                    </m:sSub>
                    <m:r>
                      <a:rPr lang="en-US" i="1" smtClean="0">
                        <a:latin typeface="Cambria Math"/>
                        <a:ea typeface="Cambria Math"/>
                        <a:cs typeface="Times New Roman" pitchFamily="18" charset="0"/>
                      </a:rPr>
                      <m:t>≡</m:t>
                    </m:r>
                    <m:r>
                      <m:rPr>
                        <m:sty m:val="p"/>
                      </m:rPr>
                      <a:rPr lang="en-US" b="0" i="0" smtClean="0">
                        <a:latin typeface="Cambria Math"/>
                        <a:cs typeface="Times New Roman" pitchFamily="18" charset="0"/>
                      </a:rPr>
                      <m:t>fraction</m:t>
                    </m:r>
                    <m:r>
                      <a:rPr lang="en-US" b="0" i="0" smtClean="0">
                        <a:latin typeface="Cambria Math"/>
                        <a:cs typeface="Times New Roman" pitchFamily="18" charset="0"/>
                      </a:rPr>
                      <m:t> </m:t>
                    </m:r>
                    <m:r>
                      <m:rPr>
                        <m:sty m:val="p"/>
                      </m:rPr>
                      <a:rPr lang="en-US" b="0" i="0" smtClean="0">
                        <a:latin typeface="Cambria Math"/>
                        <a:cs typeface="Times New Roman" pitchFamily="18" charset="0"/>
                      </a:rPr>
                      <m:t>of</m:t>
                    </m:r>
                    <m:r>
                      <a:rPr lang="en-US" b="0" i="0" smtClean="0">
                        <a:latin typeface="Cambria Math"/>
                        <a:cs typeface="Times New Roman" pitchFamily="18" charset="0"/>
                      </a:rPr>
                      <m:t> </m:t>
                    </m:r>
                    <m:r>
                      <m:rPr>
                        <m:sty m:val="p"/>
                      </m:rPr>
                      <a:rPr lang="en-US" b="0" i="0" smtClean="0">
                        <a:latin typeface="Cambria Math"/>
                        <a:cs typeface="Times New Roman" pitchFamily="18" charset="0"/>
                      </a:rPr>
                      <m:t>demand</m:t>
                    </m:r>
                  </m:oMath>
                </a14:m>
                <a:r>
                  <a:rPr lang="en-US" b="0" dirty="0" smtClean="0">
                    <a:latin typeface="Cambria Math"/>
                  </a:rPr>
                  <a:t> j fulfilled from facility i</a:t>
                </a:r>
              </a:p>
              <a:p>
                <a:pPr marL="800100" lvl="2" indent="0">
                  <a:spcBef>
                    <a:spcPts val="600"/>
                  </a:spcBef>
                  <a:buNone/>
                </a:pPr>
                <a14:m>
                  <m:oMathPara xmlns:m="http://schemas.openxmlformats.org/officeDocument/2006/math">
                    <m:oMathParaPr>
                      <m:jc m:val="left"/>
                    </m:oMathParaPr>
                    <m:oMath xmlns:m="http://schemas.openxmlformats.org/officeDocument/2006/math">
                      <m:func>
                        <m:funcPr>
                          <m:ctrlPr>
                            <a:rPr lang="en-US" b="0" i="1" smtClean="0">
                              <a:latin typeface="Cambria Math"/>
                            </a:rPr>
                          </m:ctrlPr>
                        </m:funcPr>
                        <m:fName>
                          <m:r>
                            <m:rPr>
                              <m:sty m:val="p"/>
                            </m:rPr>
                            <a:rPr lang="en-US" b="0" i="0" smtClean="0">
                              <a:latin typeface="Cambria Math"/>
                            </a:rPr>
                            <m:t>min</m:t>
                          </m:r>
                        </m:fName>
                        <m:e/>
                      </m:func>
                      <m:nary>
                        <m:naryPr>
                          <m:chr m:val="∑"/>
                          <m:supHide m:val="on"/>
                          <m:ctrlPr>
                            <a:rPr lang="en-US" i="1" smtClean="0">
                              <a:latin typeface="Cambria Math"/>
                            </a:rPr>
                          </m:ctrlPr>
                        </m:naryPr>
                        <m:sub>
                          <m:r>
                            <a:rPr lang="en-US" b="0" i="1" smtClean="0">
                              <a:latin typeface="Cambria Math"/>
                            </a:rPr>
                            <m:t>𝑖</m:t>
                          </m:r>
                        </m:sub>
                        <m:sup/>
                        <m:e>
                          <m:nary>
                            <m:naryPr>
                              <m:chr m:val="∑"/>
                              <m:supHide m:val="on"/>
                              <m:ctrlPr>
                                <a:rPr lang="en-US" b="0" i="1" smtClean="0">
                                  <a:latin typeface="Cambria Math"/>
                                </a:rPr>
                              </m:ctrlPr>
                            </m:naryPr>
                            <m:sub>
                              <m:r>
                                <m:rPr>
                                  <m:brk m:alnAt="7"/>
                                </m:rPr>
                                <a:rPr lang="en-US" b="0" i="1" smtClean="0">
                                  <a:latin typeface="Cambria Math"/>
                                </a:rPr>
                                <m:t>𝑗</m:t>
                              </m:r>
                            </m:sub>
                            <m:sup/>
                            <m:e>
                              <m:sSub>
                                <m:sSubPr>
                                  <m:ctrlPr>
                                    <a:rPr lang="en-US" b="0" i="1" smtClean="0">
                                      <a:latin typeface="Cambria Math"/>
                                    </a:rPr>
                                  </m:ctrlPr>
                                </m:sSubPr>
                                <m:e>
                                  <m:sSub>
                                    <m:sSubPr>
                                      <m:ctrlPr>
                                        <a:rPr lang="en-US" b="0" i="1" smtClean="0">
                                          <a:latin typeface="Cambria Math"/>
                                        </a:rPr>
                                      </m:ctrlPr>
                                    </m:sSubPr>
                                    <m:e>
                                      <m:r>
                                        <a:rPr lang="en-US" b="0" i="1" smtClean="0">
                                          <a:latin typeface="Cambria Math"/>
                                        </a:rPr>
                                        <m:t>𝑐</m:t>
                                      </m:r>
                                    </m:e>
                                    <m:sub>
                                      <m:r>
                                        <a:rPr lang="en-US" b="0" i="1" smtClean="0">
                                          <a:latin typeface="Cambria Math"/>
                                        </a:rPr>
                                        <m:t>𝑖</m:t>
                                      </m:r>
                                      <m:r>
                                        <a:rPr lang="en-US" b="0" i="1" smtClean="0">
                                          <a:latin typeface="Cambria Math"/>
                                        </a:rPr>
                                        <m:t>,</m:t>
                                      </m:r>
                                      <m:r>
                                        <a:rPr lang="en-US" b="0" i="1" smtClean="0">
                                          <a:latin typeface="Cambria Math"/>
                                        </a:rPr>
                                        <m:t>𝑗</m:t>
                                      </m:r>
                                    </m:sub>
                                  </m:sSub>
                                  <m:sSub>
                                    <m:sSubPr>
                                      <m:ctrlPr>
                                        <a:rPr lang="en-US" b="0" i="1" smtClean="0">
                                          <a:latin typeface="Cambria Math"/>
                                        </a:rPr>
                                      </m:ctrlPr>
                                    </m:sSubPr>
                                    <m:e>
                                      <m:r>
                                        <a:rPr lang="en-US" b="0" i="1" smtClean="0">
                                          <a:latin typeface="Cambria Math"/>
                                        </a:rPr>
                                        <m:t>𝑑</m:t>
                                      </m:r>
                                    </m:e>
                                    <m:sub>
                                      <m:r>
                                        <a:rPr lang="en-US" b="0" i="1" smtClean="0">
                                          <a:latin typeface="Cambria Math"/>
                                        </a:rPr>
                                        <m:t>𝑗</m:t>
                                      </m:r>
                                    </m:sub>
                                  </m:sSub>
                                  <m:r>
                                    <a:rPr lang="en-US" b="0" i="1" smtClean="0">
                                      <a:latin typeface="Cambria Math"/>
                                    </a:rPr>
                                    <m:t>𝑥</m:t>
                                  </m:r>
                                </m:e>
                                <m:sub>
                                  <m:r>
                                    <a:rPr lang="en-US" b="0" i="1" smtClean="0">
                                      <a:latin typeface="Cambria Math"/>
                                    </a:rPr>
                                    <m:t>𝑖</m:t>
                                  </m:r>
                                  <m:r>
                                    <a:rPr lang="en-US" b="0" i="1" smtClean="0">
                                      <a:latin typeface="Cambria Math"/>
                                    </a:rPr>
                                    <m:t>,</m:t>
                                  </m:r>
                                  <m:r>
                                    <a:rPr lang="en-US" b="0" i="1" smtClean="0">
                                      <a:latin typeface="Cambria Math"/>
                                    </a:rPr>
                                    <m:t>𝑗</m:t>
                                  </m:r>
                                </m:sub>
                              </m:sSub>
                            </m:e>
                          </m:nary>
                          <m:sSub>
                            <m:sSubPr>
                              <m:ctrlPr>
                                <a:rPr lang="en-US" i="1" smtClean="0">
                                  <a:latin typeface="Cambria Math"/>
                                </a:rPr>
                              </m:ctrlPr>
                            </m:sSubPr>
                            <m:e>
                              <m:r>
                                <a:rPr lang="en-US" b="0" i="1" smtClean="0">
                                  <a:latin typeface="Cambria Math"/>
                                </a:rPr>
                                <m:t>+</m:t>
                              </m:r>
                              <m:nary>
                                <m:naryPr>
                                  <m:chr m:val="∑"/>
                                  <m:supHide m:val="on"/>
                                  <m:ctrlPr>
                                    <a:rPr lang="en-US" i="1" smtClean="0">
                                      <a:latin typeface="Cambria Math"/>
                                    </a:rPr>
                                  </m:ctrlPr>
                                </m:naryPr>
                                <m:sub>
                                  <m:r>
                                    <a:rPr lang="en-US" b="0" i="1" smtClean="0">
                                      <a:latin typeface="Cambria Math"/>
                                    </a:rPr>
                                    <m:t>𝑖</m:t>
                                  </m:r>
                                </m:sub>
                                <m:sup/>
                                <m:e>
                                  <m:sSub>
                                    <m:sSubPr>
                                      <m:ctrlPr>
                                        <a:rPr lang="en-US" i="1" smtClean="0">
                                          <a:latin typeface="Cambria Math"/>
                                        </a:rPr>
                                      </m:ctrlPr>
                                    </m:sSubPr>
                                    <m:e>
                                      <m:sSub>
                                        <m:sSubPr>
                                          <m:ctrlPr>
                                            <a:rPr lang="en-US" i="1" smtClean="0">
                                              <a:latin typeface="Cambria Math"/>
                                            </a:rPr>
                                          </m:ctrlPr>
                                        </m:sSubPr>
                                        <m:e>
                                          <m:r>
                                            <a:rPr lang="en-US" b="0" i="1" smtClean="0">
                                              <a:latin typeface="Cambria Math"/>
                                            </a:rPr>
                                            <m:t>𝑓</m:t>
                                          </m:r>
                                        </m:e>
                                        <m:sub>
                                          <m:r>
                                            <a:rPr lang="en-US" b="0" i="1" smtClean="0">
                                              <a:latin typeface="Cambria Math"/>
                                            </a:rPr>
                                            <m:t>𝑖</m:t>
                                          </m:r>
                                        </m:sub>
                                      </m:sSub>
                                      <m:r>
                                        <a:rPr lang="en-US" b="0" i="1" smtClean="0">
                                          <a:latin typeface="Cambria Math"/>
                                        </a:rPr>
                                        <m:t>𝑦</m:t>
                                      </m:r>
                                    </m:e>
                                    <m:sub>
                                      <m:r>
                                        <a:rPr lang="en-US" b="0" i="1" smtClean="0">
                                          <a:latin typeface="Cambria Math"/>
                                        </a:rPr>
                                        <m:t>𝑖</m:t>
                                      </m:r>
                                    </m:sub>
                                  </m:sSub>
                                </m:e>
                              </m:nary>
                            </m:e>
                            <m:sub/>
                          </m:sSub>
                        </m:e>
                      </m:nary>
                    </m:oMath>
                  </m:oMathPara>
                </a14:m>
                <a:endParaRPr lang="en-US" dirty="0" smtClean="0"/>
              </a:p>
              <a:p>
                <a:pPr marL="793750" lvl="2" indent="0">
                  <a:spcBef>
                    <a:spcPts val="0"/>
                  </a:spcBef>
                  <a:buNone/>
                </a:pPr>
                <a14:m>
                  <m:oMathPara xmlns:m="http://schemas.openxmlformats.org/officeDocument/2006/math">
                    <m:oMathParaPr>
                      <m:jc m:val="left"/>
                    </m:oMathParaPr>
                    <m:oMath xmlns:m="http://schemas.openxmlformats.org/officeDocument/2006/math">
                      <m:nary>
                        <m:naryPr>
                          <m:chr m:val="∑"/>
                          <m:supHide m:val="on"/>
                          <m:ctrlPr>
                            <a:rPr lang="en-US" i="1" smtClean="0">
                              <a:latin typeface="Cambria Math"/>
                            </a:rPr>
                          </m:ctrlPr>
                        </m:naryPr>
                        <m:sub>
                          <m:r>
                            <a:rPr lang="en-US" b="0" i="1" smtClean="0">
                              <a:latin typeface="Cambria Math"/>
                            </a:rPr>
                            <m:t>𝑖</m:t>
                          </m:r>
                        </m:sub>
                        <m:sup/>
                        <m:e>
                          <m:sSub>
                            <m:sSubPr>
                              <m:ctrlPr>
                                <a:rPr lang="en-US" i="1" smtClean="0">
                                  <a:latin typeface="Cambria Math"/>
                                </a:rPr>
                              </m:ctrlPr>
                            </m:sSubPr>
                            <m:e>
                              <m:r>
                                <a:rPr lang="en-US" b="0" i="1" smtClean="0">
                                  <a:latin typeface="Cambria Math"/>
                                </a:rPr>
                                <m:t>𝑥</m:t>
                              </m:r>
                            </m:e>
                            <m:sub>
                              <m:r>
                                <a:rPr lang="en-US" b="0" i="1" smtClean="0">
                                  <a:latin typeface="Cambria Math"/>
                                </a:rPr>
                                <m:t>𝑖</m:t>
                              </m:r>
                              <m:r>
                                <a:rPr lang="en-US" b="0" i="1" smtClean="0">
                                  <a:latin typeface="Cambria Math"/>
                                </a:rPr>
                                <m:t>,</m:t>
                              </m:r>
                              <m:r>
                                <a:rPr lang="en-US" b="0" i="1" smtClean="0">
                                  <a:latin typeface="Cambria Math"/>
                                </a:rPr>
                                <m:t>𝑗</m:t>
                              </m:r>
                            </m:sub>
                          </m:sSub>
                          <m:r>
                            <a:rPr lang="en-US" b="0" i="1" smtClean="0">
                              <a:latin typeface="Cambria Math"/>
                            </a:rPr>
                            <m:t>=1 </m:t>
                          </m:r>
                          <m:r>
                            <a:rPr lang="en-US" b="0" i="1" smtClean="0">
                              <a:latin typeface="Cambria Math"/>
                            </a:rPr>
                            <m:t>𝑓𝑜𝑟</m:t>
                          </m:r>
                          <m:r>
                            <a:rPr lang="en-US" b="0" i="1" smtClean="0">
                              <a:latin typeface="Cambria Math"/>
                            </a:rPr>
                            <m:t> </m:t>
                          </m:r>
                          <m:r>
                            <a:rPr lang="en-US" b="0" i="1" smtClean="0">
                              <a:latin typeface="Cambria Math"/>
                            </a:rPr>
                            <m:t>𝑎𝑙𝑙</m:t>
                          </m:r>
                          <m:r>
                            <a:rPr lang="en-US" b="0" i="1" smtClean="0">
                              <a:latin typeface="Cambria Math"/>
                            </a:rPr>
                            <m:t> </m:t>
                          </m:r>
                          <m:r>
                            <a:rPr lang="en-US" b="0" i="1" smtClean="0">
                              <a:latin typeface="Cambria Math"/>
                            </a:rPr>
                            <m:t>𝑗</m:t>
                          </m:r>
                          <m:r>
                            <a:rPr lang="en-US" b="0" i="1" smtClean="0">
                              <a:latin typeface="Cambria Math"/>
                            </a:rPr>
                            <m:t> (</m:t>
                          </m:r>
                          <m:r>
                            <a:rPr lang="en-US" b="0" i="1" smtClean="0">
                              <a:latin typeface="Cambria Math"/>
                            </a:rPr>
                            <m:t>𝑓𝑢𝑙𝑓𝑖𝑙𝑙</m:t>
                          </m:r>
                          <m:r>
                            <a:rPr lang="en-US" b="0" i="1" smtClean="0">
                              <a:latin typeface="Cambria Math"/>
                            </a:rPr>
                            <m:t> </m:t>
                          </m:r>
                          <m:r>
                            <a:rPr lang="en-US" b="0" i="1" smtClean="0">
                              <a:latin typeface="Cambria Math"/>
                            </a:rPr>
                            <m:t>𝑗</m:t>
                          </m:r>
                          <m:r>
                            <a:rPr lang="en-US" b="0" i="1" smtClean="0">
                              <a:latin typeface="Cambria Math"/>
                            </a:rPr>
                            <m:t> </m:t>
                          </m:r>
                          <m:r>
                            <a:rPr lang="en-US" b="0" i="1" smtClean="0">
                              <a:latin typeface="Cambria Math"/>
                            </a:rPr>
                            <m:t>𝑑𝑒𝑚𝑎𝑛𝑑</m:t>
                          </m:r>
                          <m:r>
                            <a:rPr lang="en-US" b="0" i="1" smtClean="0">
                              <a:latin typeface="Cambria Math"/>
                            </a:rPr>
                            <m:t>)</m:t>
                          </m:r>
                        </m:e>
                      </m:nary>
                    </m:oMath>
                  </m:oMathPara>
                </a14:m>
                <a:endParaRPr lang="en-US" dirty="0" smtClean="0"/>
              </a:p>
              <a:p>
                <a:pPr marL="793750" lvl="2" indent="0">
                  <a:spcBef>
                    <a:spcPts val="0"/>
                  </a:spcBef>
                  <a:buNone/>
                </a:pPr>
                <a14:m>
                  <m:oMathPara xmlns:m="http://schemas.openxmlformats.org/officeDocument/2006/math">
                    <m:oMathParaPr>
                      <m:jc m:val="left"/>
                    </m:oMathParaPr>
                    <m:oMath xmlns:m="http://schemas.openxmlformats.org/officeDocument/2006/math">
                      <m:nary>
                        <m:naryPr>
                          <m:chr m:val="∑"/>
                          <m:supHide m:val="on"/>
                          <m:ctrlPr>
                            <a:rPr lang="en-US" i="1">
                              <a:latin typeface="Cambria Math"/>
                            </a:rPr>
                          </m:ctrlPr>
                        </m:naryPr>
                        <m:sub>
                          <m:r>
                            <a:rPr lang="en-US" b="0" i="1" smtClean="0">
                              <a:latin typeface="Cambria Math"/>
                            </a:rPr>
                            <m:t>𝑗</m:t>
                          </m:r>
                        </m:sub>
                        <m:sup/>
                        <m:e>
                          <m:sSub>
                            <m:sSubPr>
                              <m:ctrlPr>
                                <a:rPr lang="en-US" i="1">
                                  <a:latin typeface="Cambria Math"/>
                                </a:rPr>
                              </m:ctrlPr>
                            </m:sSubPr>
                            <m:e>
                              <m:sSub>
                                <m:sSubPr>
                                  <m:ctrlPr>
                                    <a:rPr lang="en-US" i="1" smtClean="0">
                                      <a:latin typeface="Cambria Math"/>
                                    </a:rPr>
                                  </m:ctrlPr>
                                </m:sSubPr>
                                <m:e>
                                  <m:r>
                                    <a:rPr lang="en-US" b="0" i="1" smtClean="0">
                                      <a:latin typeface="Cambria Math"/>
                                    </a:rPr>
                                    <m:t>𝑑</m:t>
                                  </m:r>
                                </m:e>
                                <m:sub>
                                  <m:r>
                                    <a:rPr lang="en-US" b="0" i="1" smtClean="0">
                                      <a:latin typeface="Cambria Math"/>
                                    </a:rPr>
                                    <m:t>𝑗</m:t>
                                  </m:r>
                                </m:sub>
                              </m:sSub>
                              <m:r>
                                <a:rPr lang="en-US" i="1">
                                  <a:latin typeface="Cambria Math"/>
                                </a:rPr>
                                <m:t>𝑥</m:t>
                              </m:r>
                            </m:e>
                            <m:sub>
                              <m:r>
                                <a:rPr lang="en-US" b="0" i="1" smtClean="0">
                                  <a:latin typeface="Cambria Math"/>
                                </a:rPr>
                                <m:t>𝑖</m:t>
                              </m:r>
                              <m:r>
                                <a:rPr lang="en-US" i="1">
                                  <a:latin typeface="Cambria Math"/>
                                </a:rPr>
                                <m:t>,</m:t>
                              </m:r>
                              <m:r>
                                <a:rPr lang="en-US" b="0" i="1" smtClean="0">
                                  <a:latin typeface="Cambria Math"/>
                                </a:rPr>
                                <m:t>𝑗</m:t>
                              </m:r>
                            </m:sub>
                          </m:sSub>
                          <m:r>
                            <a:rPr lang="en-US" i="1" smtClean="0">
                              <a:latin typeface="Cambria Math"/>
                              <a:ea typeface="Cambria Math"/>
                            </a:rPr>
                            <m:t>≤</m:t>
                          </m:r>
                          <m:sSub>
                            <m:sSubPr>
                              <m:ctrlPr>
                                <a:rPr lang="en-US" i="1" smtClean="0">
                                  <a:latin typeface="Cambria Math"/>
                                  <a:ea typeface="Cambria Math"/>
                                </a:rPr>
                              </m:ctrlPr>
                            </m:sSubPr>
                            <m:e>
                              <m:r>
                                <a:rPr lang="en-US" b="0" i="1" smtClean="0">
                                  <a:latin typeface="Cambria Math"/>
                                  <a:ea typeface="Cambria Math"/>
                                </a:rPr>
                                <m:t>𝑢</m:t>
                              </m:r>
                            </m:e>
                            <m:sub>
                              <m:r>
                                <a:rPr lang="en-US" b="0" i="1" smtClean="0">
                                  <a:latin typeface="Cambria Math"/>
                                  <a:ea typeface="Cambria Math"/>
                                </a:rPr>
                                <m:t>𝑖</m:t>
                              </m:r>
                            </m:sub>
                          </m:sSub>
                          <m:sSub>
                            <m:sSubPr>
                              <m:ctrlPr>
                                <a:rPr lang="en-US" i="1" smtClean="0">
                                  <a:latin typeface="Cambria Math"/>
                                  <a:ea typeface="Cambria Math"/>
                                </a:rPr>
                              </m:ctrlPr>
                            </m:sSubPr>
                            <m:e>
                              <m:r>
                                <a:rPr lang="en-US" b="0" i="1" smtClean="0">
                                  <a:latin typeface="Cambria Math"/>
                                  <a:ea typeface="Cambria Math"/>
                                </a:rPr>
                                <m:t>𝑦</m:t>
                              </m:r>
                            </m:e>
                            <m:sub>
                              <m:r>
                                <a:rPr lang="en-US" b="0" i="1" smtClean="0">
                                  <a:latin typeface="Cambria Math"/>
                                  <a:ea typeface="Cambria Math"/>
                                </a:rPr>
                                <m:t>𝑖</m:t>
                              </m:r>
                            </m:sub>
                          </m:sSub>
                          <m:r>
                            <a:rPr lang="en-US" i="1">
                              <a:latin typeface="Cambria Math"/>
                            </a:rPr>
                            <m:t>  </m:t>
                          </m:r>
                          <m:r>
                            <a:rPr lang="en-US" i="1">
                              <a:latin typeface="Cambria Math"/>
                            </a:rPr>
                            <m:t>𝑓𝑜𝑟</m:t>
                          </m:r>
                          <m:r>
                            <a:rPr lang="en-US" i="1">
                              <a:latin typeface="Cambria Math"/>
                            </a:rPr>
                            <m:t> </m:t>
                          </m:r>
                          <m:r>
                            <a:rPr lang="en-US" i="1">
                              <a:latin typeface="Cambria Math"/>
                            </a:rPr>
                            <m:t>𝑎𝑙𝑙</m:t>
                          </m:r>
                          <m:r>
                            <a:rPr lang="en-US" i="1">
                              <a:latin typeface="Cambria Math"/>
                            </a:rPr>
                            <m:t> </m:t>
                          </m:r>
                          <m:r>
                            <a:rPr lang="en-US" i="1">
                              <a:latin typeface="Cambria Math"/>
                              <a:ea typeface="Cambria Math"/>
                            </a:rPr>
                            <m:t>𝑖</m:t>
                          </m:r>
                        </m:e>
                      </m:nary>
                      <m:r>
                        <a:rPr lang="en-US" b="0" i="1" smtClean="0">
                          <a:latin typeface="Cambria Math"/>
                          <a:ea typeface="Cambria Math"/>
                        </a:rPr>
                        <m:t>  (</m:t>
                      </m:r>
                      <m:r>
                        <a:rPr lang="en-US" b="0" i="1" smtClean="0">
                          <a:latin typeface="Cambria Math"/>
                          <a:ea typeface="Cambria Math"/>
                        </a:rPr>
                        <m:t>𝑖</m:t>
                      </m:r>
                      <m:r>
                        <a:rPr lang="en-US" b="0" i="1" smtClean="0">
                          <a:latin typeface="Cambria Math"/>
                          <a:ea typeface="Cambria Math"/>
                        </a:rPr>
                        <m:t> </m:t>
                      </m:r>
                      <m:r>
                        <a:rPr lang="en-US" b="0" i="1" smtClean="0">
                          <a:latin typeface="Cambria Math"/>
                          <a:ea typeface="Cambria Math"/>
                        </a:rPr>
                        <m:t>𝑐𝑎𝑝𝑎𝑐𝑖𝑡𝑦</m:t>
                      </m:r>
                      <m:r>
                        <a:rPr lang="en-US" b="0" i="1" smtClean="0">
                          <a:latin typeface="Cambria Math"/>
                          <a:ea typeface="Cambria Math"/>
                        </a:rPr>
                        <m:t> </m:t>
                      </m:r>
                      <m:r>
                        <a:rPr lang="en-US" b="0" i="1" smtClean="0">
                          <a:latin typeface="Cambria Math"/>
                          <a:ea typeface="Cambria Math"/>
                        </a:rPr>
                        <m:t>𝑠𝑤𝑖𝑡𝑐h𝑖𝑛𝑔</m:t>
                      </m:r>
                      <m:r>
                        <a:rPr lang="en-US" b="0" i="1" smtClean="0">
                          <a:latin typeface="Cambria Math"/>
                          <a:ea typeface="Cambria Math"/>
                        </a:rPr>
                        <m:t>)</m:t>
                      </m:r>
                    </m:oMath>
                  </m:oMathPara>
                </a14:m>
                <a:endParaRPr lang="en-US" dirty="0"/>
              </a:p>
              <a:p>
                <a:pPr marL="793750" lvl="2" indent="0">
                  <a:spcBef>
                    <a:spcPts val="0"/>
                  </a:spcBef>
                  <a:buNone/>
                </a:pPr>
                <a14:m>
                  <m:oMathPara xmlns:m="http://schemas.openxmlformats.org/officeDocument/2006/math">
                    <m:oMathParaPr>
                      <m:jc m:val="left"/>
                    </m:oMathParaPr>
                    <m:oMath xmlns:m="http://schemas.openxmlformats.org/officeDocument/2006/math">
                      <m:sSub>
                        <m:sSubPr>
                          <m:ctrlPr>
                            <a:rPr lang="en-US" i="1">
                              <a:latin typeface="Cambria Math"/>
                              <a:cs typeface="Times New Roman" pitchFamily="18" charset="0"/>
                            </a:rPr>
                          </m:ctrlPr>
                        </m:sSubPr>
                        <m:e>
                          <m:r>
                            <a:rPr lang="en-US" b="0" i="1" smtClean="0">
                              <a:latin typeface="Cambria Math"/>
                              <a:cs typeface="Times New Roman" pitchFamily="18" charset="0"/>
                            </a:rPr>
                            <m:t>𝑥</m:t>
                          </m:r>
                        </m:e>
                        <m:sub>
                          <m:r>
                            <a:rPr lang="en-US" b="0" i="1" smtClean="0">
                              <a:latin typeface="Cambria Math"/>
                              <a:cs typeface="Times New Roman" pitchFamily="18" charset="0"/>
                            </a:rPr>
                            <m:t>𝑖</m:t>
                          </m:r>
                          <m:r>
                            <a:rPr lang="en-US" i="1">
                              <a:latin typeface="Cambria Math"/>
                              <a:cs typeface="Times New Roman" pitchFamily="18" charset="0"/>
                            </a:rPr>
                            <m:t>,</m:t>
                          </m:r>
                          <m:r>
                            <a:rPr lang="en-US" b="0" i="1" smtClean="0">
                              <a:latin typeface="Cambria Math"/>
                              <a:cs typeface="Times New Roman" pitchFamily="18" charset="0"/>
                            </a:rPr>
                            <m:t>𝑗</m:t>
                          </m:r>
                        </m:sub>
                      </m:sSub>
                      <m:r>
                        <a:rPr lang="en-US" b="0" i="1" smtClean="0">
                          <a:latin typeface="Cambria Math"/>
                          <a:ea typeface="Cambria Math"/>
                          <a:cs typeface="Times New Roman" pitchFamily="18" charset="0"/>
                        </a:rPr>
                        <m:t>≥</m:t>
                      </m:r>
                      <m:r>
                        <a:rPr lang="en-US" b="0" i="1" smtClean="0">
                          <a:latin typeface="Cambria Math"/>
                          <a:cs typeface="Times New Roman" pitchFamily="18" charset="0"/>
                        </a:rPr>
                        <m:t>0 </m:t>
                      </m:r>
                      <m:r>
                        <a:rPr lang="en-US" b="0" i="1" smtClean="0">
                          <a:latin typeface="Cambria Math"/>
                          <a:cs typeface="Times New Roman" pitchFamily="18" charset="0"/>
                        </a:rPr>
                        <m:t>𝑓𝑜𝑟</m:t>
                      </m:r>
                      <m:r>
                        <a:rPr lang="en-US" b="0" i="1" smtClean="0">
                          <a:latin typeface="Cambria Math"/>
                          <a:cs typeface="Times New Roman" pitchFamily="18" charset="0"/>
                        </a:rPr>
                        <m:t> </m:t>
                      </m:r>
                      <m:r>
                        <a:rPr lang="en-US" b="0" i="1" smtClean="0">
                          <a:latin typeface="Cambria Math"/>
                          <a:cs typeface="Times New Roman" pitchFamily="18" charset="0"/>
                        </a:rPr>
                        <m:t>𝑎𝑙𝑙</m:t>
                      </m:r>
                      <m:r>
                        <a:rPr lang="en-US" b="0" i="1" smtClean="0">
                          <a:latin typeface="Cambria Math"/>
                          <a:cs typeface="Times New Roman" pitchFamily="18" charset="0"/>
                        </a:rPr>
                        <m:t> </m:t>
                      </m:r>
                      <m:r>
                        <a:rPr lang="en-US" b="0" i="1" smtClean="0">
                          <a:latin typeface="Cambria Math"/>
                          <a:cs typeface="Times New Roman" pitchFamily="18" charset="0"/>
                        </a:rPr>
                        <m:t>𝑖</m:t>
                      </m:r>
                      <m:r>
                        <a:rPr lang="en-US" b="0" i="1" smtClean="0">
                          <a:latin typeface="Cambria Math"/>
                          <a:cs typeface="Times New Roman" pitchFamily="18" charset="0"/>
                        </a:rPr>
                        <m:t>,</m:t>
                      </m:r>
                      <m:r>
                        <a:rPr lang="en-US" b="0" i="1" smtClean="0">
                          <a:latin typeface="Cambria Math"/>
                          <a:cs typeface="Times New Roman" pitchFamily="18" charset="0"/>
                        </a:rPr>
                        <m:t>𝑗</m:t>
                      </m:r>
                    </m:oMath>
                  </m:oMathPara>
                </a14:m>
                <a:endParaRPr lang="en-US" dirty="0" smtClean="0"/>
              </a:p>
              <a:p>
                <a:pPr marL="793750" lvl="2" indent="0">
                  <a:spcBef>
                    <a:spcPts val="0"/>
                  </a:spcBef>
                  <a:buNone/>
                </a:pPr>
                <a14:m>
                  <m:oMathPara xmlns:m="http://schemas.openxmlformats.org/officeDocument/2006/math">
                    <m:oMathParaPr>
                      <m:jc m:val="left"/>
                    </m:oMathParaPr>
                    <m:oMath xmlns:m="http://schemas.openxmlformats.org/officeDocument/2006/math">
                      <m:sSub>
                        <m:sSubPr>
                          <m:ctrlPr>
                            <a:rPr lang="en-US" i="1">
                              <a:latin typeface="Cambria Math"/>
                              <a:cs typeface="Times New Roman" pitchFamily="18" charset="0"/>
                            </a:rPr>
                          </m:ctrlPr>
                        </m:sSubPr>
                        <m:e>
                          <m:r>
                            <a:rPr lang="en-US" b="0" i="1" smtClean="0">
                              <a:latin typeface="Cambria Math"/>
                              <a:cs typeface="Times New Roman" pitchFamily="18" charset="0"/>
                            </a:rPr>
                            <m:t>𝑦</m:t>
                          </m:r>
                        </m:e>
                        <m:sub>
                          <m:r>
                            <a:rPr lang="en-US" i="1">
                              <a:latin typeface="Cambria Math"/>
                              <a:cs typeface="Times New Roman" pitchFamily="18" charset="0"/>
                            </a:rPr>
                            <m:t>𝑖</m:t>
                          </m:r>
                        </m:sub>
                      </m:sSub>
                      <m:r>
                        <a:rPr lang="en-US" b="0" i="1" smtClean="0">
                          <a:latin typeface="Cambria Math"/>
                          <a:ea typeface="Cambria Math"/>
                          <a:cs typeface="Times New Roman" pitchFamily="18" charset="0"/>
                        </a:rPr>
                        <m:t>=</m:t>
                      </m:r>
                      <m:r>
                        <a:rPr lang="en-US" i="1">
                          <a:latin typeface="Cambria Math"/>
                          <a:cs typeface="Times New Roman" pitchFamily="18" charset="0"/>
                        </a:rPr>
                        <m:t>0 </m:t>
                      </m:r>
                      <m:r>
                        <a:rPr lang="en-US" b="0" i="1" smtClean="0">
                          <a:latin typeface="Cambria Math"/>
                          <a:cs typeface="Times New Roman" pitchFamily="18" charset="0"/>
                        </a:rPr>
                        <m:t>𝑜𝑟</m:t>
                      </m:r>
                      <m:r>
                        <a:rPr lang="en-US" b="0" i="1" smtClean="0">
                          <a:latin typeface="Cambria Math"/>
                          <a:cs typeface="Times New Roman" pitchFamily="18" charset="0"/>
                        </a:rPr>
                        <m:t> 1  </m:t>
                      </m:r>
                      <m:r>
                        <a:rPr lang="en-US" i="1">
                          <a:latin typeface="Cambria Math"/>
                          <a:cs typeface="Times New Roman" pitchFamily="18" charset="0"/>
                        </a:rPr>
                        <m:t>𝑓𝑜𝑟</m:t>
                      </m:r>
                      <m:r>
                        <a:rPr lang="en-US" i="1">
                          <a:latin typeface="Cambria Math"/>
                          <a:cs typeface="Times New Roman" pitchFamily="18" charset="0"/>
                        </a:rPr>
                        <m:t> </m:t>
                      </m:r>
                      <m:r>
                        <a:rPr lang="en-US" i="1">
                          <a:latin typeface="Cambria Math"/>
                          <a:cs typeface="Times New Roman" pitchFamily="18" charset="0"/>
                        </a:rPr>
                        <m:t>𝑎𝑙𝑙</m:t>
                      </m:r>
                      <m:r>
                        <a:rPr lang="en-US" i="1">
                          <a:latin typeface="Cambria Math"/>
                          <a:cs typeface="Times New Roman" pitchFamily="18" charset="0"/>
                        </a:rPr>
                        <m:t> </m:t>
                      </m:r>
                      <m:r>
                        <a:rPr lang="en-US" i="1">
                          <a:latin typeface="Cambria Math"/>
                          <a:cs typeface="Times New Roman" pitchFamily="18" charset="0"/>
                        </a:rPr>
                        <m:t>𝑖</m:t>
                      </m:r>
                    </m:oMath>
                  </m:oMathPara>
                </a14:m>
                <a:endParaRPr lang="en-US" dirty="0"/>
              </a:p>
            </p:txBody>
          </p:sp>
        </mc:Choice>
        <mc:Fallback xmlns="">
          <p:sp>
            <p:nvSpPr>
              <p:cNvPr id="593923" name="Rectangle 3"/>
              <p:cNvSpPr>
                <a:spLocks noGrp="1" noRot="1" noChangeAspect="1" noMove="1" noResize="1" noEditPoints="1" noAdjustHandles="1" noChangeArrowheads="1" noChangeShapeType="1" noTextEdit="1"/>
              </p:cNvSpPr>
              <p:nvPr>
                <p:ph type="body" idx="1"/>
              </p:nvPr>
            </p:nvSpPr>
            <p:spPr>
              <a:xfrm>
                <a:off x="204532" y="1570333"/>
                <a:ext cx="8714508" cy="4659986"/>
              </a:xfrm>
              <a:blipFill rotWithShape="1">
                <a:blip r:embed="rId3"/>
                <a:stretch>
                  <a:fillRect b="-3272"/>
                </a:stretch>
              </a:blipFill>
              <a:ln/>
            </p:spPr>
            <p:txBody>
              <a:bodyPr/>
              <a:lstStyle/>
              <a:p>
                <a:r>
                  <a:rPr lang="en-US">
                    <a:noFill/>
                  </a:rPr>
                  <a:t> </a:t>
                </a:r>
              </a:p>
            </p:txBody>
          </p:sp>
        </mc:Fallback>
      </mc:AlternateContent>
      <p:sp>
        <p:nvSpPr>
          <p:cNvPr id="5" name="Rectangle 2"/>
          <p:cNvSpPr>
            <a:spLocks noGrp="1" noChangeArrowheads="1"/>
          </p:cNvSpPr>
          <p:nvPr>
            <p:ph type="title"/>
          </p:nvPr>
        </p:nvSpPr>
        <p:spPr>
          <a:xfrm>
            <a:off x="1219200" y="274638"/>
            <a:ext cx="7710488" cy="1011237"/>
          </a:xfrm>
        </p:spPr>
        <p:txBody>
          <a:bodyPr/>
          <a:lstStyle/>
          <a:p>
            <a:r>
              <a:rPr lang="en-US" sz="3800" dirty="0" smtClean="0">
                <a:cs typeface="Times New Roman" pitchFamily="18" charset="0"/>
              </a:rPr>
              <a:t>ILP Model of Facilities Location</a:t>
            </a:r>
            <a:endParaRPr lang="en-US" sz="3800" dirty="0">
              <a:cs typeface="Times New Roman" pitchFamily="18" charset="0"/>
            </a:endParaRPr>
          </a:p>
        </p:txBody>
      </p:sp>
      <p:sp>
        <p:nvSpPr>
          <p:cNvPr id="6" name="TextBox 5"/>
          <p:cNvSpPr txBox="1"/>
          <p:nvPr/>
        </p:nvSpPr>
        <p:spPr>
          <a:xfrm>
            <a:off x="7631797" y="3170848"/>
            <a:ext cx="1260311" cy="461665"/>
          </a:xfrm>
          <a:prstGeom prst="rect">
            <a:avLst/>
          </a:prstGeom>
          <a:noFill/>
        </p:spPr>
        <p:txBody>
          <a:bodyPr wrap="square" rtlCol="0">
            <a:spAutoFit/>
          </a:bodyPr>
          <a:lstStyle/>
          <a:p>
            <a:r>
              <a:rPr lang="en-US" sz="2400" dirty="0">
                <a:solidFill>
                  <a:schemeClr val="accent2"/>
                </a:solidFill>
              </a:rPr>
              <a:t>[</a:t>
            </a:r>
            <a:r>
              <a:rPr lang="en-US" sz="2400" dirty="0" smtClean="0">
                <a:solidFill>
                  <a:schemeClr val="accent2"/>
                </a:solidFill>
              </a:rPr>
              <a:t>11.30]</a:t>
            </a:r>
            <a:endParaRPr lang="en-US" sz="2400" dirty="0">
              <a:solidFill>
                <a:schemeClr val="accent2"/>
              </a:solidFill>
            </a:endParaRPr>
          </a:p>
        </p:txBody>
      </p:sp>
      <p:sp>
        <p:nvSpPr>
          <p:cNvPr id="2" name="TextBox 1"/>
          <p:cNvSpPr txBox="1"/>
          <p:nvPr/>
        </p:nvSpPr>
        <p:spPr>
          <a:xfrm>
            <a:off x="181918" y="3171826"/>
            <a:ext cx="593432" cy="461665"/>
          </a:xfrm>
          <a:prstGeom prst="rect">
            <a:avLst/>
          </a:prstGeom>
          <a:noFill/>
        </p:spPr>
        <p:txBody>
          <a:bodyPr wrap="none" rtlCol="0">
            <a:spAutoFit/>
          </a:bodyPr>
          <a:lstStyle/>
          <a:p>
            <a:r>
              <a:rPr lang="en-US" sz="2400" dirty="0" err="1" smtClean="0">
                <a:solidFill>
                  <a:schemeClr val="accent6"/>
                </a:solidFill>
              </a:rPr>
              <a:t>s.t.</a:t>
            </a:r>
            <a:endParaRPr lang="en-US" sz="2400" dirty="0">
              <a:solidFill>
                <a:schemeClr val="accent6"/>
              </a:solidFill>
            </a:endParaRPr>
          </a:p>
        </p:txBody>
      </p:sp>
      <p:sp>
        <p:nvSpPr>
          <p:cNvPr id="7" name="TextBox 6"/>
          <p:cNvSpPr txBox="1"/>
          <p:nvPr/>
        </p:nvSpPr>
        <p:spPr>
          <a:xfrm>
            <a:off x="172300" y="1709739"/>
            <a:ext cx="612668" cy="461665"/>
          </a:xfrm>
          <a:prstGeom prst="rect">
            <a:avLst/>
          </a:prstGeom>
          <a:noFill/>
        </p:spPr>
        <p:txBody>
          <a:bodyPr wrap="none" rtlCol="0">
            <a:spAutoFit/>
          </a:bodyPr>
          <a:lstStyle/>
          <a:p>
            <a:r>
              <a:rPr lang="en-US" sz="2400" dirty="0" smtClean="0">
                <a:solidFill>
                  <a:schemeClr val="accent6"/>
                </a:solidFill>
              </a:rPr>
              <a:t>Let</a:t>
            </a:r>
            <a:endParaRPr lang="en-US" sz="2400" dirty="0">
              <a:solidFill>
                <a:schemeClr val="accent6"/>
              </a:solidFill>
            </a:endParaRPr>
          </a:p>
        </p:txBody>
      </p:sp>
    </p:spTree>
    <p:extLst>
      <p:ext uri="{BB962C8B-B14F-4D97-AF65-F5344CB8AC3E}">
        <p14:creationId xmlns:p14="http://schemas.microsoft.com/office/powerpoint/2010/main" val="33518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39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39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939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939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9392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93923" name="Rectangle 3"/>
              <p:cNvSpPr>
                <a:spLocks noGrp="1" noChangeArrowheads="1"/>
              </p:cNvSpPr>
              <p:nvPr>
                <p:ph type="body" idx="1"/>
              </p:nvPr>
            </p:nvSpPr>
            <p:spPr>
              <a:xfrm>
                <a:off x="204532" y="1570333"/>
                <a:ext cx="8714508" cy="4659986"/>
              </a:xfrm>
              <a:ln/>
            </p:spPr>
            <p:txBody>
              <a:bodyPr/>
              <a:lstStyle/>
              <a:p>
                <a:pPr marL="800100" lvl="2" indent="0">
                  <a:spcBef>
                    <a:spcPts val="600"/>
                  </a:spcBef>
                  <a:buNone/>
                </a:pPr>
                <a14:m>
                  <m:oMathPara xmlns:m="http://schemas.openxmlformats.org/officeDocument/2006/math">
                    <m:oMathParaPr>
                      <m:jc m:val="left"/>
                    </m:oMathParaPr>
                    <m:oMath xmlns:m="http://schemas.openxmlformats.org/officeDocument/2006/math">
                      <m:r>
                        <a:rPr lang="en-US" b="0" i="1" smtClean="0">
                          <a:latin typeface="Cambria Math"/>
                        </a:rPr>
                        <m:t>𝑚𝑖𝑛</m:t>
                      </m:r>
                      <m:nary>
                        <m:naryPr>
                          <m:chr m:val="∑"/>
                          <m:ctrlPr>
                            <a:rPr lang="en-US" b="0" i="1" smtClean="0">
                              <a:latin typeface="Cambria Math"/>
                            </a:rPr>
                          </m:ctrlPr>
                        </m:naryPr>
                        <m:sub>
                          <m:r>
                            <m:rPr>
                              <m:brk m:alnAt="23"/>
                            </m:rPr>
                            <a:rPr lang="en-US" b="0" i="1" smtClean="0">
                              <a:latin typeface="Cambria Math"/>
                            </a:rPr>
                            <m:t>𝑖</m:t>
                          </m:r>
                          <m:r>
                            <a:rPr lang="en-US" b="0" i="1" smtClean="0">
                              <a:latin typeface="Cambria Math"/>
                            </a:rPr>
                            <m:t>=1</m:t>
                          </m:r>
                        </m:sub>
                        <m:sup>
                          <m:r>
                            <a:rPr lang="en-US" b="0" i="1" smtClean="0">
                              <a:latin typeface="Cambria Math"/>
                            </a:rPr>
                            <m:t>8</m:t>
                          </m:r>
                        </m:sup>
                        <m:e>
                          <m:nary>
                            <m:naryPr>
                              <m:chr m:val="∑"/>
                              <m:ctrlPr>
                                <a:rPr lang="en-US" i="1">
                                  <a:latin typeface="Cambria Math"/>
                                </a:rPr>
                              </m:ctrlPr>
                            </m:naryPr>
                            <m:sub>
                              <m:r>
                                <a:rPr lang="en-US" b="0" i="1" smtClean="0">
                                  <a:latin typeface="Cambria Math"/>
                                </a:rPr>
                                <m:t>𝑗</m:t>
                              </m:r>
                              <m:r>
                                <a:rPr lang="en-US" i="1">
                                  <a:latin typeface="Cambria Math"/>
                                </a:rPr>
                                <m:t>=1</m:t>
                              </m:r>
                            </m:sub>
                            <m:sup>
                              <m:r>
                                <a:rPr lang="en-US" b="0" i="1" smtClean="0">
                                  <a:latin typeface="Cambria Math"/>
                                </a:rPr>
                                <m:t>14</m:t>
                              </m:r>
                            </m:sup>
                            <m:e>
                              <m:sSub>
                                <m:sSubPr>
                                  <m:ctrlPr>
                                    <a:rPr lang="en-US" i="1">
                                      <a:latin typeface="Cambria Math"/>
                                    </a:rPr>
                                  </m:ctrlPr>
                                </m:sSubPr>
                                <m:e>
                                  <m:sSub>
                                    <m:sSubPr>
                                      <m:ctrlPr>
                                        <a:rPr lang="en-US" i="1">
                                          <a:latin typeface="Cambria Math"/>
                                        </a:rPr>
                                      </m:ctrlPr>
                                    </m:sSubPr>
                                    <m:e>
                                      <m:r>
                                        <a:rPr lang="en-US" b="0" i="1" smtClean="0">
                                          <a:latin typeface="Cambria Math"/>
                                        </a:rPr>
                                        <m:t>(</m:t>
                                      </m:r>
                                      <m:r>
                                        <a:rPr lang="en-US" b="0" i="1" smtClean="0">
                                          <a:latin typeface="Cambria Math"/>
                                        </a:rPr>
                                        <m:t>𝑟</m:t>
                                      </m:r>
                                    </m:e>
                                    <m:sub>
                                      <m:r>
                                        <a:rPr lang="en-US" i="1">
                                          <a:latin typeface="Cambria Math"/>
                                        </a:rPr>
                                        <m:t>𝑖</m:t>
                                      </m:r>
                                      <m:r>
                                        <a:rPr lang="en-US" i="1">
                                          <a:latin typeface="Cambria Math"/>
                                        </a:rPr>
                                        <m:t>,</m:t>
                                      </m:r>
                                      <m:r>
                                        <a:rPr lang="en-US" i="1">
                                          <a:latin typeface="Cambria Math"/>
                                        </a:rPr>
                                        <m:t>𝑗</m:t>
                                      </m:r>
                                    </m:sub>
                                  </m:sSub>
                                  <m:sSub>
                                    <m:sSubPr>
                                      <m:ctrlPr>
                                        <a:rPr lang="en-US" i="1">
                                          <a:latin typeface="Cambria Math"/>
                                        </a:rPr>
                                      </m:ctrlPr>
                                    </m:sSubPr>
                                    <m:e>
                                      <m:r>
                                        <a:rPr lang="en-US" i="1">
                                          <a:latin typeface="Cambria Math"/>
                                        </a:rPr>
                                        <m:t>𝑑</m:t>
                                      </m:r>
                                    </m:e>
                                    <m:sub>
                                      <m:r>
                                        <a:rPr lang="en-US" i="1">
                                          <a:latin typeface="Cambria Math"/>
                                        </a:rPr>
                                        <m:t>𝑗</m:t>
                                      </m:r>
                                    </m:sub>
                                  </m:sSub>
                                  <m:r>
                                    <a:rPr lang="en-US" b="0" i="1" smtClean="0">
                                      <a:latin typeface="Cambria Math"/>
                                    </a:rPr>
                                    <m:t>)</m:t>
                                  </m:r>
                                  <m:r>
                                    <a:rPr lang="en-US" i="1">
                                      <a:latin typeface="Cambria Math"/>
                                    </a:rPr>
                                    <m:t>𝑥</m:t>
                                  </m:r>
                                </m:e>
                                <m:sub>
                                  <m:r>
                                    <a:rPr lang="en-US" i="1">
                                      <a:latin typeface="Cambria Math"/>
                                    </a:rPr>
                                    <m:t>𝑖</m:t>
                                  </m:r>
                                  <m:r>
                                    <a:rPr lang="en-US" i="1">
                                      <a:latin typeface="Cambria Math"/>
                                    </a:rPr>
                                    <m:t>,</m:t>
                                  </m:r>
                                  <m:r>
                                    <a:rPr lang="en-US" i="1">
                                      <a:latin typeface="Cambria Math"/>
                                    </a:rPr>
                                    <m:t>𝑗</m:t>
                                  </m:r>
                                </m:sub>
                              </m:sSub>
                            </m:e>
                          </m:nary>
                          <m:r>
                            <a:rPr lang="en-US" b="0" i="1" smtClean="0">
                              <a:latin typeface="Cambria Math"/>
                            </a:rPr>
                            <m:t>+</m:t>
                          </m:r>
                          <m:nary>
                            <m:naryPr>
                              <m:chr m:val="∑"/>
                              <m:ctrlPr>
                                <a:rPr lang="en-US" b="0" i="1" smtClean="0">
                                  <a:latin typeface="Cambria Math"/>
                                </a:rPr>
                              </m:ctrlPr>
                            </m:naryPr>
                            <m:sub>
                              <m:r>
                                <m:rPr>
                                  <m:brk m:alnAt="23"/>
                                </m:rPr>
                                <a:rPr lang="en-US" b="0" i="1" smtClean="0">
                                  <a:latin typeface="Cambria Math"/>
                                </a:rPr>
                                <m:t>𝑖</m:t>
                              </m:r>
                              <m:r>
                                <a:rPr lang="en-US" b="0" i="1" smtClean="0">
                                  <a:latin typeface="Cambria Math"/>
                                </a:rPr>
                                <m:t>=1</m:t>
                              </m:r>
                            </m:sub>
                            <m:sup>
                              <m:r>
                                <a:rPr lang="en-US" b="0" i="1" smtClean="0">
                                  <a:latin typeface="Cambria Math"/>
                                </a:rPr>
                                <m:t>8</m:t>
                              </m:r>
                            </m:sup>
                            <m:e>
                              <m:sSub>
                                <m:sSubPr>
                                  <m:ctrlPr>
                                    <a:rPr lang="en-US" b="0" i="1" smtClean="0">
                                      <a:latin typeface="Cambria Math"/>
                                    </a:rPr>
                                  </m:ctrlPr>
                                </m:sSubPr>
                                <m:e>
                                  <m:r>
                                    <a:rPr lang="en-US" b="0" i="1" smtClean="0">
                                      <a:latin typeface="Cambria Math"/>
                                    </a:rPr>
                                    <m:t>𝑓</m:t>
                                  </m:r>
                                </m:e>
                                <m:sub>
                                  <m:r>
                                    <a:rPr lang="en-US" b="0" i="1" smtClean="0">
                                      <a:latin typeface="Cambria Math"/>
                                    </a:rPr>
                                    <m:t>𝑖</m:t>
                                  </m:r>
                                </m:sub>
                              </m:sSub>
                              <m:sSub>
                                <m:sSubPr>
                                  <m:ctrlPr>
                                    <a:rPr lang="en-US" b="0" i="1" smtClean="0">
                                      <a:latin typeface="Cambria Math"/>
                                    </a:rPr>
                                  </m:ctrlPr>
                                </m:sSubPr>
                                <m:e>
                                  <m:r>
                                    <a:rPr lang="en-US" b="0" i="1" smtClean="0">
                                      <a:latin typeface="Cambria Math"/>
                                    </a:rPr>
                                    <m:t>𝑦</m:t>
                                  </m:r>
                                </m:e>
                                <m:sub>
                                  <m:r>
                                    <a:rPr lang="en-US" b="0" i="1" smtClean="0">
                                      <a:latin typeface="Cambria Math"/>
                                    </a:rPr>
                                    <m:t>𝑖</m:t>
                                  </m:r>
                                </m:sub>
                              </m:sSub>
                            </m:e>
                          </m:nary>
                        </m:e>
                      </m:nary>
                    </m:oMath>
                  </m:oMathPara>
                </a14:m>
                <a:endParaRPr lang="en-US" dirty="0" smtClean="0"/>
              </a:p>
              <a:p>
                <a:pPr marL="793750" lvl="2" indent="0">
                  <a:spcBef>
                    <a:spcPts val="0"/>
                  </a:spcBef>
                  <a:buNone/>
                </a:pPr>
                <a14:m>
                  <m:oMathPara xmlns:m="http://schemas.openxmlformats.org/officeDocument/2006/math">
                    <m:oMathParaPr>
                      <m:jc m:val="left"/>
                    </m:oMathParaPr>
                    <m:oMath xmlns:m="http://schemas.openxmlformats.org/officeDocument/2006/math">
                      <m:nary>
                        <m:naryPr>
                          <m:chr m:val="∑"/>
                          <m:ctrlPr>
                            <a:rPr lang="en-US" i="1">
                              <a:latin typeface="Cambria Math"/>
                            </a:rPr>
                          </m:ctrlPr>
                        </m:naryPr>
                        <m:sub>
                          <m:r>
                            <m:rPr>
                              <m:brk m:alnAt="23"/>
                            </m:rPr>
                            <a:rPr lang="en-US" i="1">
                              <a:latin typeface="Cambria Math"/>
                            </a:rPr>
                            <m:t>𝑖</m:t>
                          </m:r>
                          <m:r>
                            <a:rPr lang="en-US" i="1">
                              <a:latin typeface="Cambria Math"/>
                            </a:rPr>
                            <m:t>=1</m:t>
                          </m:r>
                        </m:sub>
                        <m:sup>
                          <m:r>
                            <a:rPr lang="en-US" i="1">
                              <a:latin typeface="Cambria Math"/>
                            </a:rPr>
                            <m:t>8</m:t>
                          </m:r>
                        </m:sup>
                        <m:e>
                          <m:sSub>
                            <m:sSubPr>
                              <m:ctrlPr>
                                <a:rPr lang="en-US" i="1">
                                  <a:latin typeface="Cambria Math"/>
                                </a:rPr>
                              </m:ctrlPr>
                            </m:sSubPr>
                            <m:e>
                              <m:r>
                                <a:rPr lang="en-US" i="1">
                                  <a:latin typeface="Cambria Math"/>
                                </a:rPr>
                                <m:t> </m:t>
                              </m:r>
                              <m:r>
                                <a:rPr lang="en-US" i="1">
                                  <a:latin typeface="Cambria Math"/>
                                </a:rPr>
                                <m:t>𝑥</m:t>
                              </m:r>
                            </m:e>
                            <m:sub>
                              <m:r>
                                <a:rPr lang="en-US" i="1">
                                  <a:latin typeface="Cambria Math"/>
                                </a:rPr>
                                <m:t>𝑖</m:t>
                              </m:r>
                              <m:r>
                                <a:rPr lang="en-US" i="1">
                                  <a:latin typeface="Cambria Math"/>
                                </a:rPr>
                                <m:t>,</m:t>
                              </m:r>
                              <m:r>
                                <a:rPr lang="en-US" i="1">
                                  <a:latin typeface="Cambria Math"/>
                                </a:rPr>
                                <m:t>𝑗</m:t>
                              </m:r>
                            </m:sub>
                          </m:sSub>
                        </m:e>
                      </m:nary>
                      <m:r>
                        <a:rPr lang="en-US" i="1">
                          <a:latin typeface="Cambria Math"/>
                        </a:rPr>
                        <m:t>=1 </m:t>
                      </m:r>
                      <m:r>
                        <a:rPr lang="en-US" i="1">
                          <a:latin typeface="Cambria Math"/>
                        </a:rPr>
                        <m:t>𝑓𝑜𝑟</m:t>
                      </m:r>
                      <m:r>
                        <a:rPr lang="en-US" i="1">
                          <a:latin typeface="Cambria Math"/>
                        </a:rPr>
                        <m:t> </m:t>
                      </m:r>
                      <m:r>
                        <a:rPr lang="en-US" i="1">
                          <a:latin typeface="Cambria Math"/>
                        </a:rPr>
                        <m:t>𝑎𝑙𝑙</m:t>
                      </m:r>
                      <m:r>
                        <a:rPr lang="en-US" i="1">
                          <a:latin typeface="Cambria Math"/>
                        </a:rPr>
                        <m:t> </m:t>
                      </m:r>
                      <m:r>
                        <a:rPr lang="en-US" i="1">
                          <a:latin typeface="Cambria Math"/>
                        </a:rPr>
                        <m:t>𝑗</m:t>
                      </m:r>
                      <m:r>
                        <a:rPr lang="en-US" i="1">
                          <a:latin typeface="Cambria Math"/>
                        </a:rPr>
                        <m:t> (</m:t>
                      </m:r>
                      <m:r>
                        <a:rPr lang="en-US" b="0" i="1" smtClean="0">
                          <a:latin typeface="Cambria Math"/>
                        </a:rPr>
                        <m:t>𝑐𝑎𝑟𝑟𝑦</m:t>
                      </m:r>
                      <m:r>
                        <a:rPr lang="en-US" i="1">
                          <a:latin typeface="Cambria Math"/>
                        </a:rPr>
                        <m:t> </m:t>
                      </m:r>
                      <m:r>
                        <a:rPr lang="en-US" i="1">
                          <a:latin typeface="Cambria Math"/>
                        </a:rPr>
                        <m:t>𝑗</m:t>
                      </m:r>
                      <m:r>
                        <a:rPr lang="en-US" i="1">
                          <a:latin typeface="Cambria Math"/>
                        </a:rPr>
                        <m:t> </m:t>
                      </m:r>
                      <m:r>
                        <a:rPr lang="en-US" b="0" i="1" smtClean="0">
                          <a:latin typeface="Cambria Math"/>
                        </a:rPr>
                        <m:t>𝑙𝑜𝑎𝑑</m:t>
                      </m:r>
                      <m:r>
                        <a:rPr lang="en-US" b="0" i="1" smtClean="0">
                          <a:latin typeface="Cambria Math"/>
                        </a:rPr>
                        <m:t>)</m:t>
                      </m:r>
                    </m:oMath>
                  </m:oMathPara>
                </a14:m>
                <a:endParaRPr lang="en-US" dirty="0" smtClean="0"/>
              </a:p>
              <a:p>
                <a:pPr marL="793750" lvl="2" indent="0">
                  <a:spcBef>
                    <a:spcPts val="0"/>
                  </a:spcBef>
                  <a:buNone/>
                </a:pPr>
                <a14:m>
                  <m:oMathPara xmlns:m="http://schemas.openxmlformats.org/officeDocument/2006/math">
                    <m:oMathParaPr>
                      <m:jc m:val="left"/>
                    </m:oMathParaPr>
                    <m:oMath xmlns:m="http://schemas.openxmlformats.org/officeDocument/2006/math">
                      <m:r>
                        <a:rPr lang="en-US" b="0" i="1" smtClean="0">
                          <a:latin typeface="Cambria Math"/>
                          <a:ea typeface="Cambria Math"/>
                        </a:rPr>
                        <m:t>15</m:t>
                      </m:r>
                      <m:r>
                        <a:rPr lang="en-US" i="1">
                          <a:latin typeface="Cambria Math"/>
                          <a:ea typeface="Cambria Math"/>
                        </a:rPr>
                        <m:t>00</m:t>
                      </m:r>
                      <m:sSub>
                        <m:sSubPr>
                          <m:ctrlPr>
                            <a:rPr lang="en-US" i="1">
                              <a:latin typeface="Cambria Math"/>
                              <a:ea typeface="Cambria Math"/>
                            </a:rPr>
                          </m:ctrlPr>
                        </m:sSubPr>
                        <m:e>
                          <m:r>
                            <a:rPr lang="en-US" i="1">
                              <a:latin typeface="Cambria Math"/>
                              <a:ea typeface="Cambria Math"/>
                            </a:rPr>
                            <m:t>𝑦</m:t>
                          </m:r>
                        </m:e>
                        <m:sub>
                          <m:r>
                            <a:rPr lang="en-US" i="1">
                              <a:latin typeface="Cambria Math"/>
                              <a:ea typeface="Cambria Math"/>
                            </a:rPr>
                            <m:t>𝑖</m:t>
                          </m:r>
                        </m:sub>
                      </m:sSub>
                      <m:r>
                        <a:rPr lang="en-US" i="1" smtClean="0">
                          <a:latin typeface="Cambria Math"/>
                          <a:ea typeface="Cambria Math"/>
                        </a:rPr>
                        <m:t>≤</m:t>
                      </m:r>
                      <m:nary>
                        <m:naryPr>
                          <m:chr m:val="∑"/>
                          <m:ctrlPr>
                            <a:rPr lang="en-US" i="1" smtClean="0">
                              <a:latin typeface="Cambria Math"/>
                            </a:rPr>
                          </m:ctrlPr>
                        </m:naryPr>
                        <m:sub>
                          <m:r>
                            <m:rPr>
                              <m:brk m:alnAt="23"/>
                            </m:rPr>
                            <a:rPr lang="en-US" b="0" i="1" smtClean="0">
                              <a:latin typeface="Cambria Math"/>
                            </a:rPr>
                            <m:t>𝑗</m:t>
                          </m:r>
                          <m:r>
                            <a:rPr lang="en-US" b="0" i="1" smtClean="0">
                              <a:latin typeface="Cambria Math"/>
                            </a:rPr>
                            <m:t>=1</m:t>
                          </m:r>
                        </m:sub>
                        <m:sup>
                          <m:r>
                            <a:rPr lang="en-US" b="0" i="1" smtClean="0">
                              <a:latin typeface="Cambria Math"/>
                            </a:rPr>
                            <m:t>14</m:t>
                          </m:r>
                        </m:sup>
                        <m:e>
                          <m:sSub>
                            <m:sSubPr>
                              <m:ctrlPr>
                                <a:rPr lang="en-US" i="1" smtClean="0">
                                  <a:latin typeface="Cambria Math"/>
                                </a:rPr>
                              </m:ctrlPr>
                            </m:sSubPr>
                            <m:e>
                              <m:r>
                                <a:rPr lang="en-US" b="0" i="1" smtClean="0">
                                  <a:latin typeface="Cambria Math"/>
                                </a:rPr>
                                <m:t>𝑑</m:t>
                              </m:r>
                            </m:e>
                            <m:sub>
                              <m:r>
                                <a:rPr lang="en-US" b="0" i="1" smtClean="0">
                                  <a:latin typeface="Cambria Math"/>
                                </a:rPr>
                                <m:t>𝑗</m:t>
                              </m:r>
                            </m:sub>
                          </m:sSub>
                          <m:sSub>
                            <m:sSubPr>
                              <m:ctrlPr>
                                <a:rPr lang="en-US" i="1" smtClean="0">
                                  <a:latin typeface="Cambria Math"/>
                                </a:rPr>
                              </m:ctrlPr>
                            </m:sSubPr>
                            <m:e>
                              <m:r>
                                <a:rPr lang="en-US" b="0" i="1" smtClean="0">
                                  <a:latin typeface="Cambria Math"/>
                                </a:rPr>
                                <m:t>𝑥</m:t>
                              </m:r>
                            </m:e>
                            <m:sub>
                              <m:r>
                                <a:rPr lang="en-US" b="0" i="1" smtClean="0">
                                  <a:latin typeface="Cambria Math"/>
                                </a:rPr>
                                <m:t>𝑖</m:t>
                              </m:r>
                              <m:r>
                                <a:rPr lang="en-US" b="0" i="1" smtClean="0">
                                  <a:latin typeface="Cambria Math"/>
                                </a:rPr>
                                <m:t>,</m:t>
                              </m:r>
                              <m:r>
                                <a:rPr lang="en-US" b="0" i="1" smtClean="0">
                                  <a:latin typeface="Cambria Math"/>
                                </a:rPr>
                                <m:t>𝑗</m:t>
                              </m:r>
                            </m:sub>
                          </m:sSub>
                          <m:r>
                            <a:rPr lang="en-US" i="1" smtClean="0">
                              <a:latin typeface="Cambria Math"/>
                              <a:ea typeface="Cambria Math"/>
                            </a:rPr>
                            <m:t>≤</m:t>
                          </m:r>
                          <m:r>
                            <a:rPr lang="en-US" b="0" i="1" smtClean="0">
                              <a:latin typeface="Cambria Math"/>
                              <a:ea typeface="Cambria Math"/>
                            </a:rPr>
                            <m:t>5000</m:t>
                          </m:r>
                          <m:sSub>
                            <m:sSubPr>
                              <m:ctrlPr>
                                <a:rPr lang="en-US" b="0" i="1" smtClean="0">
                                  <a:latin typeface="Cambria Math"/>
                                  <a:ea typeface="Cambria Math"/>
                                </a:rPr>
                              </m:ctrlPr>
                            </m:sSubPr>
                            <m:e>
                              <m:r>
                                <a:rPr lang="en-US" b="0" i="1" smtClean="0">
                                  <a:latin typeface="Cambria Math"/>
                                  <a:ea typeface="Cambria Math"/>
                                </a:rPr>
                                <m:t>𝑦</m:t>
                              </m:r>
                            </m:e>
                            <m:sub>
                              <m:r>
                                <a:rPr lang="en-US" b="0" i="1" smtClean="0">
                                  <a:latin typeface="Cambria Math"/>
                                  <a:ea typeface="Cambria Math"/>
                                </a:rPr>
                                <m:t>𝑖</m:t>
                              </m:r>
                            </m:sub>
                          </m:sSub>
                          <m:r>
                            <a:rPr lang="en-US" b="0" i="1" smtClean="0">
                              <a:latin typeface="Cambria Math"/>
                              <a:ea typeface="Cambria Math"/>
                            </a:rPr>
                            <m:t>  (</m:t>
                          </m:r>
                          <m:r>
                            <a:rPr lang="en-US" b="0" i="1" smtClean="0">
                              <a:latin typeface="Cambria Math"/>
                              <a:ea typeface="Cambria Math"/>
                            </a:rPr>
                            <m:t>𝑐𝑎𝑝𝑎𝑐𝑖𝑡𝑦</m:t>
                          </m:r>
                          <m:r>
                            <a:rPr lang="en-US" b="0" i="1" smtClean="0">
                              <a:latin typeface="Cambria Math"/>
                              <a:ea typeface="Cambria Math"/>
                            </a:rPr>
                            <m:t> </m:t>
                          </m:r>
                          <m:r>
                            <a:rPr lang="en-US" b="0" i="1" smtClean="0">
                              <a:latin typeface="Cambria Math"/>
                              <a:ea typeface="Cambria Math"/>
                            </a:rPr>
                            <m:t>𝑜𝑓</m:t>
                          </m:r>
                          <m:r>
                            <a:rPr lang="en-US" b="0" i="1" smtClean="0">
                              <a:latin typeface="Cambria Math"/>
                              <a:ea typeface="Cambria Math"/>
                            </a:rPr>
                            <m:t> </m:t>
                          </m:r>
                          <m:r>
                            <a:rPr lang="en-US" b="0" i="1" smtClean="0">
                              <a:latin typeface="Cambria Math"/>
                              <a:ea typeface="Cambria Math"/>
                            </a:rPr>
                            <m:t>𝑖</m:t>
                          </m:r>
                          <m:r>
                            <a:rPr lang="en-US" b="0" i="1" smtClean="0">
                              <a:latin typeface="Cambria Math"/>
                              <a:ea typeface="Cambria Math"/>
                            </a:rPr>
                            <m:t>)</m:t>
                          </m:r>
                        </m:e>
                      </m:nary>
                    </m:oMath>
                  </m:oMathPara>
                </a14:m>
                <a:endParaRPr lang="en-US" i="1" dirty="0" smtClean="0">
                  <a:latin typeface="Cambria Math"/>
                </a:endParaRPr>
              </a:p>
              <a:p>
                <a:pPr marL="793750" lvl="2" indent="0">
                  <a:spcBef>
                    <a:spcPts val="0"/>
                  </a:spcBef>
                  <a:buNone/>
                </a:pPr>
                <a14:m>
                  <m:oMathPara xmlns:m="http://schemas.openxmlformats.org/officeDocument/2006/math">
                    <m:oMathParaPr>
                      <m:jc m:val="left"/>
                    </m:oMathParaPr>
                    <m:oMath xmlns:m="http://schemas.openxmlformats.org/officeDocument/2006/math">
                      <m:sSub>
                        <m:sSubPr>
                          <m:ctrlPr>
                            <a:rPr lang="en-US" i="1">
                              <a:latin typeface="Cambria Math"/>
                              <a:cs typeface="Times New Roman" pitchFamily="18" charset="0"/>
                            </a:rPr>
                          </m:ctrlPr>
                        </m:sSubPr>
                        <m:e>
                          <m:r>
                            <a:rPr lang="en-US" b="0" i="1" smtClean="0">
                              <a:latin typeface="Cambria Math"/>
                              <a:cs typeface="Times New Roman" pitchFamily="18" charset="0"/>
                            </a:rPr>
                            <m:t>𝑥</m:t>
                          </m:r>
                        </m:e>
                        <m:sub>
                          <m:r>
                            <a:rPr lang="en-US" b="0" i="1" smtClean="0">
                              <a:latin typeface="Cambria Math"/>
                              <a:cs typeface="Times New Roman" pitchFamily="18" charset="0"/>
                            </a:rPr>
                            <m:t>𝑖</m:t>
                          </m:r>
                          <m:r>
                            <a:rPr lang="en-US" i="1">
                              <a:latin typeface="Cambria Math"/>
                              <a:cs typeface="Times New Roman" pitchFamily="18" charset="0"/>
                            </a:rPr>
                            <m:t>,</m:t>
                          </m:r>
                          <m:r>
                            <a:rPr lang="en-US" b="0" i="1" smtClean="0">
                              <a:latin typeface="Cambria Math"/>
                              <a:cs typeface="Times New Roman" pitchFamily="18" charset="0"/>
                            </a:rPr>
                            <m:t>𝑗</m:t>
                          </m:r>
                        </m:sub>
                      </m:sSub>
                      <m:r>
                        <a:rPr lang="en-US" b="0" i="1" smtClean="0">
                          <a:latin typeface="Cambria Math"/>
                          <a:ea typeface="Cambria Math"/>
                          <a:cs typeface="Times New Roman" pitchFamily="18" charset="0"/>
                        </a:rPr>
                        <m:t>≥</m:t>
                      </m:r>
                      <m:r>
                        <a:rPr lang="en-US" b="0" i="1" smtClean="0">
                          <a:latin typeface="Cambria Math"/>
                          <a:cs typeface="Times New Roman" pitchFamily="18" charset="0"/>
                        </a:rPr>
                        <m:t>0 </m:t>
                      </m:r>
                      <m:r>
                        <a:rPr lang="en-US" b="0" i="1" smtClean="0">
                          <a:latin typeface="Cambria Math"/>
                          <a:cs typeface="Times New Roman" pitchFamily="18" charset="0"/>
                        </a:rPr>
                        <m:t>𝑓𝑜𝑟</m:t>
                      </m:r>
                      <m:r>
                        <a:rPr lang="en-US" b="0" i="1" smtClean="0">
                          <a:latin typeface="Cambria Math"/>
                          <a:cs typeface="Times New Roman" pitchFamily="18" charset="0"/>
                        </a:rPr>
                        <m:t> </m:t>
                      </m:r>
                      <m:r>
                        <a:rPr lang="en-US" b="0" i="1" smtClean="0">
                          <a:latin typeface="Cambria Math"/>
                          <a:cs typeface="Times New Roman" pitchFamily="18" charset="0"/>
                        </a:rPr>
                        <m:t>𝑎𝑙𝑙</m:t>
                      </m:r>
                      <m:r>
                        <a:rPr lang="en-US" b="0" i="1" smtClean="0">
                          <a:latin typeface="Cambria Math"/>
                          <a:cs typeface="Times New Roman" pitchFamily="18" charset="0"/>
                        </a:rPr>
                        <m:t> </m:t>
                      </m:r>
                      <m:r>
                        <a:rPr lang="en-US" b="0" i="1" smtClean="0">
                          <a:latin typeface="Cambria Math"/>
                          <a:cs typeface="Times New Roman" pitchFamily="18" charset="0"/>
                        </a:rPr>
                        <m:t>𝑖</m:t>
                      </m:r>
                      <m:r>
                        <a:rPr lang="en-US" b="0" i="1" smtClean="0">
                          <a:latin typeface="Cambria Math"/>
                          <a:cs typeface="Times New Roman" pitchFamily="18" charset="0"/>
                        </a:rPr>
                        <m:t>,</m:t>
                      </m:r>
                      <m:r>
                        <a:rPr lang="en-US" b="0" i="1" smtClean="0">
                          <a:latin typeface="Cambria Math"/>
                          <a:cs typeface="Times New Roman" pitchFamily="18" charset="0"/>
                        </a:rPr>
                        <m:t>𝑗</m:t>
                      </m:r>
                    </m:oMath>
                  </m:oMathPara>
                </a14:m>
                <a:endParaRPr lang="en-US" dirty="0" smtClean="0"/>
              </a:p>
              <a:p>
                <a:pPr marL="793750" lvl="2" indent="0">
                  <a:spcBef>
                    <a:spcPts val="0"/>
                  </a:spcBef>
                  <a:buNone/>
                </a:pPr>
                <a14:m>
                  <m:oMathPara xmlns:m="http://schemas.openxmlformats.org/officeDocument/2006/math">
                    <m:oMathParaPr>
                      <m:jc m:val="left"/>
                    </m:oMathParaPr>
                    <m:oMath xmlns:m="http://schemas.openxmlformats.org/officeDocument/2006/math">
                      <m:sSub>
                        <m:sSubPr>
                          <m:ctrlPr>
                            <a:rPr lang="en-US" i="1">
                              <a:latin typeface="Cambria Math"/>
                              <a:cs typeface="Times New Roman" pitchFamily="18" charset="0"/>
                            </a:rPr>
                          </m:ctrlPr>
                        </m:sSubPr>
                        <m:e>
                          <m:r>
                            <a:rPr lang="en-US" b="0" i="1" smtClean="0">
                              <a:latin typeface="Cambria Math"/>
                              <a:cs typeface="Times New Roman" pitchFamily="18" charset="0"/>
                            </a:rPr>
                            <m:t>𝑦</m:t>
                          </m:r>
                        </m:e>
                        <m:sub>
                          <m:r>
                            <a:rPr lang="en-US" i="1">
                              <a:latin typeface="Cambria Math"/>
                              <a:cs typeface="Times New Roman" pitchFamily="18" charset="0"/>
                            </a:rPr>
                            <m:t>𝑖</m:t>
                          </m:r>
                        </m:sub>
                      </m:sSub>
                      <m:r>
                        <a:rPr lang="en-US" b="0" i="1" smtClean="0">
                          <a:latin typeface="Cambria Math"/>
                          <a:ea typeface="Cambria Math"/>
                          <a:cs typeface="Times New Roman" pitchFamily="18" charset="0"/>
                        </a:rPr>
                        <m:t>=</m:t>
                      </m:r>
                      <m:r>
                        <a:rPr lang="en-US" i="1">
                          <a:latin typeface="Cambria Math"/>
                          <a:cs typeface="Times New Roman" pitchFamily="18" charset="0"/>
                        </a:rPr>
                        <m:t>0 </m:t>
                      </m:r>
                      <m:r>
                        <a:rPr lang="en-US" b="0" i="1" smtClean="0">
                          <a:latin typeface="Cambria Math"/>
                          <a:cs typeface="Times New Roman" pitchFamily="18" charset="0"/>
                        </a:rPr>
                        <m:t>𝑜𝑟</m:t>
                      </m:r>
                      <m:r>
                        <a:rPr lang="en-US" b="0" i="1" smtClean="0">
                          <a:latin typeface="Cambria Math"/>
                          <a:cs typeface="Times New Roman" pitchFamily="18" charset="0"/>
                        </a:rPr>
                        <m:t> 1  </m:t>
                      </m:r>
                      <m:r>
                        <a:rPr lang="en-US" i="1">
                          <a:latin typeface="Cambria Math"/>
                          <a:cs typeface="Times New Roman" pitchFamily="18" charset="0"/>
                        </a:rPr>
                        <m:t>𝑓𝑜𝑟</m:t>
                      </m:r>
                      <m:r>
                        <a:rPr lang="en-US" i="1">
                          <a:latin typeface="Cambria Math"/>
                          <a:cs typeface="Times New Roman" pitchFamily="18" charset="0"/>
                        </a:rPr>
                        <m:t> </m:t>
                      </m:r>
                      <m:r>
                        <a:rPr lang="en-US" i="1">
                          <a:latin typeface="Cambria Math"/>
                          <a:cs typeface="Times New Roman" pitchFamily="18" charset="0"/>
                        </a:rPr>
                        <m:t>𝑎𝑙𝑙</m:t>
                      </m:r>
                      <m:r>
                        <a:rPr lang="en-US" i="1">
                          <a:latin typeface="Cambria Math"/>
                          <a:cs typeface="Times New Roman" pitchFamily="18" charset="0"/>
                        </a:rPr>
                        <m:t> </m:t>
                      </m:r>
                      <m:r>
                        <a:rPr lang="en-US" i="1">
                          <a:latin typeface="Cambria Math"/>
                          <a:cs typeface="Times New Roman" pitchFamily="18" charset="0"/>
                        </a:rPr>
                        <m:t>𝑖</m:t>
                      </m:r>
                    </m:oMath>
                  </m:oMathPara>
                </a14:m>
                <a:endParaRPr lang="en-US" dirty="0"/>
              </a:p>
            </p:txBody>
          </p:sp>
        </mc:Choice>
        <mc:Fallback xmlns="">
          <p:sp>
            <p:nvSpPr>
              <p:cNvPr id="593923" name="Rectangle 3"/>
              <p:cNvSpPr>
                <a:spLocks noGrp="1" noRot="1" noChangeAspect="1" noMove="1" noResize="1" noEditPoints="1" noAdjustHandles="1" noChangeArrowheads="1" noChangeShapeType="1" noTextEdit="1"/>
              </p:cNvSpPr>
              <p:nvPr>
                <p:ph type="body" idx="1"/>
              </p:nvPr>
            </p:nvSpPr>
            <p:spPr>
              <a:xfrm>
                <a:off x="204532" y="1570333"/>
                <a:ext cx="8714508" cy="4659986"/>
              </a:xfrm>
              <a:blipFill rotWithShape="1">
                <a:blip r:embed="rId3"/>
                <a:stretch>
                  <a:fillRect/>
                </a:stretch>
              </a:blipFill>
              <a:ln/>
            </p:spPr>
            <p:txBody>
              <a:bodyPr/>
              <a:lstStyle/>
              <a:p>
                <a:r>
                  <a:rPr lang="en-US">
                    <a:noFill/>
                  </a:rPr>
                  <a:t> </a:t>
                </a:r>
              </a:p>
            </p:txBody>
          </p:sp>
        </mc:Fallback>
      </mc:AlternateContent>
      <p:sp>
        <p:nvSpPr>
          <p:cNvPr id="5" name="Rectangle 2"/>
          <p:cNvSpPr>
            <a:spLocks noGrp="1" noChangeArrowheads="1"/>
          </p:cNvSpPr>
          <p:nvPr>
            <p:ph type="title"/>
          </p:nvPr>
        </p:nvSpPr>
        <p:spPr>
          <a:xfrm>
            <a:off x="1219200" y="274638"/>
            <a:ext cx="7710488" cy="1011237"/>
          </a:xfrm>
        </p:spPr>
        <p:txBody>
          <a:bodyPr/>
          <a:lstStyle/>
          <a:p>
            <a:r>
              <a:rPr lang="en-US" sz="3800" dirty="0" err="1" smtClean="0">
                <a:cs typeface="Times New Roman" pitchFamily="18" charset="0"/>
              </a:rPr>
              <a:t>Tmark</a:t>
            </a:r>
            <a:r>
              <a:rPr lang="en-US" sz="3800" dirty="0" smtClean="0">
                <a:cs typeface="Times New Roman" pitchFamily="18" charset="0"/>
              </a:rPr>
              <a:t> Facilities Location </a:t>
            </a:r>
            <a:br>
              <a:rPr lang="en-US" sz="3800" dirty="0" smtClean="0">
                <a:cs typeface="Times New Roman" pitchFamily="18" charset="0"/>
              </a:rPr>
            </a:br>
            <a:r>
              <a:rPr lang="en-US" sz="3800" dirty="0" smtClean="0">
                <a:cs typeface="Times New Roman" pitchFamily="18" charset="0"/>
              </a:rPr>
              <a:t>Example Model</a:t>
            </a:r>
            <a:endParaRPr lang="en-US" sz="3800" dirty="0">
              <a:cs typeface="Times New Roman" pitchFamily="18" charset="0"/>
            </a:endParaRPr>
          </a:p>
        </p:txBody>
      </p:sp>
      <p:sp>
        <p:nvSpPr>
          <p:cNvPr id="6" name="TextBox 5"/>
          <p:cNvSpPr txBox="1"/>
          <p:nvPr/>
        </p:nvSpPr>
        <p:spPr>
          <a:xfrm>
            <a:off x="7631797" y="1884973"/>
            <a:ext cx="1260311" cy="461665"/>
          </a:xfrm>
          <a:prstGeom prst="rect">
            <a:avLst/>
          </a:prstGeom>
          <a:noFill/>
        </p:spPr>
        <p:txBody>
          <a:bodyPr wrap="square" rtlCol="0">
            <a:spAutoFit/>
          </a:bodyPr>
          <a:lstStyle/>
          <a:p>
            <a:r>
              <a:rPr lang="en-US" sz="2400" dirty="0" smtClean="0">
                <a:solidFill>
                  <a:schemeClr val="accent2"/>
                </a:solidFill>
              </a:rPr>
              <a:t>(11.20)</a:t>
            </a:r>
            <a:endParaRPr lang="en-US" sz="2400" dirty="0">
              <a:solidFill>
                <a:schemeClr val="accent2"/>
              </a:solidFill>
            </a:endParaRPr>
          </a:p>
        </p:txBody>
      </p:sp>
      <p:sp>
        <p:nvSpPr>
          <p:cNvPr id="2" name="TextBox 1"/>
          <p:cNvSpPr txBox="1"/>
          <p:nvPr/>
        </p:nvSpPr>
        <p:spPr>
          <a:xfrm>
            <a:off x="181918" y="2710161"/>
            <a:ext cx="593432" cy="461665"/>
          </a:xfrm>
          <a:prstGeom prst="rect">
            <a:avLst/>
          </a:prstGeom>
          <a:noFill/>
        </p:spPr>
        <p:txBody>
          <a:bodyPr wrap="none" rtlCol="0">
            <a:spAutoFit/>
          </a:bodyPr>
          <a:lstStyle/>
          <a:p>
            <a:r>
              <a:rPr lang="en-US" sz="2400" dirty="0" err="1" smtClean="0">
                <a:solidFill>
                  <a:schemeClr val="accent6"/>
                </a:solidFill>
              </a:rPr>
              <a:t>s.t.</a:t>
            </a:r>
            <a:endParaRPr lang="en-US" sz="2400" dirty="0">
              <a:solidFill>
                <a:schemeClr val="accent6"/>
              </a:solidFill>
            </a:endParaRPr>
          </a:p>
        </p:txBody>
      </p:sp>
    </p:spTree>
    <p:extLst>
      <p:ext uri="{BB962C8B-B14F-4D97-AF65-F5344CB8AC3E}">
        <p14:creationId xmlns:p14="http://schemas.microsoft.com/office/powerpoint/2010/main" val="57671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39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39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939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93923" name="Rectangle 3"/>
              <p:cNvSpPr>
                <a:spLocks noGrp="1" noChangeArrowheads="1"/>
              </p:cNvSpPr>
              <p:nvPr>
                <p:ph type="body" idx="1"/>
              </p:nvPr>
            </p:nvSpPr>
            <p:spPr>
              <a:xfrm>
                <a:off x="204532" y="1570333"/>
                <a:ext cx="8714508" cy="4659986"/>
              </a:xfrm>
              <a:ln/>
            </p:spPr>
            <p:txBody>
              <a:bodyPr/>
              <a:lstStyle/>
              <a:p>
                <a:pPr>
                  <a:spcBef>
                    <a:spcPts val="600"/>
                  </a:spcBef>
                </a:pPr>
                <a:r>
                  <a:rPr lang="en-US" sz="2400" b="0" dirty="0" smtClean="0"/>
                  <a:t>The </a:t>
                </a:r>
                <a:r>
                  <a:rPr lang="en-US" sz="2400" b="1" dirty="0" smtClean="0"/>
                  <a:t>fixed-charge network flow</a:t>
                </a:r>
                <a:r>
                  <a:rPr lang="en-US" sz="2400" b="0" dirty="0" smtClean="0"/>
                  <a:t> or </a:t>
                </a:r>
                <a:r>
                  <a:rPr lang="en-US" sz="2400" b="1" dirty="0" smtClean="0"/>
                  <a:t>network design model </a:t>
                </a:r>
                <a:r>
                  <a:rPr lang="en-US" sz="2400" b="0" dirty="0" smtClean="0"/>
                  <a:t>on a digraph on nodes </a:t>
                </a:r>
                <a:r>
                  <a:rPr lang="en-US" sz="2400" b="0" dirty="0" err="1" smtClean="0"/>
                  <a:t>k</a:t>
                </a:r>
                <a:r>
                  <a:rPr lang="en-US" sz="2400" b="0" dirty="0" err="1" smtClean="0">
                    <a:sym typeface="Symbol"/>
                  </a:rPr>
                  <a:t>V</a:t>
                </a:r>
                <a:r>
                  <a:rPr lang="en-US" sz="2400" b="0" dirty="0" smtClean="0">
                    <a:sym typeface="Symbol"/>
                  </a:rPr>
                  <a:t> with net demand </a:t>
                </a:r>
                <a:r>
                  <a:rPr lang="en-US" sz="2400" b="0" dirty="0" err="1" smtClean="0">
                    <a:sym typeface="Symbol"/>
                  </a:rPr>
                  <a:t>b</a:t>
                </a:r>
                <a:r>
                  <a:rPr lang="en-US" sz="2400" b="0" baseline="-25000" dirty="0" err="1" smtClean="0">
                    <a:sym typeface="Symbol"/>
                  </a:rPr>
                  <a:t>k</a:t>
                </a:r>
                <a:r>
                  <a:rPr lang="en-US" sz="2400" b="0" dirty="0" smtClean="0">
                    <a:sym typeface="Symbol"/>
                  </a:rPr>
                  <a:t>, and arcs (</a:t>
                </a:r>
                <a:r>
                  <a:rPr lang="en-US" sz="2400" b="0" dirty="0" err="1" smtClean="0">
                    <a:sym typeface="Symbol"/>
                  </a:rPr>
                  <a:t>i,j</a:t>
                </a:r>
                <a:r>
                  <a:rPr lang="en-US" sz="2400" b="0" dirty="0" smtClean="0">
                    <a:sym typeface="Symbol"/>
                  </a:rPr>
                  <a:t>)A with capacity </a:t>
                </a:r>
                <a:r>
                  <a:rPr lang="en-US" sz="2400" b="0" dirty="0" err="1" smtClean="0">
                    <a:sym typeface="Symbol"/>
                  </a:rPr>
                  <a:t>u</a:t>
                </a:r>
                <a:r>
                  <a:rPr lang="en-US" sz="2400" b="0" baseline="-25000" dirty="0" err="1" smtClean="0">
                    <a:sym typeface="Symbol"/>
                  </a:rPr>
                  <a:t>i,j</a:t>
                </a:r>
                <a:r>
                  <a:rPr lang="en-US" sz="2400" b="0" dirty="0" smtClean="0">
                    <a:sym typeface="Symbol"/>
                  </a:rPr>
                  <a:t>, unit cost </a:t>
                </a:r>
                <a:r>
                  <a:rPr lang="en-US" sz="2400" b="0" dirty="0" err="1" smtClean="0">
                    <a:sym typeface="Symbol"/>
                  </a:rPr>
                  <a:t>c</a:t>
                </a:r>
                <a:r>
                  <a:rPr lang="en-US" sz="2400" b="0" baseline="-25000" dirty="0" err="1" smtClean="0">
                    <a:sym typeface="Symbol"/>
                  </a:rPr>
                  <a:t>i,j</a:t>
                </a:r>
                <a:r>
                  <a:rPr lang="en-US" sz="2400" b="0" dirty="0" smtClean="0">
                    <a:sym typeface="Symbol"/>
                  </a:rPr>
                  <a:t>, and non-negative fixed cost </a:t>
                </a:r>
                <a:r>
                  <a:rPr lang="en-US" sz="2400" b="0" dirty="0" err="1" smtClean="0">
                    <a:sym typeface="Symbol"/>
                  </a:rPr>
                  <a:t>f</a:t>
                </a:r>
                <a:r>
                  <a:rPr lang="en-US" sz="2400" b="0" baseline="-25000" dirty="0" err="1" smtClean="0">
                    <a:sym typeface="Symbol"/>
                  </a:rPr>
                  <a:t>i,j</a:t>
                </a:r>
                <a:r>
                  <a:rPr lang="en-US" sz="2400" b="0" dirty="0" smtClean="0">
                    <a:sym typeface="Symbol"/>
                  </a:rPr>
                  <a:t> is [11.31]</a:t>
                </a:r>
                <a:endParaRPr lang="en-US" sz="2400" b="0" dirty="0" smtClean="0"/>
              </a:p>
              <a:p>
                <a:pPr marL="800100" lvl="2" indent="0">
                  <a:spcBef>
                    <a:spcPts val="600"/>
                  </a:spcBef>
                  <a:buNone/>
                </a:pPr>
                <a14:m>
                  <m:oMathPara xmlns:m="http://schemas.openxmlformats.org/officeDocument/2006/math">
                    <m:oMathParaPr>
                      <m:jc m:val="left"/>
                    </m:oMathParaPr>
                    <m:oMath xmlns:m="http://schemas.openxmlformats.org/officeDocument/2006/math">
                      <m:r>
                        <a:rPr lang="en-US" b="0" i="1" smtClean="0">
                          <a:latin typeface="Cambria Math"/>
                        </a:rPr>
                        <m:t>𝑚𝑖𝑛</m:t>
                      </m:r>
                      <m:nary>
                        <m:naryPr>
                          <m:chr m:val="∑"/>
                          <m:supHide m:val="on"/>
                          <m:ctrlPr>
                            <a:rPr lang="en-US" i="1">
                              <a:latin typeface="Cambria Math"/>
                            </a:rPr>
                          </m:ctrlPr>
                        </m:naryPr>
                        <m:sub>
                          <m:r>
                            <a:rPr lang="en-US" b="0" i="1" smtClean="0">
                              <a:latin typeface="Cambria Math"/>
                            </a:rPr>
                            <m:t>(</m:t>
                          </m:r>
                          <m:r>
                            <a:rPr lang="en-US" b="0" i="1" smtClean="0">
                              <a:latin typeface="Cambria Math"/>
                            </a:rPr>
                            <m:t>𝑖</m:t>
                          </m:r>
                          <m:r>
                            <a:rPr lang="en-US" b="0" i="1" smtClean="0">
                              <a:latin typeface="Cambria Math"/>
                            </a:rPr>
                            <m:t>,</m:t>
                          </m:r>
                          <m:r>
                            <m:rPr>
                              <m:brk m:alnAt="7"/>
                            </m:rPr>
                            <a:rPr lang="en-US" i="1">
                              <a:latin typeface="Cambria Math"/>
                            </a:rPr>
                            <m:t>𝑗</m:t>
                          </m:r>
                          <m:r>
                            <a:rPr lang="en-US" b="0" i="1" smtClean="0">
                              <a:latin typeface="Cambria Math"/>
                            </a:rPr>
                            <m:t>)</m:t>
                          </m:r>
                          <m:r>
                            <a:rPr lang="en-US" b="0" i="1" smtClean="0">
                              <a:latin typeface="Cambria Math"/>
                              <a:ea typeface="Cambria Math"/>
                            </a:rPr>
                            <m:t>∈</m:t>
                          </m:r>
                          <m:r>
                            <a:rPr lang="en-US" b="0" i="1" smtClean="0">
                              <a:latin typeface="Cambria Math"/>
                              <a:ea typeface="Cambria Math"/>
                            </a:rPr>
                            <m:t>𝐴</m:t>
                          </m:r>
                        </m:sub>
                        <m:sup/>
                        <m:e>
                          <m:sSub>
                            <m:sSubPr>
                              <m:ctrlPr>
                                <a:rPr lang="en-US" i="1">
                                  <a:latin typeface="Cambria Math"/>
                                </a:rPr>
                              </m:ctrlPr>
                            </m:sSubPr>
                            <m:e>
                              <m:sSub>
                                <m:sSubPr>
                                  <m:ctrlPr>
                                    <a:rPr lang="en-US" i="1">
                                      <a:latin typeface="Cambria Math"/>
                                    </a:rPr>
                                  </m:ctrlPr>
                                </m:sSubPr>
                                <m:e>
                                  <m:r>
                                    <a:rPr lang="en-US" i="1">
                                      <a:latin typeface="Cambria Math"/>
                                    </a:rPr>
                                    <m:t>𝑐</m:t>
                                  </m:r>
                                </m:e>
                                <m:sub>
                                  <m:r>
                                    <a:rPr lang="en-US" i="1">
                                      <a:latin typeface="Cambria Math"/>
                                    </a:rPr>
                                    <m:t>𝑖</m:t>
                                  </m:r>
                                  <m:r>
                                    <a:rPr lang="en-US" i="1">
                                      <a:latin typeface="Cambria Math"/>
                                    </a:rPr>
                                    <m:t>,</m:t>
                                  </m:r>
                                  <m:r>
                                    <a:rPr lang="en-US" i="1">
                                      <a:latin typeface="Cambria Math"/>
                                    </a:rPr>
                                    <m:t>𝑗</m:t>
                                  </m:r>
                                </m:sub>
                              </m:sSub>
                              <m:r>
                                <a:rPr lang="en-US" i="1">
                                  <a:latin typeface="Cambria Math"/>
                                </a:rPr>
                                <m:t>𝑥</m:t>
                              </m:r>
                            </m:e>
                            <m:sub>
                              <m:r>
                                <a:rPr lang="en-US" i="1">
                                  <a:latin typeface="Cambria Math"/>
                                </a:rPr>
                                <m:t>𝑖</m:t>
                              </m:r>
                              <m:r>
                                <a:rPr lang="en-US" i="1">
                                  <a:latin typeface="Cambria Math"/>
                                </a:rPr>
                                <m:t>,</m:t>
                              </m:r>
                              <m:r>
                                <a:rPr lang="en-US" i="1">
                                  <a:latin typeface="Cambria Math"/>
                                </a:rPr>
                                <m:t>𝑗</m:t>
                              </m:r>
                            </m:sub>
                          </m:sSub>
                        </m:e>
                      </m:nary>
                      <m:r>
                        <a:rPr lang="en-US" b="0" i="1" smtClean="0">
                          <a:latin typeface="Cambria Math"/>
                        </a:rPr>
                        <m:t>+</m:t>
                      </m:r>
                      <m:nary>
                        <m:naryPr>
                          <m:chr m:val="∑"/>
                          <m:supHide m:val="on"/>
                          <m:ctrlPr>
                            <a:rPr lang="en-US" i="1">
                              <a:latin typeface="Cambria Math"/>
                            </a:rPr>
                          </m:ctrlPr>
                        </m:naryPr>
                        <m:sub>
                          <m:r>
                            <a:rPr lang="en-US" b="0" i="1" smtClean="0">
                              <a:latin typeface="Cambria Math"/>
                            </a:rPr>
                            <m:t>(</m:t>
                          </m:r>
                          <m:r>
                            <a:rPr lang="en-US" b="0" i="1" smtClean="0">
                              <a:latin typeface="Cambria Math"/>
                            </a:rPr>
                            <m:t>𝑖</m:t>
                          </m:r>
                          <m:r>
                            <a:rPr lang="en-US" b="0" i="1" smtClean="0">
                              <a:latin typeface="Cambria Math"/>
                            </a:rPr>
                            <m:t>,</m:t>
                          </m:r>
                          <m:r>
                            <m:rPr>
                              <m:brk m:alnAt="7"/>
                            </m:rPr>
                            <a:rPr lang="en-US" i="1">
                              <a:latin typeface="Cambria Math"/>
                            </a:rPr>
                            <m:t>𝑗</m:t>
                          </m:r>
                          <m:r>
                            <a:rPr lang="en-US" b="0" i="1" smtClean="0">
                              <a:latin typeface="Cambria Math"/>
                            </a:rPr>
                            <m:t>)</m:t>
                          </m:r>
                          <m:r>
                            <a:rPr lang="en-US" b="0" i="1" smtClean="0">
                              <a:latin typeface="Cambria Math"/>
                              <a:ea typeface="Cambria Math"/>
                            </a:rPr>
                            <m:t>∈</m:t>
                          </m:r>
                          <m:r>
                            <a:rPr lang="en-US" b="0" i="1" smtClean="0">
                              <a:latin typeface="Cambria Math"/>
                              <a:ea typeface="Cambria Math"/>
                            </a:rPr>
                            <m:t>𝐴</m:t>
                          </m:r>
                        </m:sub>
                        <m:sup/>
                        <m:e>
                          <m:sSub>
                            <m:sSubPr>
                              <m:ctrlPr>
                                <a:rPr lang="en-US" i="1">
                                  <a:latin typeface="Cambria Math"/>
                                </a:rPr>
                              </m:ctrlPr>
                            </m:sSubPr>
                            <m:e>
                              <m:sSub>
                                <m:sSubPr>
                                  <m:ctrlPr>
                                    <a:rPr lang="en-US" i="1">
                                      <a:latin typeface="Cambria Math"/>
                                    </a:rPr>
                                  </m:ctrlPr>
                                </m:sSubPr>
                                <m:e>
                                  <m:r>
                                    <a:rPr lang="en-US" b="0" i="1" smtClean="0">
                                      <a:latin typeface="Cambria Math"/>
                                    </a:rPr>
                                    <m:t>𝑓</m:t>
                                  </m:r>
                                </m:e>
                                <m:sub>
                                  <m:r>
                                    <a:rPr lang="en-US" i="1">
                                      <a:latin typeface="Cambria Math"/>
                                    </a:rPr>
                                    <m:t>𝑖</m:t>
                                  </m:r>
                                  <m:r>
                                    <a:rPr lang="en-US" i="1">
                                      <a:latin typeface="Cambria Math"/>
                                    </a:rPr>
                                    <m:t>,</m:t>
                                  </m:r>
                                  <m:r>
                                    <a:rPr lang="en-US" i="1">
                                      <a:latin typeface="Cambria Math"/>
                                    </a:rPr>
                                    <m:t>𝑗</m:t>
                                  </m:r>
                                </m:sub>
                              </m:sSub>
                              <m:r>
                                <a:rPr lang="en-US" b="0" i="1" smtClean="0">
                                  <a:latin typeface="Cambria Math"/>
                                </a:rPr>
                                <m:t>𝑦</m:t>
                              </m:r>
                            </m:e>
                            <m:sub>
                              <m:r>
                                <a:rPr lang="en-US" i="1">
                                  <a:latin typeface="Cambria Math"/>
                                </a:rPr>
                                <m:t>𝑖</m:t>
                              </m:r>
                              <m:r>
                                <a:rPr lang="en-US" i="1">
                                  <a:latin typeface="Cambria Math"/>
                                </a:rPr>
                                <m:t>,</m:t>
                              </m:r>
                              <m:r>
                                <a:rPr lang="en-US" i="1">
                                  <a:latin typeface="Cambria Math"/>
                                </a:rPr>
                                <m:t>𝑗</m:t>
                              </m:r>
                            </m:sub>
                          </m:sSub>
                        </m:e>
                      </m:nary>
                    </m:oMath>
                  </m:oMathPara>
                </a14:m>
                <a:endParaRPr lang="en-US" dirty="0" smtClean="0"/>
              </a:p>
              <a:p>
                <a:pPr marL="793750" lvl="2" indent="0">
                  <a:spcBef>
                    <a:spcPts val="0"/>
                  </a:spcBef>
                  <a:buNone/>
                </a:pPr>
                <a14:m>
                  <m:oMathPara xmlns:m="http://schemas.openxmlformats.org/officeDocument/2006/math">
                    <m:oMathParaPr>
                      <m:jc m:val="left"/>
                    </m:oMathParaPr>
                    <m:oMath xmlns:m="http://schemas.openxmlformats.org/officeDocument/2006/math">
                      <m:nary>
                        <m:naryPr>
                          <m:chr m:val="∑"/>
                          <m:supHide m:val="on"/>
                          <m:ctrlPr>
                            <a:rPr lang="en-US" i="1" smtClean="0">
                              <a:latin typeface="Cambria Math"/>
                            </a:rPr>
                          </m:ctrlPr>
                        </m:naryPr>
                        <m:sub>
                          <m:r>
                            <a:rPr lang="en-US" b="0" i="1" smtClean="0">
                              <a:latin typeface="Cambria Math"/>
                            </a:rPr>
                            <m:t>(</m:t>
                          </m:r>
                          <m:r>
                            <a:rPr lang="en-US" b="0" i="1" smtClean="0">
                              <a:latin typeface="Cambria Math"/>
                            </a:rPr>
                            <m:t>𝑖</m:t>
                          </m:r>
                          <m:r>
                            <a:rPr lang="en-US" b="0" i="1" smtClean="0">
                              <a:latin typeface="Cambria Math"/>
                            </a:rPr>
                            <m:t>,</m:t>
                          </m:r>
                          <m:r>
                            <a:rPr lang="en-US" b="0" i="1" smtClean="0">
                              <a:latin typeface="Cambria Math"/>
                            </a:rPr>
                            <m:t>𝑘</m:t>
                          </m:r>
                          <m:r>
                            <a:rPr lang="en-US" b="0" i="1" smtClean="0">
                              <a:latin typeface="Cambria Math"/>
                            </a:rPr>
                            <m:t>)∈</m:t>
                          </m:r>
                          <m:r>
                            <a:rPr lang="en-US" b="0" i="1" smtClean="0">
                              <a:latin typeface="Cambria Math"/>
                              <a:ea typeface="Cambria Math"/>
                            </a:rPr>
                            <m:t>𝐴</m:t>
                          </m:r>
                        </m:sub>
                        <m:sup/>
                        <m:e>
                          <m:sSub>
                            <m:sSubPr>
                              <m:ctrlPr>
                                <a:rPr lang="en-US" i="1" smtClean="0">
                                  <a:latin typeface="Cambria Math"/>
                                </a:rPr>
                              </m:ctrlPr>
                            </m:sSubPr>
                            <m:e>
                              <m:r>
                                <a:rPr lang="en-US" b="0" i="1" smtClean="0">
                                  <a:latin typeface="Cambria Math"/>
                                </a:rPr>
                                <m:t>𝑥</m:t>
                              </m:r>
                            </m:e>
                            <m:sub>
                              <m:r>
                                <a:rPr lang="en-US" b="0" i="1" smtClean="0">
                                  <a:latin typeface="Cambria Math"/>
                                </a:rPr>
                                <m:t>𝑖</m:t>
                              </m:r>
                              <m:r>
                                <a:rPr lang="en-US" b="0" i="1" smtClean="0">
                                  <a:latin typeface="Cambria Math"/>
                                </a:rPr>
                                <m:t>,</m:t>
                              </m:r>
                              <m:r>
                                <a:rPr lang="en-US" b="0" i="1" smtClean="0">
                                  <a:latin typeface="Cambria Math"/>
                                </a:rPr>
                                <m:t>𝑘</m:t>
                              </m:r>
                            </m:sub>
                          </m:sSub>
                          <m:r>
                            <a:rPr lang="en-US" b="0" i="1" smtClean="0">
                              <a:latin typeface="Cambria Math"/>
                            </a:rPr>
                            <m:t>−</m:t>
                          </m:r>
                          <m:nary>
                            <m:naryPr>
                              <m:chr m:val="∑"/>
                              <m:supHide m:val="on"/>
                              <m:ctrlPr>
                                <a:rPr lang="en-US" i="1">
                                  <a:latin typeface="Cambria Math"/>
                                </a:rPr>
                              </m:ctrlPr>
                            </m:naryPr>
                            <m:sub>
                              <m:d>
                                <m:dPr>
                                  <m:ctrlPr>
                                    <a:rPr lang="en-US" b="0" i="1" smtClean="0">
                                      <a:latin typeface="Cambria Math"/>
                                    </a:rPr>
                                  </m:ctrlPr>
                                </m:dPr>
                                <m:e>
                                  <m:r>
                                    <a:rPr lang="en-US" b="0" i="1" smtClean="0">
                                      <a:latin typeface="Cambria Math"/>
                                    </a:rPr>
                                    <m:t>𝑘</m:t>
                                  </m:r>
                                  <m:r>
                                    <a:rPr lang="en-US" i="1">
                                      <a:latin typeface="Cambria Math"/>
                                    </a:rPr>
                                    <m:t>,</m:t>
                                  </m:r>
                                  <m:r>
                                    <m:rPr>
                                      <m:brk m:alnAt="7"/>
                                    </m:rPr>
                                    <a:rPr lang="en-US" i="1">
                                      <a:latin typeface="Cambria Math"/>
                                    </a:rPr>
                                    <m:t>𝑗</m:t>
                                  </m:r>
                                </m:e>
                              </m:d>
                              <m:r>
                                <a:rPr lang="en-US" i="1">
                                  <a:latin typeface="Cambria Math"/>
                                  <a:ea typeface="Cambria Math"/>
                                </a:rPr>
                                <m:t>∈</m:t>
                              </m:r>
                              <m:r>
                                <a:rPr lang="en-US" i="1">
                                  <a:latin typeface="Cambria Math"/>
                                  <a:ea typeface="Cambria Math"/>
                                </a:rPr>
                                <m:t>𝐴</m:t>
                              </m:r>
                            </m:sub>
                            <m:sup/>
                            <m:e>
                              <m:sSub>
                                <m:sSubPr>
                                  <m:ctrlPr>
                                    <a:rPr lang="en-US" i="1">
                                      <a:latin typeface="Cambria Math"/>
                                    </a:rPr>
                                  </m:ctrlPr>
                                </m:sSubPr>
                                <m:e>
                                  <m:r>
                                    <a:rPr lang="en-US" b="0" i="1" smtClean="0">
                                      <a:latin typeface="Cambria Math"/>
                                    </a:rPr>
                                    <m:t>𝑥</m:t>
                                  </m:r>
                                </m:e>
                                <m:sub>
                                  <m:r>
                                    <a:rPr lang="en-US" b="0" i="1" smtClean="0">
                                      <a:latin typeface="Cambria Math"/>
                                    </a:rPr>
                                    <m:t>𝑘</m:t>
                                  </m:r>
                                  <m:r>
                                    <a:rPr lang="en-US" i="1">
                                      <a:latin typeface="Cambria Math"/>
                                    </a:rPr>
                                    <m:t>,</m:t>
                                  </m:r>
                                  <m:r>
                                    <a:rPr lang="en-US" i="1">
                                      <a:latin typeface="Cambria Math"/>
                                    </a:rPr>
                                    <m:t>𝑗</m:t>
                                  </m:r>
                                </m:sub>
                              </m:sSub>
                            </m:e>
                          </m:nary>
                          <m:r>
                            <a:rPr lang="en-US" b="0" i="1" smtClean="0">
                              <a:latin typeface="Cambria Math"/>
                            </a:rPr>
                            <m:t>=</m:t>
                          </m:r>
                          <m:sSub>
                            <m:sSubPr>
                              <m:ctrlPr>
                                <a:rPr lang="en-US" b="0" i="1" smtClean="0">
                                  <a:latin typeface="Cambria Math"/>
                                </a:rPr>
                              </m:ctrlPr>
                            </m:sSubPr>
                            <m:e>
                              <m:r>
                                <a:rPr lang="en-US" b="0" i="1" smtClean="0">
                                  <a:latin typeface="Cambria Math"/>
                                </a:rPr>
                                <m:t>𝑏</m:t>
                              </m:r>
                            </m:e>
                            <m:sub>
                              <m:r>
                                <a:rPr lang="en-US" b="0" i="1" smtClean="0">
                                  <a:latin typeface="Cambria Math"/>
                                </a:rPr>
                                <m:t>𝑘</m:t>
                              </m:r>
                            </m:sub>
                          </m:sSub>
                          <m:r>
                            <a:rPr lang="en-US" b="0" i="1" smtClean="0">
                              <a:latin typeface="Cambria Math"/>
                            </a:rPr>
                            <m:t> </m:t>
                          </m:r>
                          <m:r>
                            <a:rPr lang="en-US" b="0" i="1" smtClean="0">
                              <a:latin typeface="Cambria Math"/>
                            </a:rPr>
                            <m:t>𝑓𝑜𝑟</m:t>
                          </m:r>
                          <m:r>
                            <a:rPr lang="en-US" b="0" i="1" smtClean="0">
                              <a:latin typeface="Cambria Math"/>
                            </a:rPr>
                            <m:t> </m:t>
                          </m:r>
                          <m:r>
                            <a:rPr lang="en-US" b="0" i="1" smtClean="0">
                              <a:latin typeface="Cambria Math"/>
                            </a:rPr>
                            <m:t>𝑎𝑙𝑙</m:t>
                          </m:r>
                          <m:r>
                            <a:rPr lang="en-US" b="0" i="1" smtClean="0">
                              <a:latin typeface="Cambria Math"/>
                            </a:rPr>
                            <m:t> </m:t>
                          </m:r>
                          <m:r>
                            <a:rPr lang="en-US" b="0" i="1" smtClean="0">
                              <a:latin typeface="Cambria Math"/>
                            </a:rPr>
                            <m:t>𝑘</m:t>
                          </m:r>
                          <m:r>
                            <a:rPr lang="en-US" b="0" i="1" smtClean="0">
                              <a:latin typeface="Cambria Math"/>
                              <a:ea typeface="Cambria Math"/>
                            </a:rPr>
                            <m:t>∈</m:t>
                          </m:r>
                          <m:r>
                            <a:rPr lang="en-US" b="0" i="1" smtClean="0">
                              <a:latin typeface="Cambria Math"/>
                              <a:ea typeface="Cambria Math"/>
                            </a:rPr>
                            <m:t>𝑉</m:t>
                          </m:r>
                        </m:e>
                      </m:nary>
                    </m:oMath>
                  </m:oMathPara>
                </a14:m>
                <a:endParaRPr lang="en-US" dirty="0" smtClean="0"/>
              </a:p>
              <a:p>
                <a:pPr marL="793750" lvl="2" indent="0">
                  <a:spcBef>
                    <a:spcPts val="0"/>
                  </a:spcBef>
                  <a:buNone/>
                </a:pPr>
                <a14:m>
                  <m:oMathPara xmlns:m="http://schemas.openxmlformats.org/officeDocument/2006/math">
                    <m:oMathParaPr>
                      <m:jc m:val="left"/>
                    </m:oMathParaPr>
                    <m:oMath xmlns:m="http://schemas.openxmlformats.org/officeDocument/2006/math">
                      <m:r>
                        <a:rPr lang="en-US" b="0" i="1" smtClean="0">
                          <a:latin typeface="Cambria Math"/>
                          <a:ea typeface="Cambria Math"/>
                        </a:rPr>
                        <m:t>0</m:t>
                      </m:r>
                      <m:r>
                        <a:rPr lang="en-US" i="1">
                          <a:latin typeface="Cambria Math"/>
                          <a:ea typeface="Cambria Math"/>
                        </a:rPr>
                        <m:t>≤</m:t>
                      </m:r>
                      <m:sSub>
                        <m:sSubPr>
                          <m:ctrlPr>
                            <a:rPr lang="en-US" i="1">
                              <a:latin typeface="Cambria Math"/>
                              <a:ea typeface="Cambria Math"/>
                            </a:rPr>
                          </m:ctrlPr>
                        </m:sSubPr>
                        <m:e>
                          <m:sSub>
                            <m:sSubPr>
                              <m:ctrlPr>
                                <a:rPr lang="en-US" i="1" smtClean="0">
                                  <a:latin typeface="Cambria Math"/>
                                  <a:ea typeface="Cambria Math"/>
                                </a:rPr>
                              </m:ctrlPr>
                            </m:sSubPr>
                            <m:e>
                              <m:r>
                                <a:rPr lang="en-US" b="0" i="1" smtClean="0">
                                  <a:latin typeface="Cambria Math"/>
                                  <a:ea typeface="Cambria Math"/>
                                </a:rPr>
                                <m:t>𝑥</m:t>
                              </m:r>
                            </m:e>
                            <m:sub>
                              <m:r>
                                <a:rPr lang="en-US" b="0" i="1" smtClean="0">
                                  <a:latin typeface="Cambria Math"/>
                                  <a:ea typeface="Cambria Math"/>
                                </a:rPr>
                                <m:t>𝑖</m:t>
                              </m:r>
                              <m:r>
                                <a:rPr lang="en-US" b="0" i="1" smtClean="0">
                                  <a:latin typeface="Cambria Math"/>
                                  <a:ea typeface="Cambria Math"/>
                                </a:rPr>
                                <m:t>,</m:t>
                              </m:r>
                              <m:r>
                                <a:rPr lang="en-US" b="0" i="1" smtClean="0">
                                  <a:latin typeface="Cambria Math"/>
                                  <a:ea typeface="Cambria Math"/>
                                </a:rPr>
                                <m:t>𝑗</m:t>
                              </m:r>
                            </m:sub>
                          </m:sSub>
                          <m:r>
                            <a:rPr lang="en-US" i="1" smtClean="0">
                              <a:latin typeface="Cambria Math"/>
                              <a:ea typeface="Cambria Math"/>
                            </a:rPr>
                            <m:t>≤</m:t>
                          </m:r>
                          <m:r>
                            <a:rPr lang="en-US" i="1">
                              <a:latin typeface="Cambria Math"/>
                              <a:ea typeface="Cambria Math"/>
                            </a:rPr>
                            <m:t>𝑢</m:t>
                          </m:r>
                        </m:e>
                        <m:sub>
                          <m:r>
                            <a:rPr lang="en-US" i="1">
                              <a:latin typeface="Cambria Math"/>
                              <a:ea typeface="Cambria Math"/>
                            </a:rPr>
                            <m:t>𝑖</m:t>
                          </m:r>
                          <m:r>
                            <a:rPr lang="en-US" b="0" i="1" smtClean="0">
                              <a:latin typeface="Cambria Math"/>
                              <a:ea typeface="Cambria Math"/>
                            </a:rPr>
                            <m:t>,</m:t>
                          </m:r>
                          <m:r>
                            <a:rPr lang="en-US" b="0" i="1" smtClean="0">
                              <a:latin typeface="Cambria Math"/>
                              <a:ea typeface="Cambria Math"/>
                            </a:rPr>
                            <m:t>𝑗</m:t>
                          </m:r>
                        </m:sub>
                      </m:sSub>
                      <m:sSub>
                        <m:sSubPr>
                          <m:ctrlPr>
                            <a:rPr lang="en-US" i="1">
                              <a:latin typeface="Cambria Math"/>
                              <a:ea typeface="Cambria Math"/>
                            </a:rPr>
                          </m:ctrlPr>
                        </m:sSubPr>
                        <m:e>
                          <m:r>
                            <a:rPr lang="en-US" i="1">
                              <a:latin typeface="Cambria Math"/>
                              <a:ea typeface="Cambria Math"/>
                            </a:rPr>
                            <m:t>𝑦</m:t>
                          </m:r>
                        </m:e>
                        <m:sub>
                          <m:r>
                            <a:rPr lang="en-US" i="1">
                              <a:latin typeface="Cambria Math"/>
                              <a:ea typeface="Cambria Math"/>
                            </a:rPr>
                            <m:t>𝑖</m:t>
                          </m:r>
                          <m:r>
                            <a:rPr lang="en-US" b="0" i="1" smtClean="0">
                              <a:latin typeface="Cambria Math"/>
                              <a:ea typeface="Cambria Math"/>
                            </a:rPr>
                            <m:t>,</m:t>
                          </m:r>
                          <m:r>
                            <a:rPr lang="en-US" b="0" i="1" smtClean="0">
                              <a:latin typeface="Cambria Math"/>
                              <a:ea typeface="Cambria Math"/>
                            </a:rPr>
                            <m:t>𝑗</m:t>
                          </m:r>
                        </m:sub>
                      </m:sSub>
                      <m:r>
                        <a:rPr lang="en-US" b="0" i="1" smtClean="0">
                          <a:latin typeface="Cambria Math"/>
                          <a:ea typeface="Cambria Math"/>
                        </a:rPr>
                        <m:t>  </m:t>
                      </m:r>
                      <m:r>
                        <a:rPr lang="en-US" b="0" i="1" smtClean="0">
                          <a:latin typeface="Cambria Math"/>
                          <a:ea typeface="Cambria Math"/>
                        </a:rPr>
                        <m:t>𝑓𝑜𝑟</m:t>
                      </m:r>
                      <m:r>
                        <a:rPr lang="en-US" b="0" i="1" smtClean="0">
                          <a:latin typeface="Cambria Math"/>
                          <a:ea typeface="Cambria Math"/>
                        </a:rPr>
                        <m:t> </m:t>
                      </m:r>
                      <m:r>
                        <a:rPr lang="en-US" b="0" i="1" smtClean="0">
                          <a:latin typeface="Cambria Math"/>
                          <a:ea typeface="Cambria Math"/>
                        </a:rPr>
                        <m:t>𝑎𝑙𝑙</m:t>
                      </m:r>
                      <m:r>
                        <a:rPr lang="en-US" b="0" i="1" smtClean="0">
                          <a:latin typeface="Cambria Math"/>
                          <a:ea typeface="Cambria Math"/>
                        </a:rPr>
                        <m:t> (</m:t>
                      </m:r>
                      <m:r>
                        <a:rPr lang="en-US" b="0" i="1" smtClean="0">
                          <a:latin typeface="Cambria Math"/>
                          <a:ea typeface="Cambria Math"/>
                        </a:rPr>
                        <m:t>𝑖</m:t>
                      </m:r>
                      <m:r>
                        <a:rPr lang="en-US" b="0" i="1" smtClean="0">
                          <a:latin typeface="Cambria Math"/>
                          <a:ea typeface="Cambria Math"/>
                        </a:rPr>
                        <m:t>,</m:t>
                      </m:r>
                      <m:r>
                        <a:rPr lang="en-US" b="0" i="1" smtClean="0">
                          <a:latin typeface="Cambria Math"/>
                          <a:ea typeface="Cambria Math"/>
                        </a:rPr>
                        <m:t>𝑗</m:t>
                      </m:r>
                      <m:r>
                        <a:rPr lang="en-US" b="0" i="1" smtClean="0">
                          <a:latin typeface="Cambria Math"/>
                          <a:ea typeface="Cambria Math"/>
                        </a:rPr>
                        <m:t>)∈</m:t>
                      </m:r>
                      <m:r>
                        <a:rPr lang="en-US" b="0" i="1" smtClean="0">
                          <a:latin typeface="Cambria Math"/>
                          <a:ea typeface="Cambria Math"/>
                        </a:rPr>
                        <m:t>𝐴</m:t>
                      </m:r>
                    </m:oMath>
                  </m:oMathPara>
                </a14:m>
                <a:endParaRPr lang="en-US" dirty="0"/>
              </a:p>
              <a:p>
                <a:pPr marL="793750" lvl="2" indent="0">
                  <a:spcBef>
                    <a:spcPts val="0"/>
                  </a:spcBef>
                  <a:buNone/>
                </a:pPr>
                <a14:m>
                  <m:oMathPara xmlns:m="http://schemas.openxmlformats.org/officeDocument/2006/math">
                    <m:oMathParaPr>
                      <m:jc m:val="left"/>
                    </m:oMathParaPr>
                    <m:oMath xmlns:m="http://schemas.openxmlformats.org/officeDocument/2006/math">
                      <m:sSub>
                        <m:sSubPr>
                          <m:ctrlPr>
                            <a:rPr lang="en-US" i="1">
                              <a:latin typeface="Cambria Math"/>
                              <a:cs typeface="Times New Roman" pitchFamily="18" charset="0"/>
                            </a:rPr>
                          </m:ctrlPr>
                        </m:sSubPr>
                        <m:e>
                          <m:r>
                            <a:rPr lang="en-US" b="0" i="1" smtClean="0">
                              <a:latin typeface="Cambria Math"/>
                              <a:cs typeface="Times New Roman" pitchFamily="18" charset="0"/>
                            </a:rPr>
                            <m:t>𝑦</m:t>
                          </m:r>
                        </m:e>
                        <m:sub>
                          <m:r>
                            <a:rPr lang="en-US" i="1">
                              <a:latin typeface="Cambria Math"/>
                              <a:cs typeface="Times New Roman" pitchFamily="18" charset="0"/>
                            </a:rPr>
                            <m:t>𝑖</m:t>
                          </m:r>
                          <m:r>
                            <a:rPr lang="en-US" b="0" i="1" smtClean="0">
                              <a:latin typeface="Cambria Math"/>
                              <a:cs typeface="Times New Roman" pitchFamily="18" charset="0"/>
                            </a:rPr>
                            <m:t>,</m:t>
                          </m:r>
                          <m:r>
                            <a:rPr lang="en-US" b="0" i="1" smtClean="0">
                              <a:latin typeface="Cambria Math"/>
                              <a:cs typeface="Times New Roman" pitchFamily="18" charset="0"/>
                            </a:rPr>
                            <m:t>𝑗</m:t>
                          </m:r>
                        </m:sub>
                      </m:sSub>
                      <m:r>
                        <a:rPr lang="en-US" b="0" i="1" smtClean="0">
                          <a:latin typeface="Cambria Math"/>
                          <a:ea typeface="Cambria Math"/>
                          <a:cs typeface="Times New Roman" pitchFamily="18" charset="0"/>
                        </a:rPr>
                        <m:t>=</m:t>
                      </m:r>
                      <m:r>
                        <a:rPr lang="en-US" i="1">
                          <a:latin typeface="Cambria Math"/>
                          <a:cs typeface="Times New Roman" pitchFamily="18" charset="0"/>
                        </a:rPr>
                        <m:t>0 </m:t>
                      </m:r>
                      <m:r>
                        <a:rPr lang="en-US" b="0" i="1" smtClean="0">
                          <a:latin typeface="Cambria Math"/>
                          <a:cs typeface="Times New Roman" pitchFamily="18" charset="0"/>
                        </a:rPr>
                        <m:t>𝑜𝑟</m:t>
                      </m:r>
                      <m:r>
                        <a:rPr lang="en-US" b="0" i="1" smtClean="0">
                          <a:latin typeface="Cambria Math"/>
                          <a:cs typeface="Times New Roman" pitchFamily="18" charset="0"/>
                        </a:rPr>
                        <m:t> 1  </m:t>
                      </m:r>
                      <m:r>
                        <a:rPr lang="en-US" i="1">
                          <a:latin typeface="Cambria Math"/>
                          <a:cs typeface="Times New Roman" pitchFamily="18" charset="0"/>
                        </a:rPr>
                        <m:t>𝑓𝑜𝑟</m:t>
                      </m:r>
                      <m:r>
                        <a:rPr lang="en-US" i="1">
                          <a:latin typeface="Cambria Math"/>
                          <a:cs typeface="Times New Roman" pitchFamily="18" charset="0"/>
                        </a:rPr>
                        <m:t> </m:t>
                      </m:r>
                      <m:r>
                        <a:rPr lang="en-US" i="1">
                          <a:latin typeface="Cambria Math"/>
                          <a:cs typeface="Times New Roman" pitchFamily="18" charset="0"/>
                        </a:rPr>
                        <m:t>𝑎𝑙𝑙</m:t>
                      </m:r>
                      <m:r>
                        <a:rPr lang="en-US" i="1">
                          <a:latin typeface="Cambria Math"/>
                          <a:cs typeface="Times New Roman" pitchFamily="18" charset="0"/>
                        </a:rPr>
                        <m:t> (</m:t>
                      </m:r>
                      <m:r>
                        <a:rPr lang="en-US" i="1">
                          <a:latin typeface="Cambria Math"/>
                          <a:cs typeface="Times New Roman" pitchFamily="18" charset="0"/>
                        </a:rPr>
                        <m:t>𝑖</m:t>
                      </m:r>
                      <m:r>
                        <a:rPr lang="en-US" b="0" i="1" smtClean="0">
                          <a:latin typeface="Cambria Math"/>
                          <a:cs typeface="Times New Roman" pitchFamily="18" charset="0"/>
                        </a:rPr>
                        <m:t>,</m:t>
                      </m:r>
                      <m:r>
                        <a:rPr lang="en-US" b="0" i="1" smtClean="0">
                          <a:latin typeface="Cambria Math"/>
                          <a:cs typeface="Times New Roman" pitchFamily="18" charset="0"/>
                        </a:rPr>
                        <m:t>𝑗</m:t>
                      </m:r>
                      <m:r>
                        <a:rPr lang="en-US" b="0" i="1" smtClean="0">
                          <a:latin typeface="Cambria Math"/>
                          <a:cs typeface="Times New Roman" pitchFamily="18" charset="0"/>
                        </a:rPr>
                        <m:t>)∈</m:t>
                      </m:r>
                      <m:r>
                        <a:rPr lang="en-US" b="0" i="1" smtClean="0">
                          <a:latin typeface="Cambria Math"/>
                          <a:ea typeface="Cambria Math"/>
                          <a:cs typeface="Times New Roman" pitchFamily="18" charset="0"/>
                        </a:rPr>
                        <m:t>𝐴</m:t>
                      </m:r>
                    </m:oMath>
                  </m:oMathPara>
                </a14:m>
                <a:endParaRPr lang="en-US" dirty="0"/>
              </a:p>
            </p:txBody>
          </p:sp>
        </mc:Choice>
        <mc:Fallback xmlns="">
          <p:sp>
            <p:nvSpPr>
              <p:cNvPr id="593923" name="Rectangle 3"/>
              <p:cNvSpPr>
                <a:spLocks noGrp="1" noRot="1" noChangeAspect="1" noMove="1" noResize="1" noEditPoints="1" noAdjustHandles="1" noChangeArrowheads="1" noChangeShapeType="1" noTextEdit="1"/>
              </p:cNvSpPr>
              <p:nvPr>
                <p:ph type="body" idx="1"/>
              </p:nvPr>
            </p:nvSpPr>
            <p:spPr>
              <a:xfrm>
                <a:off x="204532" y="1570333"/>
                <a:ext cx="8714508" cy="4659986"/>
              </a:xfrm>
              <a:blipFill rotWithShape="1">
                <a:blip r:embed="rId3"/>
                <a:stretch>
                  <a:fillRect l="-980" t="-916" r="-140"/>
                </a:stretch>
              </a:blipFill>
              <a:ln/>
            </p:spPr>
            <p:txBody>
              <a:bodyPr/>
              <a:lstStyle/>
              <a:p>
                <a:r>
                  <a:rPr lang="en-US">
                    <a:noFill/>
                  </a:rPr>
                  <a:t> </a:t>
                </a:r>
              </a:p>
            </p:txBody>
          </p:sp>
        </mc:Fallback>
      </mc:AlternateContent>
      <p:sp>
        <p:nvSpPr>
          <p:cNvPr id="5" name="Rectangle 2"/>
          <p:cNvSpPr>
            <a:spLocks noGrp="1" noChangeArrowheads="1"/>
          </p:cNvSpPr>
          <p:nvPr>
            <p:ph type="title"/>
          </p:nvPr>
        </p:nvSpPr>
        <p:spPr>
          <a:xfrm>
            <a:off x="1219200" y="274638"/>
            <a:ext cx="7710488" cy="1011237"/>
          </a:xfrm>
        </p:spPr>
        <p:txBody>
          <a:bodyPr/>
          <a:lstStyle/>
          <a:p>
            <a:r>
              <a:rPr lang="en-US" sz="3800" dirty="0" smtClean="0">
                <a:cs typeface="Times New Roman" pitchFamily="18" charset="0"/>
              </a:rPr>
              <a:t>Network Design Models</a:t>
            </a:r>
            <a:endParaRPr lang="en-US" sz="3800" dirty="0">
              <a:cs typeface="Times New Roman" pitchFamily="18" charset="0"/>
            </a:endParaRPr>
          </a:p>
        </p:txBody>
      </p:sp>
      <p:sp>
        <p:nvSpPr>
          <p:cNvPr id="2" name="TextBox 1"/>
          <p:cNvSpPr txBox="1"/>
          <p:nvPr/>
        </p:nvSpPr>
        <p:spPr>
          <a:xfrm>
            <a:off x="181918" y="3171826"/>
            <a:ext cx="593432" cy="461665"/>
          </a:xfrm>
          <a:prstGeom prst="rect">
            <a:avLst/>
          </a:prstGeom>
          <a:noFill/>
        </p:spPr>
        <p:txBody>
          <a:bodyPr wrap="none" rtlCol="0">
            <a:spAutoFit/>
          </a:bodyPr>
          <a:lstStyle/>
          <a:p>
            <a:r>
              <a:rPr lang="en-US" sz="2400" dirty="0" err="1" smtClean="0">
                <a:solidFill>
                  <a:schemeClr val="accent6"/>
                </a:solidFill>
              </a:rPr>
              <a:t>s.t.</a:t>
            </a:r>
            <a:endParaRPr lang="en-US" sz="2400" dirty="0">
              <a:solidFill>
                <a:schemeClr val="accent6"/>
              </a:solidFill>
            </a:endParaRPr>
          </a:p>
        </p:txBody>
      </p:sp>
    </p:spTree>
    <p:extLst>
      <p:ext uri="{BB962C8B-B14F-4D97-AF65-F5344CB8AC3E}">
        <p14:creationId xmlns:p14="http://schemas.microsoft.com/office/powerpoint/2010/main" val="237310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39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39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939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a:xfrm>
            <a:off x="1219200" y="274638"/>
            <a:ext cx="7467600" cy="1011237"/>
          </a:xfrm>
        </p:spPr>
        <p:txBody>
          <a:bodyPr/>
          <a:lstStyle/>
          <a:p>
            <a:r>
              <a:rPr lang="en-US" sz="3600" dirty="0" smtClean="0">
                <a:cs typeface="Times New Roman" pitchFamily="18" charset="0"/>
              </a:rPr>
              <a:t>Example 11.11 </a:t>
            </a:r>
            <a:br>
              <a:rPr lang="en-US" sz="3600" dirty="0" smtClean="0">
                <a:cs typeface="Times New Roman" pitchFamily="18" charset="0"/>
              </a:rPr>
            </a:br>
            <a:r>
              <a:rPr lang="en-US" sz="3600" dirty="0" smtClean="0">
                <a:cs typeface="Times New Roman" pitchFamily="18" charset="0"/>
              </a:rPr>
              <a:t>Wastewater Network Design</a:t>
            </a:r>
            <a:endParaRPr lang="en-US" sz="3600" dirty="0">
              <a:cs typeface="Times New Roman" pitchFamily="18" charset="0"/>
            </a:endParaRPr>
          </a:p>
        </p:txBody>
      </p:sp>
      <p:sp>
        <p:nvSpPr>
          <p:cNvPr id="593923" name="Rectangle 3"/>
          <p:cNvSpPr>
            <a:spLocks noGrp="1" noChangeArrowheads="1"/>
          </p:cNvSpPr>
          <p:nvPr>
            <p:ph type="body" idx="1"/>
          </p:nvPr>
        </p:nvSpPr>
        <p:spPr>
          <a:xfrm>
            <a:off x="154744" y="1471859"/>
            <a:ext cx="8792307" cy="4686053"/>
          </a:xfrm>
          <a:ln/>
        </p:spPr>
        <p:txBody>
          <a:bodyPr/>
          <a:lstStyle/>
          <a:p>
            <a:pPr marL="0" indent="0">
              <a:lnSpc>
                <a:spcPct val="95000"/>
              </a:lnSpc>
              <a:spcBef>
                <a:spcPts val="0"/>
              </a:spcBef>
              <a:buNone/>
              <a:tabLst>
                <a:tab pos="457200" algn="l"/>
              </a:tabLst>
            </a:pPr>
            <a:r>
              <a:rPr lang="en-US" sz="2400" dirty="0" smtClean="0"/>
              <a:t>	</a:t>
            </a:r>
            <a:r>
              <a:rPr lang="en-US" sz="2000" dirty="0"/>
              <a:t>Network design applications may involve telecommunications, electricity, water, gas, coal slurry, or any other substance that flows in a network. We illustrate with an application involving regional wastewater (sewer) networks.</a:t>
            </a:r>
          </a:p>
          <a:p>
            <a:pPr marL="0" indent="0">
              <a:lnSpc>
                <a:spcPct val="95000"/>
              </a:lnSpc>
              <a:spcBef>
                <a:spcPts val="0"/>
              </a:spcBef>
              <a:buNone/>
              <a:tabLst>
                <a:tab pos="457200" algn="l"/>
              </a:tabLst>
            </a:pPr>
            <a:r>
              <a:rPr lang="en-US" sz="2000" dirty="0" smtClean="0"/>
              <a:t>	As </a:t>
            </a:r>
            <a:r>
              <a:rPr lang="en-US" sz="2000" dirty="0"/>
              <a:t>new areas develop around major cities, entire networks of collector sewers and treatment plants must be constructed to service growing population.  Figure 11.8 displays our particular (fictional) instance.</a:t>
            </a:r>
          </a:p>
          <a:p>
            <a:pPr marL="0" indent="0">
              <a:lnSpc>
                <a:spcPct val="95000"/>
              </a:lnSpc>
              <a:spcBef>
                <a:spcPts val="0"/>
              </a:spcBef>
              <a:buNone/>
              <a:tabLst>
                <a:tab pos="457200" algn="l"/>
              </a:tabLst>
            </a:pPr>
            <a:r>
              <a:rPr lang="en-US" sz="2000" dirty="0"/>
              <a:t>Nodes 1 to 8 of the network represent population centers where smaller sewers feed into the main regional network, and locations where treatment plants might be built.  Wastewater loads are roughly proportional to population, so the inflows indicated at nodes represent population units (in thousands</a:t>
            </a:r>
            <a:r>
              <a:rPr lang="en-US" sz="2000" dirty="0" smtClean="0"/>
              <a:t>).</a:t>
            </a:r>
            <a:endParaRPr lang="en-US" sz="2000" dirty="0"/>
          </a:p>
        </p:txBody>
      </p:sp>
    </p:spTree>
    <p:extLst>
      <p:ext uri="{BB962C8B-B14F-4D97-AF65-F5344CB8AC3E}">
        <p14:creationId xmlns:p14="http://schemas.microsoft.com/office/powerpoint/2010/main" val="11325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39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a:xfrm>
            <a:off x="1219200" y="274638"/>
            <a:ext cx="7467600" cy="1011237"/>
          </a:xfrm>
        </p:spPr>
        <p:txBody>
          <a:bodyPr/>
          <a:lstStyle/>
          <a:p>
            <a:r>
              <a:rPr lang="en-US" sz="3600" dirty="0" smtClean="0">
                <a:cs typeface="Times New Roman" pitchFamily="18" charset="0"/>
              </a:rPr>
              <a:t>ILP Modeling </a:t>
            </a:r>
            <a:r>
              <a:rPr lang="en-US" sz="3600" smtClean="0">
                <a:cs typeface="Times New Roman" pitchFamily="18" charset="0"/>
              </a:rPr>
              <a:t>of Fixed </a:t>
            </a:r>
            <a:r>
              <a:rPr lang="en-US" sz="3600" dirty="0" smtClean="0">
                <a:cs typeface="Times New Roman" pitchFamily="18" charset="0"/>
              </a:rPr>
              <a:t>Charges</a:t>
            </a:r>
            <a:endParaRPr lang="en-US" sz="3600" dirty="0">
              <a:cs typeface="Times New Roman" pitchFamily="18" charset="0"/>
            </a:endParaRPr>
          </a:p>
        </p:txBody>
      </p:sp>
      <mc:AlternateContent xmlns:mc="http://schemas.openxmlformats.org/markup-compatibility/2006" xmlns:a14="http://schemas.microsoft.com/office/drawing/2010/main">
        <mc:Choice Requires="a14">
          <p:sp>
            <p:nvSpPr>
              <p:cNvPr id="593923" name="Rectangle 3"/>
              <p:cNvSpPr>
                <a:spLocks noGrp="1" noChangeArrowheads="1"/>
              </p:cNvSpPr>
              <p:nvPr>
                <p:ph type="body" idx="1"/>
              </p:nvPr>
            </p:nvSpPr>
            <p:spPr>
              <a:xfrm>
                <a:off x="193325" y="1605622"/>
                <a:ext cx="8714508" cy="4414838"/>
              </a:xfrm>
              <a:ln/>
            </p:spPr>
            <p:txBody>
              <a:bodyPr/>
              <a:lstStyle/>
              <a:p>
                <a:pPr>
                  <a:lnSpc>
                    <a:spcPct val="95000"/>
                  </a:lnSpc>
                  <a:spcBef>
                    <a:spcPts val="0"/>
                  </a:spcBef>
                </a:pPr>
                <a:r>
                  <a:rPr lang="en-US" sz="2800" dirty="0" smtClean="0">
                    <a:solidFill>
                      <a:srgbClr val="0070C0"/>
                    </a:solidFill>
                    <a:cs typeface="Times New Roman" pitchFamily="18" charset="0"/>
                  </a:rPr>
                  <a:t>Switching constraints </a:t>
                </a:r>
                <a:r>
                  <a:rPr lang="en-US" sz="2800" dirty="0" smtClean="0">
                    <a:solidFill>
                      <a:srgbClr val="002060"/>
                    </a:solidFill>
                    <a:cs typeface="Times New Roman" pitchFamily="18" charset="0"/>
                  </a:rPr>
                  <a:t>model the requirement that continuous </a:t>
                </a:r>
                <a:r>
                  <a:rPr lang="en-US" sz="2800" smtClean="0">
                    <a:solidFill>
                      <a:srgbClr val="002060"/>
                    </a:solidFill>
                    <a:cs typeface="Times New Roman" pitchFamily="18" charset="0"/>
                  </a:rPr>
                  <a:t>variable </a:t>
                </a:r>
                <a:r>
                  <a:rPr lang="en-US" sz="2800" smtClean="0">
                    <a:cs typeface="Times New Roman" pitchFamily="18" charset="0"/>
                  </a:rPr>
                  <a:t>x</a:t>
                </a:r>
                <a:r>
                  <a:rPr lang="en-US" sz="2800" baseline="-25000" smtClean="0">
                    <a:cs typeface="Times New Roman" pitchFamily="18" charset="0"/>
                  </a:rPr>
                  <a:t>j</a:t>
                </a:r>
                <a:r>
                  <a:rPr lang="en-US" sz="2800" dirty="0" smtClean="0">
                    <a:cs typeface="Times New Roman" pitchFamily="18" charset="0"/>
                    <a:sym typeface="Symbol"/>
                  </a:rPr>
                  <a:t></a:t>
                </a:r>
                <a:r>
                  <a:rPr lang="en-US" sz="2800" dirty="0" smtClean="0">
                    <a:cs typeface="Times New Roman" pitchFamily="18" charset="0"/>
                  </a:rPr>
                  <a:t>0 can be used only if a corresponding binary variable </a:t>
                </a:r>
                <a:r>
                  <a:rPr lang="en-US" sz="2800" dirty="0" err="1" smtClean="0">
                    <a:cs typeface="Times New Roman" pitchFamily="18" charset="0"/>
                  </a:rPr>
                  <a:t>y</a:t>
                </a:r>
                <a:r>
                  <a:rPr lang="en-US" sz="2800" baseline="-25000" dirty="0" err="1" smtClean="0">
                    <a:cs typeface="Times New Roman" pitchFamily="18" charset="0"/>
                  </a:rPr>
                  <a:t>j</a:t>
                </a:r>
                <a:r>
                  <a:rPr lang="en-US" sz="2800" dirty="0" smtClean="0">
                    <a:cs typeface="Times New Roman" pitchFamily="18" charset="0"/>
                  </a:rPr>
                  <a:t> =1 by</a:t>
                </a:r>
              </a:p>
              <a:p>
                <a:pPr marL="0" indent="0">
                  <a:lnSpc>
                    <a:spcPct val="95000"/>
                  </a:lnSpc>
                  <a:spcBef>
                    <a:spcPts val="0"/>
                  </a:spcBef>
                  <a:buNone/>
                </a:pPr>
                <a:r>
                  <a:rPr lang="en-US" sz="2800" dirty="0">
                    <a:cs typeface="Times New Roman" pitchFamily="18" charset="0"/>
                  </a:rPr>
                  <a:t>	</a:t>
                </a:r>
                <a14:m>
                  <m:oMath xmlns:m="http://schemas.openxmlformats.org/officeDocument/2006/math">
                    <m:sSub>
                      <m:sSubPr>
                        <m:ctrlPr>
                          <a:rPr lang="en-US" sz="2800" i="1">
                            <a:latin typeface="Cambria Math"/>
                            <a:cs typeface="Times New Roman" pitchFamily="18" charset="0"/>
                          </a:rPr>
                        </m:ctrlPr>
                      </m:sSubPr>
                      <m:e>
                        <m:r>
                          <a:rPr lang="en-US" sz="2800" b="0" i="1" smtClean="0">
                            <a:latin typeface="Cambria Math"/>
                            <a:cs typeface="Times New Roman" pitchFamily="18" charset="0"/>
                          </a:rPr>
                          <m:t>𝑥</m:t>
                        </m:r>
                      </m:e>
                      <m:sub>
                        <m:r>
                          <a:rPr lang="en-US" sz="2800" i="1">
                            <a:latin typeface="Cambria Math"/>
                            <a:cs typeface="Times New Roman" pitchFamily="18" charset="0"/>
                          </a:rPr>
                          <m:t>𝑗</m:t>
                        </m:r>
                      </m:sub>
                    </m:sSub>
                    <m:r>
                      <a:rPr lang="en-US" sz="2800" i="1">
                        <a:latin typeface="Cambria Math"/>
                        <a:ea typeface="Cambria Math"/>
                        <a:cs typeface="Times New Roman" pitchFamily="18" charset="0"/>
                        <a:sym typeface="Symbol"/>
                      </a:rPr>
                      <m:t>≤</m:t>
                    </m:r>
                    <m:sSub>
                      <m:sSubPr>
                        <m:ctrlPr>
                          <a:rPr lang="en-US" sz="2800" i="1" smtClean="0">
                            <a:latin typeface="Cambria Math"/>
                            <a:ea typeface="Cambria Math"/>
                            <a:cs typeface="Times New Roman" pitchFamily="18" charset="0"/>
                            <a:sym typeface="Symbol"/>
                          </a:rPr>
                        </m:ctrlPr>
                      </m:sSubPr>
                      <m:e>
                        <m:r>
                          <a:rPr lang="en-US" sz="2800" b="0" i="1" smtClean="0">
                            <a:latin typeface="Cambria Math"/>
                            <a:ea typeface="Cambria Math"/>
                            <a:cs typeface="Times New Roman" pitchFamily="18" charset="0"/>
                            <a:sym typeface="Symbol"/>
                          </a:rPr>
                          <m:t>𝑢</m:t>
                        </m:r>
                      </m:e>
                      <m:sub>
                        <m:r>
                          <a:rPr lang="en-US" sz="2800" b="0" i="1" smtClean="0">
                            <a:latin typeface="Cambria Math"/>
                            <a:ea typeface="Cambria Math"/>
                            <a:cs typeface="Times New Roman" pitchFamily="18" charset="0"/>
                            <a:sym typeface="Symbol"/>
                          </a:rPr>
                          <m:t>𝑗</m:t>
                        </m:r>
                      </m:sub>
                    </m:sSub>
                    <m:sSub>
                      <m:sSubPr>
                        <m:ctrlPr>
                          <a:rPr lang="en-US" sz="2800" i="1" smtClean="0">
                            <a:latin typeface="Cambria Math"/>
                            <a:ea typeface="Cambria Math"/>
                            <a:cs typeface="Times New Roman" pitchFamily="18" charset="0"/>
                            <a:sym typeface="Symbol"/>
                          </a:rPr>
                        </m:ctrlPr>
                      </m:sSubPr>
                      <m:e>
                        <m:r>
                          <a:rPr lang="en-US" sz="2800" b="0" i="1" smtClean="0">
                            <a:latin typeface="Cambria Math"/>
                            <a:ea typeface="Cambria Math"/>
                            <a:cs typeface="Times New Roman" pitchFamily="18" charset="0"/>
                            <a:sym typeface="Symbol"/>
                          </a:rPr>
                          <m:t>𝑦</m:t>
                        </m:r>
                      </m:e>
                      <m:sub>
                        <m:r>
                          <a:rPr lang="en-US" sz="2800" b="0" i="1" smtClean="0">
                            <a:latin typeface="Cambria Math"/>
                            <a:ea typeface="Cambria Math"/>
                            <a:cs typeface="Times New Roman" pitchFamily="18" charset="0"/>
                            <a:sym typeface="Symbol"/>
                          </a:rPr>
                          <m:t>𝑗</m:t>
                        </m:r>
                      </m:sub>
                    </m:sSub>
                  </m:oMath>
                </a14:m>
                <a:endParaRPr lang="en-US" sz="2600" dirty="0" smtClean="0">
                  <a:cs typeface="Times New Roman" pitchFamily="18" charset="0"/>
                </a:endParaRPr>
              </a:p>
              <a:p>
                <a:pPr marL="338138" indent="0">
                  <a:lnSpc>
                    <a:spcPct val="95000"/>
                  </a:lnSpc>
                  <a:spcBef>
                    <a:spcPts val="0"/>
                  </a:spcBef>
                  <a:buNone/>
                </a:pPr>
                <a:r>
                  <a:rPr lang="en-US" sz="2600" dirty="0" smtClean="0">
                    <a:cs typeface="Times New Roman" pitchFamily="18" charset="0"/>
                  </a:rPr>
                  <a:t>Where </a:t>
                </a:r>
                <a14:m>
                  <m:oMath xmlns:m="http://schemas.openxmlformats.org/officeDocument/2006/math">
                    <m:sSub>
                      <m:sSubPr>
                        <m:ctrlPr>
                          <a:rPr lang="en-US" sz="2400" i="1">
                            <a:latin typeface="Cambria Math"/>
                            <a:ea typeface="Cambria Math"/>
                            <a:cs typeface="Times New Roman" pitchFamily="18" charset="0"/>
                            <a:sym typeface="Symbol"/>
                          </a:rPr>
                        </m:ctrlPr>
                      </m:sSubPr>
                      <m:e>
                        <m:r>
                          <a:rPr lang="en-US" sz="2400" i="1">
                            <a:latin typeface="Cambria Math"/>
                            <a:ea typeface="Cambria Math"/>
                            <a:cs typeface="Times New Roman" pitchFamily="18" charset="0"/>
                            <a:sym typeface="Symbol"/>
                          </a:rPr>
                          <m:t>𝑢</m:t>
                        </m:r>
                      </m:e>
                      <m:sub>
                        <m:r>
                          <a:rPr lang="en-US" sz="2400" i="1">
                            <a:latin typeface="Cambria Math"/>
                            <a:ea typeface="Cambria Math"/>
                            <a:cs typeface="Times New Roman" pitchFamily="18" charset="0"/>
                            <a:sym typeface="Symbol"/>
                          </a:rPr>
                          <m:t>𝑗</m:t>
                        </m:r>
                      </m:sub>
                    </m:sSub>
                  </m:oMath>
                </a14:m>
                <a:r>
                  <a:rPr lang="en-US" sz="2600" dirty="0" smtClean="0">
                    <a:cs typeface="Times New Roman" pitchFamily="18" charset="0"/>
                  </a:rPr>
                  <a:t> is a given or derived upper bound on the value </a:t>
                </a:r>
                <a:r>
                  <a:rPr lang="en-US" sz="2600" smtClean="0">
                    <a:cs typeface="Times New Roman" pitchFamily="18" charset="0"/>
                  </a:rPr>
                  <a:t>of </a:t>
                </a:r>
                <a:r>
                  <a:rPr lang="en-US" sz="2400" smtClean="0">
                    <a:cs typeface="Times New Roman" pitchFamily="18" charset="0"/>
                  </a:rPr>
                  <a:t>x</a:t>
                </a:r>
                <a:r>
                  <a:rPr lang="en-US" sz="2400" baseline="-25000" smtClean="0">
                    <a:cs typeface="Times New Roman" pitchFamily="18" charset="0"/>
                  </a:rPr>
                  <a:t>j</a:t>
                </a:r>
                <a:r>
                  <a:rPr lang="en-US" sz="2400" smtClean="0">
                    <a:cs typeface="Times New Roman" pitchFamily="18" charset="0"/>
                  </a:rPr>
                  <a:t> </a:t>
                </a:r>
                <a:r>
                  <a:rPr lang="en-US" sz="2400" dirty="0" smtClean="0">
                    <a:cs typeface="Times New Roman" pitchFamily="18" charset="0"/>
                  </a:rPr>
                  <a:t>in any feasible solution. and the coefficient </a:t>
                </a:r>
                <a:r>
                  <a:rPr lang="en-US" sz="2400" smtClean="0">
                    <a:cs typeface="Times New Roman" pitchFamily="18" charset="0"/>
                  </a:rPr>
                  <a:t>of x</a:t>
                </a:r>
                <a:r>
                  <a:rPr lang="en-US" sz="2400" baseline="-25000" smtClean="0">
                    <a:cs typeface="Times New Roman" pitchFamily="18" charset="0"/>
                  </a:rPr>
                  <a:t>j </a:t>
                </a:r>
                <a:r>
                  <a:rPr lang="en-US" sz="2400" dirty="0" smtClean="0">
                    <a:cs typeface="Times New Roman" pitchFamily="18" charset="0"/>
                  </a:rPr>
                  <a:t>is its variable cost. [11.3]</a:t>
                </a:r>
                <a:endParaRPr lang="en-US" sz="2600" dirty="0" smtClean="0">
                  <a:cs typeface="Times New Roman" pitchFamily="18" charset="0"/>
                </a:endParaRPr>
              </a:p>
              <a:p>
                <a:endParaRPr lang="en-US" sz="2600" dirty="0" smtClean="0"/>
              </a:p>
              <a:p>
                <a:pPr lvl="1"/>
                <a:endParaRPr lang="en-US" sz="2200" dirty="0" smtClean="0">
                  <a:cs typeface="Times New Roman" pitchFamily="18" charset="0"/>
                </a:endParaRPr>
              </a:p>
            </p:txBody>
          </p:sp>
        </mc:Choice>
        <mc:Fallback xmlns="">
          <p:sp>
            <p:nvSpPr>
              <p:cNvPr id="593923" name="Rectangle 3"/>
              <p:cNvSpPr>
                <a:spLocks noGrp="1" noRot="1" noChangeAspect="1" noMove="1" noResize="1" noEditPoints="1" noAdjustHandles="1" noChangeArrowheads="1" noChangeShapeType="1" noTextEdit="1"/>
              </p:cNvSpPr>
              <p:nvPr>
                <p:ph type="body" idx="1"/>
              </p:nvPr>
            </p:nvSpPr>
            <p:spPr>
              <a:xfrm>
                <a:off x="193325" y="1605622"/>
                <a:ext cx="8714508" cy="4414838"/>
              </a:xfrm>
              <a:blipFill rotWithShape="1">
                <a:blip r:embed="rId3"/>
                <a:stretch>
                  <a:fillRect l="-1260" t="-1931" r="-1679"/>
                </a:stretch>
              </a:blipFill>
              <a:ln/>
            </p:spPr>
            <p:txBody>
              <a:bodyPr/>
              <a:lstStyle/>
              <a:p>
                <a:r>
                  <a:rPr lang="en-US">
                    <a:noFill/>
                  </a:rPr>
                  <a:t> </a:t>
                </a:r>
              </a:p>
            </p:txBody>
          </p:sp>
        </mc:Fallback>
      </mc:AlternateContent>
    </p:spTree>
    <p:extLst>
      <p:ext uri="{BB962C8B-B14F-4D97-AF65-F5344CB8AC3E}">
        <p14:creationId xmlns:p14="http://schemas.microsoft.com/office/powerpoint/2010/main" val="419619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39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a:xfrm>
            <a:off x="1219200" y="274638"/>
            <a:ext cx="7467600" cy="1011237"/>
          </a:xfrm>
        </p:spPr>
        <p:txBody>
          <a:bodyPr/>
          <a:lstStyle/>
          <a:p>
            <a:r>
              <a:rPr lang="en-US" sz="3600" dirty="0" smtClean="0">
                <a:cs typeface="Times New Roman" pitchFamily="18" charset="0"/>
              </a:rPr>
              <a:t>Example 11.11 </a:t>
            </a:r>
            <a:br>
              <a:rPr lang="en-US" sz="3600" dirty="0" smtClean="0">
                <a:cs typeface="Times New Roman" pitchFamily="18" charset="0"/>
              </a:rPr>
            </a:br>
            <a:r>
              <a:rPr lang="en-US" sz="3600" dirty="0" smtClean="0">
                <a:cs typeface="Times New Roman" pitchFamily="18" charset="0"/>
              </a:rPr>
              <a:t>Wastewater Network Design</a:t>
            </a:r>
            <a:endParaRPr lang="en-US" sz="3600" dirty="0">
              <a:cs typeface="Times New Roman" pitchFamily="18" charset="0"/>
            </a:endParaRPr>
          </a:p>
        </p:txBody>
      </p:sp>
      <p:sp>
        <p:nvSpPr>
          <p:cNvPr id="593923" name="Rectangle 3"/>
          <p:cNvSpPr>
            <a:spLocks noGrp="1" noChangeArrowheads="1"/>
          </p:cNvSpPr>
          <p:nvPr>
            <p:ph type="body" idx="1"/>
          </p:nvPr>
        </p:nvSpPr>
        <p:spPr>
          <a:xfrm>
            <a:off x="154744" y="1471859"/>
            <a:ext cx="8792307" cy="4686053"/>
          </a:xfrm>
          <a:ln/>
        </p:spPr>
        <p:txBody>
          <a:bodyPr/>
          <a:lstStyle/>
          <a:p>
            <a:pPr marL="0" indent="0">
              <a:lnSpc>
                <a:spcPct val="95000"/>
              </a:lnSpc>
              <a:spcBef>
                <a:spcPts val="0"/>
              </a:spcBef>
              <a:buNone/>
              <a:tabLst>
                <a:tab pos="457200" algn="l"/>
              </a:tabLst>
            </a:pPr>
            <a:r>
              <a:rPr lang="en-US" sz="2400" dirty="0" smtClean="0"/>
              <a:t>	</a:t>
            </a:r>
            <a:r>
              <a:rPr lang="en-US" sz="2000" dirty="0" smtClean="0"/>
              <a:t>Arcs </a:t>
            </a:r>
            <a:r>
              <a:rPr lang="en-US" sz="2000" dirty="0"/>
              <a:t>joining nodes 1 to 8 show possible routes for main collector sewers.  Most follow the topology in gravity flow, but one pumped line (4. 3) is included.  A large part of the construction cost for either type of line is fixed: right-of-way acquisition, trenching, and so on. Still, the cost of a line also grows with the number of population units carried, because greater flows imply larger-diameter pipes.  The table in Figure 11.8 shows the fixed and variable cost for each arc in thousand of dollars.</a:t>
            </a:r>
          </a:p>
          <a:p>
            <a:pPr marL="0" indent="0">
              <a:lnSpc>
                <a:spcPct val="95000"/>
              </a:lnSpc>
              <a:spcBef>
                <a:spcPts val="0"/>
              </a:spcBef>
              <a:buNone/>
              <a:tabLst>
                <a:tab pos="457200" algn="l"/>
              </a:tabLst>
            </a:pPr>
            <a:r>
              <a:rPr lang="en-US" sz="2000" dirty="0" smtClean="0"/>
              <a:t>	Treatment </a:t>
            </a:r>
            <a:r>
              <a:rPr lang="en-US" sz="2000" dirty="0"/>
              <a:t>plant costs actually occur at nodes—here nodes 3, 7, and 8.  Figure 11.8 illustrates, however, that such costs can be modeled on arcs by introducing an artificial “</a:t>
            </a:r>
            <a:r>
              <a:rPr lang="en-US" sz="2000" dirty="0" err="1"/>
              <a:t>supersink</a:t>
            </a:r>
            <a:r>
              <a:rPr lang="en-US" sz="2000" dirty="0"/>
              <a:t>" node 9.  Costs shown for arcs (3, 9), (7. 9), and (8, 9) capture the fixed and variable expense of plant construction as flows depart the network.</a:t>
            </a:r>
          </a:p>
        </p:txBody>
      </p:sp>
    </p:spTree>
    <p:extLst>
      <p:ext uri="{BB962C8B-B14F-4D97-AF65-F5344CB8AC3E}">
        <p14:creationId xmlns:p14="http://schemas.microsoft.com/office/powerpoint/2010/main" val="2983989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a:xfrm>
            <a:off x="1219200" y="274638"/>
            <a:ext cx="7467600" cy="1011237"/>
          </a:xfrm>
        </p:spPr>
        <p:txBody>
          <a:bodyPr/>
          <a:lstStyle/>
          <a:p>
            <a:r>
              <a:rPr lang="en-US" sz="3600" dirty="0" smtClean="0">
                <a:cs typeface="Times New Roman" pitchFamily="18" charset="0"/>
              </a:rPr>
              <a:t>Example 11.11 </a:t>
            </a:r>
            <a:br>
              <a:rPr lang="en-US" sz="3600" dirty="0" smtClean="0">
                <a:cs typeface="Times New Roman" pitchFamily="18" charset="0"/>
              </a:rPr>
            </a:br>
            <a:r>
              <a:rPr lang="en-US" sz="3600" dirty="0">
                <a:cs typeface="Times New Roman" pitchFamily="18" charset="0"/>
              </a:rPr>
              <a:t>Wastewater Network Design</a:t>
            </a:r>
          </a:p>
        </p:txBody>
      </p:sp>
      <p:graphicFrame>
        <p:nvGraphicFramePr>
          <p:cNvPr id="8" name="Table 7"/>
          <p:cNvGraphicFramePr>
            <a:graphicFrameLocks noGrp="1"/>
          </p:cNvGraphicFramePr>
          <p:nvPr>
            <p:extLst>
              <p:ext uri="{D42A27DB-BD31-4B8C-83A1-F6EECF244321}">
                <p14:modId xmlns:p14="http://schemas.microsoft.com/office/powerpoint/2010/main" val="1094672845"/>
              </p:ext>
            </p:extLst>
          </p:nvPr>
        </p:nvGraphicFramePr>
        <p:xfrm>
          <a:off x="5989907" y="1515309"/>
          <a:ext cx="3154093" cy="5364480"/>
        </p:xfrm>
        <a:graphic>
          <a:graphicData uri="http://schemas.openxmlformats.org/drawingml/2006/table">
            <a:tbl>
              <a:tblPr firstRow="1" bandRow="1">
                <a:tableStyleId>{5C22544A-7EE6-4342-B048-85BDC9FD1C3A}</a:tableStyleId>
              </a:tblPr>
              <a:tblGrid>
                <a:gridCol w="705278"/>
                <a:gridCol w="1365092"/>
                <a:gridCol w="1083723"/>
              </a:tblGrid>
              <a:tr h="330185">
                <a:tc>
                  <a:txBody>
                    <a:bodyPr/>
                    <a:lstStyle/>
                    <a:p>
                      <a:pPr algn="ctr"/>
                      <a:r>
                        <a:rPr lang="en-US" sz="1600" dirty="0" smtClean="0">
                          <a:solidFill>
                            <a:schemeClr val="accent6"/>
                          </a:solidFill>
                        </a:rPr>
                        <a:t>Arc</a:t>
                      </a:r>
                      <a:endParaRPr lang="en-US" sz="1600" dirty="0">
                        <a:solidFill>
                          <a:schemeClr val="accent6"/>
                        </a:solidFill>
                      </a:endParaRPr>
                    </a:p>
                  </a:txBody>
                  <a:tcPr/>
                </a:tc>
                <a:tc>
                  <a:txBody>
                    <a:bodyPr/>
                    <a:lstStyle/>
                    <a:p>
                      <a:pPr algn="ctr"/>
                      <a:r>
                        <a:rPr lang="en-US" sz="1600" dirty="0" smtClean="0">
                          <a:solidFill>
                            <a:schemeClr val="accent6"/>
                          </a:solidFill>
                        </a:rPr>
                        <a:t>Fixed Cost</a:t>
                      </a:r>
                      <a:endParaRPr lang="en-US" sz="1600" dirty="0">
                        <a:solidFill>
                          <a:schemeClr val="accent6"/>
                        </a:solidFill>
                      </a:endParaRPr>
                    </a:p>
                  </a:txBody>
                  <a:tcPr/>
                </a:tc>
                <a:tc>
                  <a:txBody>
                    <a:bodyPr/>
                    <a:lstStyle/>
                    <a:p>
                      <a:pPr algn="ctr"/>
                      <a:r>
                        <a:rPr lang="en-US" sz="1600" dirty="0" smtClean="0">
                          <a:solidFill>
                            <a:schemeClr val="accent6"/>
                          </a:solidFill>
                        </a:rPr>
                        <a:t>Var. Cost</a:t>
                      </a:r>
                      <a:endParaRPr lang="en-US" sz="1600" dirty="0">
                        <a:solidFill>
                          <a:schemeClr val="accent6"/>
                        </a:solidFill>
                      </a:endParaRPr>
                    </a:p>
                  </a:txBody>
                  <a:tcPr/>
                </a:tc>
              </a:tr>
              <a:tr h="330185">
                <a:tc>
                  <a:txBody>
                    <a:bodyPr/>
                    <a:lstStyle/>
                    <a:p>
                      <a:pPr algn="ctr"/>
                      <a:r>
                        <a:rPr lang="en-US" sz="1600" dirty="0" smtClean="0">
                          <a:solidFill>
                            <a:schemeClr val="accent6"/>
                          </a:solidFill>
                        </a:rPr>
                        <a:t>(1,2)</a:t>
                      </a:r>
                      <a:endParaRPr lang="en-US" sz="1600" dirty="0">
                        <a:solidFill>
                          <a:schemeClr val="accent6"/>
                        </a:solidFill>
                      </a:endParaRPr>
                    </a:p>
                  </a:txBody>
                  <a:tcPr/>
                </a:tc>
                <a:tc>
                  <a:txBody>
                    <a:bodyPr/>
                    <a:lstStyle/>
                    <a:p>
                      <a:pPr algn="ctr"/>
                      <a:r>
                        <a:rPr lang="en-US" sz="1600" dirty="0" smtClean="0">
                          <a:solidFill>
                            <a:schemeClr val="accent6"/>
                          </a:solidFill>
                        </a:rPr>
                        <a:t>240</a:t>
                      </a:r>
                      <a:endParaRPr lang="en-US" sz="1600" dirty="0">
                        <a:solidFill>
                          <a:schemeClr val="accent6"/>
                        </a:solidFill>
                      </a:endParaRPr>
                    </a:p>
                  </a:txBody>
                  <a:tcPr/>
                </a:tc>
                <a:tc>
                  <a:txBody>
                    <a:bodyPr/>
                    <a:lstStyle/>
                    <a:p>
                      <a:pPr algn="ctr"/>
                      <a:r>
                        <a:rPr lang="en-US" sz="1600" dirty="0" smtClean="0">
                          <a:solidFill>
                            <a:schemeClr val="accent6"/>
                          </a:solidFill>
                        </a:rPr>
                        <a:t>21</a:t>
                      </a:r>
                      <a:endParaRPr lang="en-US" sz="1600" dirty="0">
                        <a:solidFill>
                          <a:schemeClr val="accent6"/>
                        </a:solidFill>
                      </a:endParaRPr>
                    </a:p>
                  </a:txBody>
                  <a:tcPr/>
                </a:tc>
              </a:tr>
              <a:tr h="330185">
                <a:tc>
                  <a:txBody>
                    <a:bodyPr/>
                    <a:lstStyle/>
                    <a:p>
                      <a:pPr algn="ctr"/>
                      <a:r>
                        <a:rPr lang="en-US" sz="1600" dirty="0" smtClean="0">
                          <a:solidFill>
                            <a:schemeClr val="accent6"/>
                          </a:solidFill>
                        </a:rPr>
                        <a:t>(1,3)</a:t>
                      </a:r>
                      <a:endParaRPr lang="en-US" sz="1600" dirty="0">
                        <a:solidFill>
                          <a:schemeClr val="accent6"/>
                        </a:solidFill>
                      </a:endParaRPr>
                    </a:p>
                  </a:txBody>
                  <a:tcPr/>
                </a:tc>
                <a:tc>
                  <a:txBody>
                    <a:bodyPr/>
                    <a:lstStyle/>
                    <a:p>
                      <a:pPr algn="ctr"/>
                      <a:r>
                        <a:rPr lang="en-US" sz="1600" dirty="0" smtClean="0">
                          <a:solidFill>
                            <a:schemeClr val="accent6"/>
                          </a:solidFill>
                        </a:rPr>
                        <a:t>350</a:t>
                      </a:r>
                      <a:endParaRPr lang="en-US" sz="1600" dirty="0">
                        <a:solidFill>
                          <a:schemeClr val="accent6"/>
                        </a:solidFill>
                      </a:endParaRPr>
                    </a:p>
                  </a:txBody>
                  <a:tcPr/>
                </a:tc>
                <a:tc>
                  <a:txBody>
                    <a:bodyPr/>
                    <a:lstStyle/>
                    <a:p>
                      <a:pPr algn="ctr"/>
                      <a:r>
                        <a:rPr lang="en-US" sz="1600" dirty="0" smtClean="0">
                          <a:solidFill>
                            <a:schemeClr val="accent6"/>
                          </a:solidFill>
                        </a:rPr>
                        <a:t>30</a:t>
                      </a:r>
                      <a:endParaRPr lang="en-US" sz="1600" dirty="0">
                        <a:solidFill>
                          <a:schemeClr val="accent6"/>
                        </a:solidFill>
                      </a:endParaRPr>
                    </a:p>
                  </a:txBody>
                  <a:tcPr/>
                </a:tc>
              </a:tr>
              <a:tr h="330185">
                <a:tc>
                  <a:txBody>
                    <a:bodyPr/>
                    <a:lstStyle/>
                    <a:p>
                      <a:pPr algn="ctr"/>
                      <a:r>
                        <a:rPr lang="en-US" sz="1600" dirty="0" smtClean="0">
                          <a:solidFill>
                            <a:schemeClr val="accent6"/>
                          </a:solidFill>
                        </a:rPr>
                        <a:t>(2,3)</a:t>
                      </a:r>
                      <a:endParaRPr lang="en-US" sz="1600" dirty="0">
                        <a:solidFill>
                          <a:schemeClr val="accent6"/>
                        </a:solidFill>
                      </a:endParaRPr>
                    </a:p>
                  </a:txBody>
                  <a:tcPr/>
                </a:tc>
                <a:tc>
                  <a:txBody>
                    <a:bodyPr/>
                    <a:lstStyle/>
                    <a:p>
                      <a:pPr algn="ctr"/>
                      <a:r>
                        <a:rPr lang="en-US" sz="1600" dirty="0" smtClean="0">
                          <a:solidFill>
                            <a:schemeClr val="accent6"/>
                          </a:solidFill>
                        </a:rPr>
                        <a:t>200</a:t>
                      </a:r>
                      <a:endParaRPr lang="en-US" sz="1600" dirty="0">
                        <a:solidFill>
                          <a:schemeClr val="accent6"/>
                        </a:solidFill>
                      </a:endParaRPr>
                    </a:p>
                  </a:txBody>
                  <a:tcPr/>
                </a:tc>
                <a:tc>
                  <a:txBody>
                    <a:bodyPr/>
                    <a:lstStyle/>
                    <a:p>
                      <a:pPr algn="ctr"/>
                      <a:r>
                        <a:rPr lang="en-US" sz="1600" dirty="0" smtClean="0">
                          <a:solidFill>
                            <a:schemeClr val="accent6"/>
                          </a:solidFill>
                        </a:rPr>
                        <a:t>22</a:t>
                      </a:r>
                      <a:endParaRPr lang="en-US" sz="1600" dirty="0">
                        <a:solidFill>
                          <a:schemeClr val="accent6"/>
                        </a:solidFill>
                      </a:endParaRPr>
                    </a:p>
                  </a:txBody>
                  <a:tcPr/>
                </a:tc>
              </a:tr>
              <a:tr h="330185">
                <a:tc>
                  <a:txBody>
                    <a:bodyPr/>
                    <a:lstStyle/>
                    <a:p>
                      <a:pPr algn="ctr"/>
                      <a:r>
                        <a:rPr lang="en-US" sz="1600" dirty="0" smtClean="0">
                          <a:solidFill>
                            <a:schemeClr val="accent6"/>
                          </a:solidFill>
                        </a:rPr>
                        <a:t>(2,4)</a:t>
                      </a:r>
                      <a:endParaRPr lang="en-US" sz="1600" dirty="0">
                        <a:solidFill>
                          <a:schemeClr val="accent6"/>
                        </a:solidFill>
                      </a:endParaRPr>
                    </a:p>
                  </a:txBody>
                  <a:tcPr/>
                </a:tc>
                <a:tc>
                  <a:txBody>
                    <a:bodyPr/>
                    <a:lstStyle/>
                    <a:p>
                      <a:pPr algn="ctr"/>
                      <a:r>
                        <a:rPr lang="en-US" sz="1600" dirty="0" smtClean="0">
                          <a:solidFill>
                            <a:schemeClr val="accent6"/>
                          </a:solidFill>
                        </a:rPr>
                        <a:t>750</a:t>
                      </a:r>
                      <a:endParaRPr lang="en-US" sz="1600" dirty="0">
                        <a:solidFill>
                          <a:schemeClr val="accent6"/>
                        </a:solidFill>
                      </a:endParaRPr>
                    </a:p>
                  </a:txBody>
                  <a:tcPr/>
                </a:tc>
                <a:tc>
                  <a:txBody>
                    <a:bodyPr/>
                    <a:lstStyle/>
                    <a:p>
                      <a:pPr algn="ctr"/>
                      <a:r>
                        <a:rPr lang="en-US" sz="1600" dirty="0" smtClean="0">
                          <a:solidFill>
                            <a:schemeClr val="accent6"/>
                          </a:solidFill>
                        </a:rPr>
                        <a:t>58</a:t>
                      </a:r>
                      <a:endParaRPr lang="en-US" sz="1600" dirty="0">
                        <a:solidFill>
                          <a:schemeClr val="accent6"/>
                        </a:solidFill>
                      </a:endParaRPr>
                    </a:p>
                  </a:txBody>
                  <a:tcPr/>
                </a:tc>
              </a:tr>
              <a:tr h="330185">
                <a:tc>
                  <a:txBody>
                    <a:bodyPr/>
                    <a:lstStyle/>
                    <a:p>
                      <a:pPr algn="ctr"/>
                      <a:r>
                        <a:rPr lang="en-US" sz="1600" dirty="0" smtClean="0">
                          <a:solidFill>
                            <a:schemeClr val="accent6"/>
                          </a:solidFill>
                        </a:rPr>
                        <a:t>(3,4)</a:t>
                      </a:r>
                      <a:endParaRPr lang="en-US" sz="1600" dirty="0">
                        <a:solidFill>
                          <a:schemeClr val="accent6"/>
                        </a:solidFill>
                      </a:endParaRPr>
                    </a:p>
                  </a:txBody>
                  <a:tcPr/>
                </a:tc>
                <a:tc>
                  <a:txBody>
                    <a:bodyPr/>
                    <a:lstStyle/>
                    <a:p>
                      <a:pPr algn="ctr"/>
                      <a:r>
                        <a:rPr lang="en-US" sz="1600" dirty="0" smtClean="0">
                          <a:solidFill>
                            <a:schemeClr val="accent6"/>
                          </a:solidFill>
                        </a:rPr>
                        <a:t>610</a:t>
                      </a:r>
                      <a:endParaRPr lang="en-US" sz="1600" dirty="0">
                        <a:solidFill>
                          <a:schemeClr val="accent6"/>
                        </a:solidFill>
                      </a:endParaRPr>
                    </a:p>
                  </a:txBody>
                  <a:tcPr/>
                </a:tc>
                <a:tc>
                  <a:txBody>
                    <a:bodyPr/>
                    <a:lstStyle/>
                    <a:p>
                      <a:pPr algn="ctr"/>
                      <a:r>
                        <a:rPr lang="en-US" sz="1600" dirty="0" smtClean="0">
                          <a:solidFill>
                            <a:schemeClr val="accent6"/>
                          </a:solidFill>
                        </a:rPr>
                        <a:t>43</a:t>
                      </a:r>
                      <a:endParaRPr lang="en-US" sz="1600" dirty="0">
                        <a:solidFill>
                          <a:schemeClr val="accent6"/>
                        </a:solidFill>
                      </a:endParaRPr>
                    </a:p>
                  </a:txBody>
                  <a:tcPr/>
                </a:tc>
              </a:tr>
              <a:tr h="330185">
                <a:tc>
                  <a:txBody>
                    <a:bodyPr/>
                    <a:lstStyle/>
                    <a:p>
                      <a:pPr algn="ctr"/>
                      <a:r>
                        <a:rPr lang="en-US" sz="1600" dirty="0" smtClean="0">
                          <a:solidFill>
                            <a:schemeClr val="accent6"/>
                          </a:solidFill>
                        </a:rPr>
                        <a:t>(3,9)</a:t>
                      </a:r>
                      <a:endParaRPr lang="en-US" sz="1600" dirty="0">
                        <a:solidFill>
                          <a:schemeClr val="accent6"/>
                        </a:solidFill>
                      </a:endParaRPr>
                    </a:p>
                  </a:txBody>
                  <a:tcPr/>
                </a:tc>
                <a:tc>
                  <a:txBody>
                    <a:bodyPr/>
                    <a:lstStyle/>
                    <a:p>
                      <a:pPr algn="ctr"/>
                      <a:r>
                        <a:rPr lang="en-US" sz="1600" dirty="0" smtClean="0">
                          <a:solidFill>
                            <a:schemeClr val="accent6"/>
                          </a:solidFill>
                        </a:rPr>
                        <a:t>3800</a:t>
                      </a:r>
                      <a:endParaRPr lang="en-US" sz="1600" dirty="0">
                        <a:solidFill>
                          <a:schemeClr val="accent6"/>
                        </a:solidFill>
                      </a:endParaRPr>
                    </a:p>
                  </a:txBody>
                  <a:tcPr/>
                </a:tc>
                <a:tc>
                  <a:txBody>
                    <a:bodyPr/>
                    <a:lstStyle/>
                    <a:p>
                      <a:pPr algn="ctr"/>
                      <a:r>
                        <a:rPr lang="en-US" sz="1600" dirty="0" smtClean="0">
                          <a:solidFill>
                            <a:schemeClr val="accent6"/>
                          </a:solidFill>
                        </a:rPr>
                        <a:t>1</a:t>
                      </a:r>
                      <a:endParaRPr lang="en-US" sz="1600" dirty="0">
                        <a:solidFill>
                          <a:schemeClr val="accent6"/>
                        </a:solidFill>
                      </a:endParaRPr>
                    </a:p>
                  </a:txBody>
                  <a:tcPr/>
                </a:tc>
              </a:tr>
              <a:tr h="330185">
                <a:tc>
                  <a:txBody>
                    <a:bodyPr/>
                    <a:lstStyle/>
                    <a:p>
                      <a:pPr algn="ctr"/>
                      <a:r>
                        <a:rPr lang="en-US" sz="1600" dirty="0" smtClean="0">
                          <a:solidFill>
                            <a:schemeClr val="accent6"/>
                          </a:solidFill>
                        </a:rPr>
                        <a:t>(4,3)</a:t>
                      </a:r>
                      <a:endParaRPr lang="en-US" sz="1600" dirty="0">
                        <a:solidFill>
                          <a:schemeClr val="accent6"/>
                        </a:solidFill>
                      </a:endParaRPr>
                    </a:p>
                  </a:txBody>
                  <a:tcPr/>
                </a:tc>
                <a:tc>
                  <a:txBody>
                    <a:bodyPr/>
                    <a:lstStyle/>
                    <a:p>
                      <a:pPr algn="ctr"/>
                      <a:r>
                        <a:rPr lang="en-US" sz="1600" dirty="0" smtClean="0">
                          <a:solidFill>
                            <a:schemeClr val="accent6"/>
                          </a:solidFill>
                        </a:rPr>
                        <a:t>1840</a:t>
                      </a:r>
                      <a:endParaRPr lang="en-US" sz="1600" dirty="0">
                        <a:solidFill>
                          <a:schemeClr val="accent6"/>
                        </a:solidFill>
                      </a:endParaRPr>
                    </a:p>
                  </a:txBody>
                  <a:tcPr/>
                </a:tc>
                <a:tc>
                  <a:txBody>
                    <a:bodyPr/>
                    <a:lstStyle/>
                    <a:p>
                      <a:pPr algn="ctr"/>
                      <a:r>
                        <a:rPr lang="en-US" sz="1600" dirty="0" smtClean="0">
                          <a:solidFill>
                            <a:schemeClr val="accent6"/>
                          </a:solidFill>
                        </a:rPr>
                        <a:t>49</a:t>
                      </a:r>
                      <a:endParaRPr lang="en-US" sz="1600" dirty="0">
                        <a:solidFill>
                          <a:schemeClr val="accent6"/>
                        </a:solidFill>
                      </a:endParaRPr>
                    </a:p>
                  </a:txBody>
                  <a:tcPr/>
                </a:tc>
              </a:tr>
              <a:tr h="330185">
                <a:tc>
                  <a:txBody>
                    <a:bodyPr/>
                    <a:lstStyle/>
                    <a:p>
                      <a:pPr algn="ctr"/>
                      <a:r>
                        <a:rPr lang="en-US" sz="1600" dirty="0" smtClean="0">
                          <a:solidFill>
                            <a:schemeClr val="accent6"/>
                          </a:solidFill>
                        </a:rPr>
                        <a:t>(4,8)</a:t>
                      </a:r>
                      <a:endParaRPr lang="en-US" sz="1600" dirty="0">
                        <a:solidFill>
                          <a:schemeClr val="accent6"/>
                        </a:solidFill>
                      </a:endParaRPr>
                    </a:p>
                  </a:txBody>
                  <a:tcPr/>
                </a:tc>
                <a:tc>
                  <a:txBody>
                    <a:bodyPr/>
                    <a:lstStyle/>
                    <a:p>
                      <a:pPr algn="ctr"/>
                      <a:r>
                        <a:rPr lang="en-US" sz="1600" dirty="0" smtClean="0">
                          <a:solidFill>
                            <a:schemeClr val="accent6"/>
                          </a:solidFill>
                        </a:rPr>
                        <a:t>780</a:t>
                      </a:r>
                      <a:endParaRPr lang="en-US" sz="1600" dirty="0">
                        <a:solidFill>
                          <a:schemeClr val="accent6"/>
                        </a:solidFill>
                      </a:endParaRPr>
                    </a:p>
                  </a:txBody>
                  <a:tcPr/>
                </a:tc>
                <a:tc>
                  <a:txBody>
                    <a:bodyPr/>
                    <a:lstStyle/>
                    <a:p>
                      <a:pPr algn="ctr"/>
                      <a:r>
                        <a:rPr lang="en-US" sz="1600" dirty="0" smtClean="0">
                          <a:solidFill>
                            <a:schemeClr val="accent6"/>
                          </a:solidFill>
                        </a:rPr>
                        <a:t>63</a:t>
                      </a:r>
                      <a:endParaRPr lang="en-US" sz="1600" dirty="0">
                        <a:solidFill>
                          <a:schemeClr val="accent6"/>
                        </a:solidFill>
                      </a:endParaRPr>
                    </a:p>
                  </a:txBody>
                  <a:tcPr/>
                </a:tc>
              </a:tr>
              <a:tr h="330185">
                <a:tc>
                  <a:txBody>
                    <a:bodyPr/>
                    <a:lstStyle/>
                    <a:p>
                      <a:pPr algn="ctr"/>
                      <a:r>
                        <a:rPr lang="en-US" sz="1600" dirty="0" smtClean="0">
                          <a:solidFill>
                            <a:schemeClr val="accent6"/>
                          </a:solidFill>
                        </a:rPr>
                        <a:t>(5,6)</a:t>
                      </a:r>
                      <a:endParaRPr lang="en-US" sz="1600" dirty="0">
                        <a:solidFill>
                          <a:schemeClr val="accent6"/>
                        </a:solidFill>
                      </a:endParaRPr>
                    </a:p>
                  </a:txBody>
                  <a:tcPr/>
                </a:tc>
                <a:tc>
                  <a:txBody>
                    <a:bodyPr/>
                    <a:lstStyle/>
                    <a:p>
                      <a:pPr algn="ctr"/>
                      <a:r>
                        <a:rPr lang="en-US" sz="1600" dirty="0" smtClean="0">
                          <a:solidFill>
                            <a:schemeClr val="accent6"/>
                          </a:solidFill>
                        </a:rPr>
                        <a:t>620</a:t>
                      </a:r>
                      <a:endParaRPr lang="en-US" sz="1600" dirty="0">
                        <a:solidFill>
                          <a:schemeClr val="accent6"/>
                        </a:solidFill>
                      </a:endParaRPr>
                    </a:p>
                  </a:txBody>
                  <a:tcPr/>
                </a:tc>
                <a:tc>
                  <a:txBody>
                    <a:bodyPr/>
                    <a:lstStyle/>
                    <a:p>
                      <a:pPr algn="ctr"/>
                      <a:r>
                        <a:rPr lang="en-US" sz="1600" dirty="0" smtClean="0">
                          <a:solidFill>
                            <a:schemeClr val="accent6"/>
                          </a:solidFill>
                        </a:rPr>
                        <a:t>44</a:t>
                      </a:r>
                      <a:endParaRPr lang="en-US" sz="1600" dirty="0">
                        <a:solidFill>
                          <a:schemeClr val="accent6"/>
                        </a:solidFill>
                      </a:endParaRPr>
                    </a:p>
                  </a:txBody>
                  <a:tcPr/>
                </a:tc>
              </a:tr>
              <a:tr h="330185">
                <a:tc>
                  <a:txBody>
                    <a:bodyPr/>
                    <a:lstStyle/>
                    <a:p>
                      <a:pPr algn="ctr"/>
                      <a:r>
                        <a:rPr lang="en-US" sz="1600" dirty="0" smtClean="0">
                          <a:solidFill>
                            <a:schemeClr val="accent6"/>
                          </a:solidFill>
                        </a:rPr>
                        <a:t>(5,7)</a:t>
                      </a:r>
                      <a:endParaRPr lang="en-US" sz="1600" dirty="0">
                        <a:solidFill>
                          <a:schemeClr val="accent6"/>
                        </a:solidFill>
                      </a:endParaRPr>
                    </a:p>
                  </a:txBody>
                  <a:tcPr/>
                </a:tc>
                <a:tc>
                  <a:txBody>
                    <a:bodyPr/>
                    <a:lstStyle/>
                    <a:p>
                      <a:pPr algn="ctr"/>
                      <a:r>
                        <a:rPr lang="en-US" sz="1600" dirty="0" smtClean="0">
                          <a:solidFill>
                            <a:schemeClr val="accent6"/>
                          </a:solidFill>
                        </a:rPr>
                        <a:t>800</a:t>
                      </a:r>
                      <a:endParaRPr lang="en-US" sz="1600" dirty="0">
                        <a:solidFill>
                          <a:schemeClr val="accent6"/>
                        </a:solidFill>
                      </a:endParaRPr>
                    </a:p>
                  </a:txBody>
                  <a:tcPr/>
                </a:tc>
                <a:tc>
                  <a:txBody>
                    <a:bodyPr/>
                    <a:lstStyle/>
                    <a:p>
                      <a:pPr algn="ctr"/>
                      <a:r>
                        <a:rPr lang="en-US" sz="1600" dirty="0" smtClean="0">
                          <a:solidFill>
                            <a:schemeClr val="accent6"/>
                          </a:solidFill>
                        </a:rPr>
                        <a:t>51</a:t>
                      </a:r>
                      <a:endParaRPr lang="en-US" sz="1600" dirty="0">
                        <a:solidFill>
                          <a:schemeClr val="accent6"/>
                        </a:solidFill>
                      </a:endParaRPr>
                    </a:p>
                  </a:txBody>
                  <a:tcPr/>
                </a:tc>
              </a:tr>
              <a:tr h="330185">
                <a:tc>
                  <a:txBody>
                    <a:bodyPr/>
                    <a:lstStyle/>
                    <a:p>
                      <a:pPr algn="ctr"/>
                      <a:r>
                        <a:rPr lang="en-US" sz="1600" dirty="0" smtClean="0">
                          <a:solidFill>
                            <a:schemeClr val="accent6"/>
                          </a:solidFill>
                        </a:rPr>
                        <a:t>(6,7)</a:t>
                      </a:r>
                      <a:endParaRPr lang="en-US" sz="1600" dirty="0">
                        <a:solidFill>
                          <a:schemeClr val="accent6"/>
                        </a:solidFill>
                      </a:endParaRPr>
                    </a:p>
                  </a:txBody>
                  <a:tcPr/>
                </a:tc>
                <a:tc>
                  <a:txBody>
                    <a:bodyPr/>
                    <a:lstStyle/>
                    <a:p>
                      <a:pPr algn="ctr"/>
                      <a:r>
                        <a:rPr lang="en-US" sz="1600" dirty="0" smtClean="0">
                          <a:solidFill>
                            <a:schemeClr val="accent6"/>
                          </a:solidFill>
                        </a:rPr>
                        <a:t>500</a:t>
                      </a:r>
                      <a:endParaRPr lang="en-US" sz="1600" dirty="0">
                        <a:solidFill>
                          <a:schemeClr val="accent6"/>
                        </a:solidFill>
                      </a:endParaRPr>
                    </a:p>
                  </a:txBody>
                  <a:tcPr/>
                </a:tc>
                <a:tc>
                  <a:txBody>
                    <a:bodyPr/>
                    <a:lstStyle/>
                    <a:p>
                      <a:pPr algn="ctr"/>
                      <a:r>
                        <a:rPr lang="en-US" sz="1600" dirty="0" smtClean="0">
                          <a:solidFill>
                            <a:schemeClr val="accent6"/>
                          </a:solidFill>
                        </a:rPr>
                        <a:t>56</a:t>
                      </a:r>
                      <a:endParaRPr lang="en-US" sz="1600" dirty="0">
                        <a:solidFill>
                          <a:schemeClr val="accent6"/>
                        </a:solidFill>
                      </a:endParaRPr>
                    </a:p>
                  </a:txBody>
                  <a:tcPr/>
                </a:tc>
              </a:tr>
              <a:tr h="330185">
                <a:tc>
                  <a:txBody>
                    <a:bodyPr/>
                    <a:lstStyle/>
                    <a:p>
                      <a:pPr algn="ctr"/>
                      <a:r>
                        <a:rPr lang="en-US" sz="1600" dirty="0" smtClean="0">
                          <a:solidFill>
                            <a:schemeClr val="accent6"/>
                          </a:solidFill>
                        </a:rPr>
                        <a:t>(6,8)</a:t>
                      </a:r>
                      <a:endParaRPr lang="en-US" sz="1600" dirty="0">
                        <a:solidFill>
                          <a:schemeClr val="accent6"/>
                        </a:solidFill>
                      </a:endParaRPr>
                    </a:p>
                  </a:txBody>
                  <a:tcPr/>
                </a:tc>
                <a:tc>
                  <a:txBody>
                    <a:bodyPr/>
                    <a:lstStyle/>
                    <a:p>
                      <a:pPr algn="ctr"/>
                      <a:r>
                        <a:rPr lang="en-US" sz="1600" dirty="0" smtClean="0">
                          <a:solidFill>
                            <a:schemeClr val="accent6"/>
                          </a:solidFill>
                        </a:rPr>
                        <a:t>630</a:t>
                      </a:r>
                      <a:endParaRPr lang="en-US" sz="1600" dirty="0">
                        <a:solidFill>
                          <a:schemeClr val="accent6"/>
                        </a:solidFill>
                      </a:endParaRPr>
                    </a:p>
                  </a:txBody>
                  <a:tcPr/>
                </a:tc>
                <a:tc>
                  <a:txBody>
                    <a:bodyPr/>
                    <a:lstStyle/>
                    <a:p>
                      <a:pPr algn="ctr"/>
                      <a:r>
                        <a:rPr lang="en-US" sz="1600" dirty="0" smtClean="0">
                          <a:solidFill>
                            <a:schemeClr val="accent6"/>
                          </a:solidFill>
                        </a:rPr>
                        <a:t>94</a:t>
                      </a:r>
                      <a:endParaRPr lang="en-US" sz="1600" dirty="0">
                        <a:solidFill>
                          <a:schemeClr val="accent6"/>
                        </a:solidFill>
                      </a:endParaRPr>
                    </a:p>
                  </a:txBody>
                  <a:tcPr/>
                </a:tc>
              </a:tr>
              <a:tr h="330185">
                <a:tc>
                  <a:txBody>
                    <a:bodyPr/>
                    <a:lstStyle/>
                    <a:p>
                      <a:pPr algn="ctr"/>
                      <a:r>
                        <a:rPr lang="en-US" sz="1600" dirty="0" smtClean="0">
                          <a:solidFill>
                            <a:schemeClr val="accent6"/>
                          </a:solidFill>
                        </a:rPr>
                        <a:t>(7,4)</a:t>
                      </a:r>
                      <a:endParaRPr lang="en-US" sz="1600" dirty="0">
                        <a:solidFill>
                          <a:schemeClr val="accent6"/>
                        </a:solidFill>
                      </a:endParaRPr>
                    </a:p>
                  </a:txBody>
                  <a:tcPr/>
                </a:tc>
                <a:tc>
                  <a:txBody>
                    <a:bodyPr/>
                    <a:lstStyle/>
                    <a:p>
                      <a:pPr algn="ctr"/>
                      <a:r>
                        <a:rPr lang="en-US" sz="1600" dirty="0" smtClean="0">
                          <a:solidFill>
                            <a:schemeClr val="accent6"/>
                          </a:solidFill>
                        </a:rPr>
                        <a:t>1120</a:t>
                      </a:r>
                      <a:endParaRPr lang="en-US" sz="1600" dirty="0">
                        <a:solidFill>
                          <a:schemeClr val="accent6"/>
                        </a:solidFill>
                      </a:endParaRPr>
                    </a:p>
                  </a:txBody>
                  <a:tcPr/>
                </a:tc>
                <a:tc>
                  <a:txBody>
                    <a:bodyPr/>
                    <a:lstStyle/>
                    <a:p>
                      <a:pPr algn="ctr"/>
                      <a:r>
                        <a:rPr lang="en-US" sz="1600" dirty="0" smtClean="0">
                          <a:solidFill>
                            <a:schemeClr val="accent6"/>
                          </a:solidFill>
                        </a:rPr>
                        <a:t>82</a:t>
                      </a:r>
                      <a:endParaRPr lang="en-US" sz="1600" dirty="0">
                        <a:solidFill>
                          <a:schemeClr val="accent6"/>
                        </a:solidFill>
                      </a:endParaRPr>
                    </a:p>
                  </a:txBody>
                  <a:tcPr/>
                </a:tc>
              </a:tr>
              <a:tr h="330185">
                <a:tc>
                  <a:txBody>
                    <a:bodyPr/>
                    <a:lstStyle/>
                    <a:p>
                      <a:pPr algn="ctr"/>
                      <a:r>
                        <a:rPr lang="en-US" sz="1600" dirty="0" smtClean="0">
                          <a:solidFill>
                            <a:schemeClr val="accent6"/>
                          </a:solidFill>
                        </a:rPr>
                        <a:t>(7,9)</a:t>
                      </a:r>
                      <a:endParaRPr lang="en-US" sz="1600" dirty="0">
                        <a:solidFill>
                          <a:schemeClr val="accent6"/>
                        </a:solidFill>
                      </a:endParaRPr>
                    </a:p>
                  </a:txBody>
                  <a:tcPr/>
                </a:tc>
                <a:tc>
                  <a:txBody>
                    <a:bodyPr/>
                    <a:lstStyle/>
                    <a:p>
                      <a:pPr algn="ctr"/>
                      <a:r>
                        <a:rPr lang="en-US" sz="1600" dirty="0" smtClean="0">
                          <a:solidFill>
                            <a:schemeClr val="accent6"/>
                          </a:solidFill>
                        </a:rPr>
                        <a:t>3800</a:t>
                      </a:r>
                      <a:endParaRPr lang="en-US" sz="1600" dirty="0">
                        <a:solidFill>
                          <a:schemeClr val="accent6"/>
                        </a:solidFill>
                      </a:endParaRPr>
                    </a:p>
                  </a:txBody>
                  <a:tcPr/>
                </a:tc>
                <a:tc>
                  <a:txBody>
                    <a:bodyPr/>
                    <a:lstStyle/>
                    <a:p>
                      <a:pPr algn="ctr"/>
                      <a:r>
                        <a:rPr lang="en-US" sz="1600" dirty="0" smtClean="0">
                          <a:solidFill>
                            <a:schemeClr val="accent6"/>
                          </a:solidFill>
                        </a:rPr>
                        <a:t>1</a:t>
                      </a:r>
                      <a:endParaRPr lang="en-US" sz="1600" dirty="0">
                        <a:solidFill>
                          <a:schemeClr val="accent6"/>
                        </a:solidFill>
                      </a:endParaRPr>
                    </a:p>
                  </a:txBody>
                  <a:tcPr/>
                </a:tc>
              </a:tr>
              <a:tr h="330185">
                <a:tc>
                  <a:txBody>
                    <a:bodyPr/>
                    <a:lstStyle/>
                    <a:p>
                      <a:pPr algn="ctr"/>
                      <a:r>
                        <a:rPr lang="en-US" sz="1600" dirty="0" smtClean="0">
                          <a:solidFill>
                            <a:schemeClr val="accent6"/>
                          </a:solidFill>
                        </a:rPr>
                        <a:t>(8,9)</a:t>
                      </a:r>
                      <a:endParaRPr lang="en-US" sz="1600" dirty="0">
                        <a:solidFill>
                          <a:schemeClr val="accent6"/>
                        </a:solidFill>
                      </a:endParaRPr>
                    </a:p>
                  </a:txBody>
                  <a:tcPr/>
                </a:tc>
                <a:tc>
                  <a:txBody>
                    <a:bodyPr/>
                    <a:lstStyle/>
                    <a:p>
                      <a:pPr algn="ctr"/>
                      <a:r>
                        <a:rPr lang="en-US" sz="1600" dirty="0" smtClean="0">
                          <a:solidFill>
                            <a:schemeClr val="accent6"/>
                          </a:solidFill>
                        </a:rPr>
                        <a:t>2500</a:t>
                      </a:r>
                      <a:endParaRPr lang="en-US" sz="1600" dirty="0">
                        <a:solidFill>
                          <a:schemeClr val="accent6"/>
                        </a:solidFill>
                      </a:endParaRPr>
                    </a:p>
                  </a:txBody>
                  <a:tcPr/>
                </a:tc>
                <a:tc>
                  <a:txBody>
                    <a:bodyPr/>
                    <a:lstStyle/>
                    <a:p>
                      <a:pPr algn="ctr"/>
                      <a:r>
                        <a:rPr lang="en-US" sz="1600" dirty="0" smtClean="0">
                          <a:solidFill>
                            <a:schemeClr val="accent6"/>
                          </a:solidFill>
                        </a:rPr>
                        <a:t>2</a:t>
                      </a:r>
                      <a:endParaRPr lang="en-US" sz="1600" dirty="0">
                        <a:solidFill>
                          <a:schemeClr val="accent6"/>
                        </a:solidFill>
                      </a:endParaRPr>
                    </a:p>
                  </a:txBody>
                  <a:tcPr/>
                </a:tc>
              </a:tr>
            </a:tbl>
          </a:graphicData>
        </a:graphic>
      </p:graphicFrame>
      <p:cxnSp>
        <p:nvCxnSpPr>
          <p:cNvPr id="51" name="Straight Arrow Connector 50"/>
          <p:cNvCxnSpPr>
            <a:stCxn id="22" idx="3"/>
            <a:endCxn id="31" idx="3"/>
          </p:cNvCxnSpPr>
          <p:nvPr/>
        </p:nvCxnSpPr>
        <p:spPr bwMode="auto">
          <a:xfrm flipH="1">
            <a:off x="835616" y="4814736"/>
            <a:ext cx="2382254" cy="627135"/>
          </a:xfrm>
          <a:prstGeom prst="straightConnector1">
            <a:avLst/>
          </a:prstGeom>
          <a:noFill/>
          <a:ln w="19050" cap="flat" cmpd="sng" algn="ctr">
            <a:solidFill>
              <a:srgbClr val="000066"/>
            </a:solidFill>
            <a:prstDash val="solid"/>
            <a:round/>
            <a:headEnd type="none" w="med" len="med"/>
            <a:tailEnd type="arrow"/>
          </a:ln>
          <a:effectLst/>
        </p:spPr>
      </p:cxnSp>
      <p:cxnSp>
        <p:nvCxnSpPr>
          <p:cNvPr id="81" name="Straight Arrow Connector 80"/>
          <p:cNvCxnSpPr>
            <a:stCxn id="31" idx="3"/>
            <a:endCxn id="28" idx="3"/>
          </p:cNvCxnSpPr>
          <p:nvPr/>
        </p:nvCxnSpPr>
        <p:spPr bwMode="auto">
          <a:xfrm flipV="1">
            <a:off x="835616" y="5016310"/>
            <a:ext cx="4431661" cy="425561"/>
          </a:xfrm>
          <a:prstGeom prst="straightConnector1">
            <a:avLst/>
          </a:prstGeom>
          <a:noFill/>
          <a:ln w="19050" cap="flat" cmpd="sng" algn="ctr">
            <a:solidFill>
              <a:srgbClr val="000066"/>
            </a:solidFill>
            <a:prstDash val="dash"/>
            <a:round/>
            <a:headEnd type="none" w="med" len="med"/>
            <a:tailEnd type="arrow"/>
          </a:ln>
          <a:effectLst/>
        </p:spPr>
      </p:cxnSp>
      <p:grpSp>
        <p:nvGrpSpPr>
          <p:cNvPr id="39" name="Group 38"/>
          <p:cNvGrpSpPr/>
          <p:nvPr/>
        </p:nvGrpSpPr>
        <p:grpSpPr>
          <a:xfrm>
            <a:off x="228689" y="1721495"/>
            <a:ext cx="5360400" cy="3905042"/>
            <a:chOff x="228689" y="1721495"/>
            <a:chExt cx="5360400" cy="3905042"/>
          </a:xfrm>
        </p:grpSpPr>
        <p:grpSp>
          <p:nvGrpSpPr>
            <p:cNvPr id="4" name="Group 3"/>
            <p:cNvGrpSpPr/>
            <p:nvPr/>
          </p:nvGrpSpPr>
          <p:grpSpPr>
            <a:xfrm>
              <a:off x="3363085" y="1729860"/>
              <a:ext cx="377026" cy="369332"/>
              <a:chOff x="6283917" y="4326585"/>
              <a:chExt cx="377026" cy="369332"/>
            </a:xfrm>
          </p:grpSpPr>
          <p:sp>
            <p:nvSpPr>
              <p:cNvPr id="3" name="Oval 2"/>
              <p:cNvSpPr/>
              <p:nvPr/>
            </p:nvSpPr>
            <p:spPr bwMode="auto">
              <a:xfrm>
                <a:off x="6283917" y="4326585"/>
                <a:ext cx="377026" cy="369332"/>
              </a:xfrm>
              <a:prstGeom prst="ellipse">
                <a:avLst/>
              </a:prstGeom>
              <a:solidFill>
                <a:schemeClr val="accent1"/>
              </a:solidFill>
              <a:ln w="9525" cap="flat" cmpd="sng" algn="ctr">
                <a:solidFill>
                  <a:srgbClr val="00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 name="TextBox 5"/>
              <p:cNvSpPr txBox="1"/>
              <p:nvPr/>
            </p:nvSpPr>
            <p:spPr>
              <a:xfrm>
                <a:off x="6315977" y="4326585"/>
                <a:ext cx="312906" cy="369332"/>
              </a:xfrm>
              <a:prstGeom prst="rect">
                <a:avLst/>
              </a:prstGeom>
              <a:noFill/>
            </p:spPr>
            <p:txBody>
              <a:bodyPr wrap="none" rtlCol="0">
                <a:spAutoFit/>
              </a:bodyPr>
              <a:lstStyle/>
              <a:p>
                <a:r>
                  <a:rPr lang="en-US" dirty="0" smtClean="0"/>
                  <a:t>1</a:t>
                </a:r>
                <a:endParaRPr lang="en-US" dirty="0"/>
              </a:p>
            </p:txBody>
          </p:sp>
        </p:grpSp>
        <p:grpSp>
          <p:nvGrpSpPr>
            <p:cNvPr id="9" name="Group 8"/>
            <p:cNvGrpSpPr/>
            <p:nvPr/>
          </p:nvGrpSpPr>
          <p:grpSpPr>
            <a:xfrm>
              <a:off x="2280072" y="1729860"/>
              <a:ext cx="377026" cy="369332"/>
              <a:chOff x="6283917" y="4326585"/>
              <a:chExt cx="377026" cy="369332"/>
            </a:xfrm>
          </p:grpSpPr>
          <p:sp>
            <p:nvSpPr>
              <p:cNvPr id="10" name="Oval 9"/>
              <p:cNvSpPr/>
              <p:nvPr/>
            </p:nvSpPr>
            <p:spPr bwMode="auto">
              <a:xfrm>
                <a:off x="6283917" y="4326585"/>
                <a:ext cx="377026" cy="369332"/>
              </a:xfrm>
              <a:prstGeom prst="ellipse">
                <a:avLst/>
              </a:prstGeom>
              <a:solidFill>
                <a:schemeClr val="accent1"/>
              </a:solidFill>
              <a:ln w="9525" cap="flat" cmpd="sng" algn="ctr">
                <a:solidFill>
                  <a:srgbClr val="00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TextBox 10"/>
              <p:cNvSpPr txBox="1"/>
              <p:nvPr/>
            </p:nvSpPr>
            <p:spPr>
              <a:xfrm>
                <a:off x="6315977" y="4326585"/>
                <a:ext cx="312906" cy="369332"/>
              </a:xfrm>
              <a:prstGeom prst="rect">
                <a:avLst/>
              </a:prstGeom>
              <a:noFill/>
            </p:spPr>
            <p:txBody>
              <a:bodyPr wrap="none" rtlCol="0">
                <a:spAutoFit/>
              </a:bodyPr>
              <a:lstStyle/>
              <a:p>
                <a:r>
                  <a:rPr lang="en-US" dirty="0" smtClean="0"/>
                  <a:t>2</a:t>
                </a:r>
                <a:endParaRPr lang="en-US" dirty="0"/>
              </a:p>
            </p:txBody>
          </p:sp>
        </p:grpSp>
        <p:sp>
          <p:nvSpPr>
            <p:cNvPr id="14" name="TextBox 13"/>
            <p:cNvSpPr txBox="1"/>
            <p:nvPr/>
          </p:nvSpPr>
          <p:spPr>
            <a:xfrm>
              <a:off x="2759382" y="2596040"/>
              <a:ext cx="517474" cy="369332"/>
            </a:xfrm>
            <a:prstGeom prst="rect">
              <a:avLst/>
            </a:prstGeom>
            <a:solidFill>
              <a:srgbClr val="99FF66"/>
            </a:solidFill>
            <a:ln>
              <a:solidFill>
                <a:schemeClr val="accent6"/>
              </a:solidFill>
            </a:ln>
          </p:spPr>
          <p:txBody>
            <a:bodyPr wrap="square" rtlCol="0">
              <a:spAutoFit/>
            </a:bodyPr>
            <a:lstStyle/>
            <a:p>
              <a:r>
                <a:rPr lang="en-US" dirty="0" smtClean="0"/>
                <a:t>3</a:t>
              </a:r>
              <a:endParaRPr lang="en-US" dirty="0"/>
            </a:p>
          </p:txBody>
        </p:sp>
        <p:grpSp>
          <p:nvGrpSpPr>
            <p:cNvPr id="15" name="Group 14"/>
            <p:cNvGrpSpPr/>
            <p:nvPr/>
          </p:nvGrpSpPr>
          <p:grpSpPr>
            <a:xfrm>
              <a:off x="647103" y="2768562"/>
              <a:ext cx="377026" cy="369332"/>
              <a:chOff x="6283917" y="4326585"/>
              <a:chExt cx="377026" cy="369332"/>
            </a:xfrm>
          </p:grpSpPr>
          <p:sp>
            <p:nvSpPr>
              <p:cNvPr id="16" name="Oval 15"/>
              <p:cNvSpPr/>
              <p:nvPr/>
            </p:nvSpPr>
            <p:spPr bwMode="auto">
              <a:xfrm>
                <a:off x="6283917" y="4326585"/>
                <a:ext cx="377026" cy="369332"/>
              </a:xfrm>
              <a:prstGeom prst="ellipse">
                <a:avLst/>
              </a:prstGeom>
              <a:solidFill>
                <a:schemeClr val="accent1"/>
              </a:solidFill>
              <a:ln w="9525" cap="flat" cmpd="sng" algn="ctr">
                <a:solidFill>
                  <a:srgbClr val="00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7" name="TextBox 16"/>
              <p:cNvSpPr txBox="1"/>
              <p:nvPr/>
            </p:nvSpPr>
            <p:spPr>
              <a:xfrm>
                <a:off x="6315977" y="4326585"/>
                <a:ext cx="312906" cy="369332"/>
              </a:xfrm>
              <a:prstGeom prst="rect">
                <a:avLst/>
              </a:prstGeom>
              <a:noFill/>
            </p:spPr>
            <p:txBody>
              <a:bodyPr wrap="none" rtlCol="0">
                <a:spAutoFit/>
              </a:bodyPr>
              <a:lstStyle/>
              <a:p>
                <a:r>
                  <a:rPr lang="en-US" dirty="0" smtClean="0"/>
                  <a:t>4</a:t>
                </a:r>
                <a:endParaRPr lang="en-US" dirty="0"/>
              </a:p>
            </p:txBody>
          </p:sp>
        </p:grpSp>
        <p:grpSp>
          <p:nvGrpSpPr>
            <p:cNvPr id="18" name="Group 17"/>
            <p:cNvGrpSpPr/>
            <p:nvPr/>
          </p:nvGrpSpPr>
          <p:grpSpPr>
            <a:xfrm>
              <a:off x="1877927" y="4219575"/>
              <a:ext cx="377026" cy="369332"/>
              <a:chOff x="6283917" y="4326585"/>
              <a:chExt cx="377026" cy="369332"/>
            </a:xfrm>
          </p:grpSpPr>
          <p:sp>
            <p:nvSpPr>
              <p:cNvPr id="19" name="Oval 18"/>
              <p:cNvSpPr/>
              <p:nvPr/>
            </p:nvSpPr>
            <p:spPr bwMode="auto">
              <a:xfrm>
                <a:off x="6283917" y="4326585"/>
                <a:ext cx="377026" cy="369332"/>
              </a:xfrm>
              <a:prstGeom prst="ellipse">
                <a:avLst/>
              </a:prstGeom>
              <a:solidFill>
                <a:schemeClr val="accent1"/>
              </a:solidFill>
              <a:ln w="9525" cap="flat" cmpd="sng" algn="ctr">
                <a:solidFill>
                  <a:srgbClr val="00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0" name="TextBox 19"/>
              <p:cNvSpPr txBox="1"/>
              <p:nvPr/>
            </p:nvSpPr>
            <p:spPr>
              <a:xfrm>
                <a:off x="6315977" y="4326585"/>
                <a:ext cx="312906" cy="369332"/>
              </a:xfrm>
              <a:prstGeom prst="rect">
                <a:avLst/>
              </a:prstGeom>
              <a:noFill/>
            </p:spPr>
            <p:txBody>
              <a:bodyPr wrap="none" rtlCol="0">
                <a:spAutoFit/>
              </a:bodyPr>
              <a:lstStyle/>
              <a:p>
                <a:r>
                  <a:rPr lang="en-US" dirty="0" smtClean="0"/>
                  <a:t>5</a:t>
                </a:r>
                <a:endParaRPr lang="en-US" dirty="0"/>
              </a:p>
            </p:txBody>
          </p:sp>
        </p:grpSp>
        <p:grpSp>
          <p:nvGrpSpPr>
            <p:cNvPr id="21" name="Group 20"/>
            <p:cNvGrpSpPr/>
            <p:nvPr/>
          </p:nvGrpSpPr>
          <p:grpSpPr>
            <a:xfrm>
              <a:off x="3162656" y="4499491"/>
              <a:ext cx="377026" cy="386240"/>
              <a:chOff x="6283917" y="4326585"/>
              <a:chExt cx="377026" cy="386240"/>
            </a:xfrm>
          </p:grpSpPr>
          <p:sp>
            <p:nvSpPr>
              <p:cNvPr id="22" name="Oval 21"/>
              <p:cNvSpPr/>
              <p:nvPr/>
            </p:nvSpPr>
            <p:spPr bwMode="auto">
              <a:xfrm>
                <a:off x="6283917" y="4326585"/>
                <a:ext cx="377026" cy="369332"/>
              </a:xfrm>
              <a:prstGeom prst="ellipse">
                <a:avLst/>
              </a:prstGeom>
              <a:solidFill>
                <a:schemeClr val="accent1"/>
              </a:solidFill>
              <a:ln w="9525" cap="flat" cmpd="sng" algn="ctr">
                <a:solidFill>
                  <a:srgbClr val="00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3" name="TextBox 22"/>
              <p:cNvSpPr txBox="1"/>
              <p:nvPr/>
            </p:nvSpPr>
            <p:spPr>
              <a:xfrm>
                <a:off x="6332231" y="4343493"/>
                <a:ext cx="312906" cy="369332"/>
              </a:xfrm>
              <a:prstGeom prst="rect">
                <a:avLst/>
              </a:prstGeom>
              <a:noFill/>
            </p:spPr>
            <p:txBody>
              <a:bodyPr wrap="none" rtlCol="0">
                <a:spAutoFit/>
              </a:bodyPr>
              <a:lstStyle/>
              <a:p>
                <a:r>
                  <a:rPr lang="en-US" dirty="0" smtClean="0"/>
                  <a:t>6</a:t>
                </a:r>
                <a:endParaRPr lang="en-US" dirty="0"/>
              </a:p>
            </p:txBody>
          </p:sp>
        </p:grpSp>
        <p:grpSp>
          <p:nvGrpSpPr>
            <p:cNvPr id="27" name="Group 26"/>
            <p:cNvGrpSpPr/>
            <p:nvPr/>
          </p:nvGrpSpPr>
          <p:grpSpPr>
            <a:xfrm>
              <a:off x="5212063" y="4701065"/>
              <a:ext cx="377026" cy="369332"/>
              <a:chOff x="6283917" y="4326585"/>
              <a:chExt cx="377026" cy="369332"/>
            </a:xfrm>
          </p:grpSpPr>
          <p:sp>
            <p:nvSpPr>
              <p:cNvPr id="28" name="Oval 27"/>
              <p:cNvSpPr/>
              <p:nvPr/>
            </p:nvSpPr>
            <p:spPr bwMode="auto">
              <a:xfrm>
                <a:off x="6283917" y="4326585"/>
                <a:ext cx="377026" cy="369332"/>
              </a:xfrm>
              <a:prstGeom prst="ellipse">
                <a:avLst/>
              </a:prstGeom>
              <a:solidFill>
                <a:schemeClr val="accent1"/>
              </a:solidFill>
              <a:ln w="9525" cap="flat" cmpd="sng" algn="ctr">
                <a:solidFill>
                  <a:srgbClr val="00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9" name="TextBox 28"/>
              <p:cNvSpPr txBox="1"/>
              <p:nvPr/>
            </p:nvSpPr>
            <p:spPr>
              <a:xfrm>
                <a:off x="6315977" y="4326585"/>
                <a:ext cx="312906" cy="369332"/>
              </a:xfrm>
              <a:prstGeom prst="rect">
                <a:avLst/>
              </a:prstGeom>
              <a:noFill/>
            </p:spPr>
            <p:txBody>
              <a:bodyPr wrap="none" rtlCol="0">
                <a:spAutoFit/>
              </a:bodyPr>
              <a:lstStyle/>
              <a:p>
                <a:r>
                  <a:rPr lang="en-US" dirty="0" smtClean="0"/>
                  <a:t>9</a:t>
                </a:r>
                <a:endParaRPr lang="en-US" dirty="0"/>
              </a:p>
            </p:txBody>
          </p:sp>
        </p:grpSp>
        <p:sp>
          <p:nvSpPr>
            <p:cNvPr id="30" name="TextBox 29"/>
            <p:cNvSpPr txBox="1"/>
            <p:nvPr/>
          </p:nvSpPr>
          <p:spPr>
            <a:xfrm>
              <a:off x="3264691" y="3496152"/>
              <a:ext cx="517474" cy="369332"/>
            </a:xfrm>
            <a:prstGeom prst="rect">
              <a:avLst/>
            </a:prstGeom>
            <a:solidFill>
              <a:srgbClr val="99FF66"/>
            </a:solidFill>
            <a:ln>
              <a:solidFill>
                <a:schemeClr val="accent6"/>
              </a:solidFill>
            </a:ln>
          </p:spPr>
          <p:txBody>
            <a:bodyPr wrap="square" rtlCol="0">
              <a:spAutoFit/>
            </a:bodyPr>
            <a:lstStyle/>
            <a:p>
              <a:r>
                <a:rPr lang="en-US" dirty="0" smtClean="0"/>
                <a:t>7</a:t>
              </a:r>
              <a:endParaRPr lang="en-US" dirty="0"/>
            </a:p>
          </p:txBody>
        </p:sp>
        <p:sp>
          <p:nvSpPr>
            <p:cNvPr id="31" name="TextBox 30"/>
            <p:cNvSpPr txBox="1"/>
            <p:nvPr/>
          </p:nvSpPr>
          <p:spPr>
            <a:xfrm>
              <a:off x="318142" y="5257205"/>
              <a:ext cx="517474" cy="369332"/>
            </a:xfrm>
            <a:prstGeom prst="rect">
              <a:avLst/>
            </a:prstGeom>
            <a:solidFill>
              <a:srgbClr val="99FF66"/>
            </a:solidFill>
            <a:ln>
              <a:solidFill>
                <a:schemeClr val="accent6"/>
              </a:solidFill>
            </a:ln>
          </p:spPr>
          <p:txBody>
            <a:bodyPr wrap="square" rtlCol="0">
              <a:spAutoFit/>
            </a:bodyPr>
            <a:lstStyle/>
            <a:p>
              <a:r>
                <a:rPr lang="en-US" dirty="0" smtClean="0"/>
                <a:t>8</a:t>
              </a:r>
              <a:endParaRPr lang="en-US" dirty="0"/>
            </a:p>
          </p:txBody>
        </p:sp>
        <p:cxnSp>
          <p:nvCxnSpPr>
            <p:cNvPr id="593920" name="Straight Arrow Connector 593919"/>
            <p:cNvCxnSpPr>
              <a:stCxn id="10" idx="3"/>
              <a:endCxn id="16" idx="7"/>
            </p:cNvCxnSpPr>
            <p:nvPr/>
          </p:nvCxnSpPr>
          <p:spPr bwMode="auto">
            <a:xfrm flipH="1">
              <a:off x="968915" y="2045105"/>
              <a:ext cx="1366371" cy="777544"/>
            </a:xfrm>
            <a:prstGeom prst="straightConnector1">
              <a:avLst/>
            </a:prstGeom>
            <a:noFill/>
            <a:ln w="19050" cap="flat" cmpd="sng" algn="ctr">
              <a:solidFill>
                <a:srgbClr val="000066"/>
              </a:solidFill>
              <a:prstDash val="solid"/>
              <a:round/>
              <a:headEnd type="none" w="med" len="med"/>
              <a:tailEnd type="arrow"/>
            </a:ln>
            <a:effectLst/>
          </p:spPr>
        </p:cxnSp>
        <p:cxnSp>
          <p:nvCxnSpPr>
            <p:cNvPr id="34" name="Straight Arrow Connector 33"/>
            <p:cNvCxnSpPr>
              <a:endCxn id="31" idx="0"/>
            </p:cNvCxnSpPr>
            <p:nvPr/>
          </p:nvCxnSpPr>
          <p:spPr bwMode="auto">
            <a:xfrm flipH="1">
              <a:off x="576879" y="3137894"/>
              <a:ext cx="258737" cy="2119311"/>
            </a:xfrm>
            <a:prstGeom prst="straightConnector1">
              <a:avLst/>
            </a:prstGeom>
            <a:noFill/>
            <a:ln w="19050" cap="flat" cmpd="sng" algn="ctr">
              <a:solidFill>
                <a:srgbClr val="000066"/>
              </a:solidFill>
              <a:prstDash val="solid"/>
              <a:round/>
              <a:headEnd type="none" w="med" len="med"/>
              <a:tailEnd type="arrow"/>
            </a:ln>
            <a:effectLst/>
          </p:spPr>
        </p:cxnSp>
        <p:cxnSp>
          <p:nvCxnSpPr>
            <p:cNvPr id="37" name="Straight Arrow Connector 36"/>
            <p:cNvCxnSpPr>
              <a:stCxn id="3" idx="2"/>
              <a:endCxn id="10" idx="6"/>
            </p:cNvCxnSpPr>
            <p:nvPr/>
          </p:nvCxnSpPr>
          <p:spPr bwMode="auto">
            <a:xfrm flipH="1">
              <a:off x="2657098" y="1914526"/>
              <a:ext cx="705987" cy="0"/>
            </a:xfrm>
            <a:prstGeom prst="straightConnector1">
              <a:avLst/>
            </a:prstGeom>
            <a:noFill/>
            <a:ln w="19050" cap="flat" cmpd="sng" algn="ctr">
              <a:solidFill>
                <a:srgbClr val="000066"/>
              </a:solidFill>
              <a:prstDash val="solid"/>
              <a:round/>
              <a:headEnd type="none" w="med" len="med"/>
              <a:tailEnd type="arrow"/>
            </a:ln>
            <a:effectLst/>
          </p:spPr>
        </p:cxnSp>
        <p:cxnSp>
          <p:nvCxnSpPr>
            <p:cNvPr id="40" name="Straight Arrow Connector 39"/>
            <p:cNvCxnSpPr/>
            <p:nvPr/>
          </p:nvCxnSpPr>
          <p:spPr bwMode="auto">
            <a:xfrm flipH="1">
              <a:off x="1024130" y="2866967"/>
              <a:ext cx="1684674" cy="86261"/>
            </a:xfrm>
            <a:prstGeom prst="straightConnector1">
              <a:avLst/>
            </a:prstGeom>
            <a:noFill/>
            <a:ln w="19050" cap="flat" cmpd="sng" algn="ctr">
              <a:solidFill>
                <a:srgbClr val="000066"/>
              </a:solidFill>
              <a:prstDash val="solid"/>
              <a:round/>
              <a:headEnd type="none" w="med" len="med"/>
              <a:tailEnd type="arrow"/>
            </a:ln>
            <a:effectLst/>
          </p:spPr>
        </p:cxnSp>
        <p:cxnSp>
          <p:nvCxnSpPr>
            <p:cNvPr id="45" name="Straight Arrow Connector 44"/>
            <p:cNvCxnSpPr>
              <a:stCxn id="30" idx="1"/>
              <a:endCxn id="16" idx="5"/>
            </p:cNvCxnSpPr>
            <p:nvPr/>
          </p:nvCxnSpPr>
          <p:spPr bwMode="auto">
            <a:xfrm flipH="1" flipV="1">
              <a:off x="968915" y="3083807"/>
              <a:ext cx="2295776" cy="597011"/>
            </a:xfrm>
            <a:prstGeom prst="straightConnector1">
              <a:avLst/>
            </a:prstGeom>
            <a:noFill/>
            <a:ln w="19050" cap="flat" cmpd="sng" algn="ctr">
              <a:solidFill>
                <a:srgbClr val="000066"/>
              </a:solidFill>
              <a:prstDash val="solid"/>
              <a:round/>
              <a:headEnd type="none" w="med" len="med"/>
              <a:tailEnd type="arrow"/>
            </a:ln>
            <a:effectLst/>
          </p:spPr>
        </p:cxnSp>
        <p:cxnSp>
          <p:nvCxnSpPr>
            <p:cNvPr id="48" name="Straight Arrow Connector 47"/>
            <p:cNvCxnSpPr>
              <a:stCxn id="19" idx="6"/>
              <a:endCxn id="22" idx="2"/>
            </p:cNvCxnSpPr>
            <p:nvPr/>
          </p:nvCxnSpPr>
          <p:spPr bwMode="auto">
            <a:xfrm>
              <a:off x="2254953" y="4404241"/>
              <a:ext cx="907703" cy="279916"/>
            </a:xfrm>
            <a:prstGeom prst="straightConnector1">
              <a:avLst/>
            </a:prstGeom>
            <a:noFill/>
            <a:ln w="19050" cap="flat" cmpd="sng" algn="ctr">
              <a:solidFill>
                <a:srgbClr val="000066"/>
              </a:solidFill>
              <a:prstDash val="solid"/>
              <a:round/>
              <a:headEnd type="none" w="med" len="med"/>
              <a:tailEnd type="arrow"/>
            </a:ln>
            <a:effectLst/>
          </p:spPr>
        </p:cxnSp>
        <p:cxnSp>
          <p:nvCxnSpPr>
            <p:cNvPr id="58" name="Straight Arrow Connector 57"/>
            <p:cNvCxnSpPr/>
            <p:nvPr/>
          </p:nvCxnSpPr>
          <p:spPr bwMode="auto">
            <a:xfrm flipH="1">
              <a:off x="3018119" y="2045105"/>
              <a:ext cx="400180" cy="550935"/>
            </a:xfrm>
            <a:prstGeom prst="straightConnector1">
              <a:avLst/>
            </a:prstGeom>
            <a:noFill/>
            <a:ln w="25400" cap="flat" cmpd="sng" algn="ctr">
              <a:solidFill>
                <a:srgbClr val="C00000"/>
              </a:solidFill>
              <a:prstDash val="solid"/>
              <a:round/>
              <a:headEnd type="none" w="med" len="med"/>
              <a:tailEnd type="arrow"/>
            </a:ln>
            <a:effectLst/>
          </p:spPr>
        </p:cxnSp>
        <p:cxnSp>
          <p:nvCxnSpPr>
            <p:cNvPr id="61" name="Straight Arrow Connector 60"/>
            <p:cNvCxnSpPr>
              <a:stCxn id="10" idx="5"/>
              <a:endCxn id="14" idx="0"/>
            </p:cNvCxnSpPr>
            <p:nvPr/>
          </p:nvCxnSpPr>
          <p:spPr bwMode="auto">
            <a:xfrm>
              <a:off x="2601884" y="2045105"/>
              <a:ext cx="416235" cy="550935"/>
            </a:xfrm>
            <a:prstGeom prst="straightConnector1">
              <a:avLst/>
            </a:prstGeom>
            <a:noFill/>
            <a:ln w="25400" cap="flat" cmpd="sng" algn="ctr">
              <a:solidFill>
                <a:srgbClr val="C00000"/>
              </a:solidFill>
              <a:prstDash val="solid"/>
              <a:round/>
              <a:headEnd type="none" w="med" len="med"/>
              <a:tailEnd type="arrow"/>
            </a:ln>
            <a:effectLst/>
          </p:spPr>
        </p:cxnSp>
        <p:cxnSp>
          <p:nvCxnSpPr>
            <p:cNvPr id="65" name="Straight Arrow Connector 64"/>
            <p:cNvCxnSpPr>
              <a:stCxn id="19" idx="7"/>
              <a:endCxn id="30" idx="1"/>
            </p:cNvCxnSpPr>
            <p:nvPr/>
          </p:nvCxnSpPr>
          <p:spPr bwMode="auto">
            <a:xfrm flipV="1">
              <a:off x="2199739" y="3680818"/>
              <a:ext cx="1064952" cy="592844"/>
            </a:xfrm>
            <a:prstGeom prst="straightConnector1">
              <a:avLst/>
            </a:prstGeom>
            <a:noFill/>
            <a:ln w="25400" cap="flat" cmpd="sng" algn="ctr">
              <a:solidFill>
                <a:srgbClr val="C00000"/>
              </a:solidFill>
              <a:prstDash val="solid"/>
              <a:round/>
              <a:headEnd type="none" w="med" len="med"/>
              <a:tailEnd type="arrow"/>
            </a:ln>
            <a:effectLst/>
          </p:spPr>
        </p:cxnSp>
        <p:cxnSp>
          <p:nvCxnSpPr>
            <p:cNvPr id="68" name="Straight Arrow Connector 67"/>
            <p:cNvCxnSpPr>
              <a:stCxn id="23" idx="0"/>
              <a:endCxn id="30" idx="2"/>
            </p:cNvCxnSpPr>
            <p:nvPr/>
          </p:nvCxnSpPr>
          <p:spPr bwMode="auto">
            <a:xfrm flipV="1">
              <a:off x="3367423" y="3865484"/>
              <a:ext cx="156005" cy="650915"/>
            </a:xfrm>
            <a:prstGeom prst="straightConnector1">
              <a:avLst/>
            </a:prstGeom>
            <a:noFill/>
            <a:ln w="25400" cap="flat" cmpd="sng" algn="ctr">
              <a:solidFill>
                <a:srgbClr val="C00000"/>
              </a:solidFill>
              <a:prstDash val="solid"/>
              <a:round/>
              <a:headEnd type="none" w="med" len="med"/>
              <a:tailEnd type="arrow"/>
            </a:ln>
            <a:effectLst/>
          </p:spPr>
        </p:cxnSp>
        <p:cxnSp>
          <p:nvCxnSpPr>
            <p:cNvPr id="71" name="Straight Arrow Connector 70"/>
            <p:cNvCxnSpPr/>
            <p:nvPr/>
          </p:nvCxnSpPr>
          <p:spPr bwMode="auto">
            <a:xfrm flipV="1">
              <a:off x="1053688" y="2752699"/>
              <a:ext cx="1721303" cy="114268"/>
            </a:xfrm>
            <a:prstGeom prst="straightConnector1">
              <a:avLst/>
            </a:prstGeom>
            <a:noFill/>
            <a:ln w="25400" cap="flat" cmpd="sng" algn="ctr">
              <a:solidFill>
                <a:srgbClr val="C00000"/>
              </a:solidFill>
              <a:prstDash val="solid"/>
              <a:round/>
              <a:headEnd type="none" w="med" len="med"/>
              <a:tailEnd type="arrow"/>
            </a:ln>
            <a:effectLst/>
          </p:spPr>
        </p:cxnSp>
        <p:cxnSp>
          <p:nvCxnSpPr>
            <p:cNvPr id="76" name="Straight Arrow Connector 75"/>
            <p:cNvCxnSpPr>
              <a:stCxn id="14" idx="3"/>
              <a:endCxn id="28" idx="0"/>
            </p:cNvCxnSpPr>
            <p:nvPr/>
          </p:nvCxnSpPr>
          <p:spPr bwMode="auto">
            <a:xfrm>
              <a:off x="3276856" y="2780706"/>
              <a:ext cx="2123720" cy="1920359"/>
            </a:xfrm>
            <a:prstGeom prst="straightConnector1">
              <a:avLst/>
            </a:prstGeom>
            <a:noFill/>
            <a:ln w="25400" cap="flat" cmpd="sng" algn="ctr">
              <a:solidFill>
                <a:srgbClr val="C00000"/>
              </a:solidFill>
              <a:prstDash val="dash"/>
              <a:round/>
              <a:headEnd type="none" w="med" len="med"/>
              <a:tailEnd type="arrow"/>
            </a:ln>
            <a:effectLst/>
          </p:spPr>
        </p:cxnSp>
        <p:cxnSp>
          <p:nvCxnSpPr>
            <p:cNvPr id="79" name="Straight Arrow Connector 78"/>
            <p:cNvCxnSpPr>
              <a:endCxn id="29" idx="1"/>
            </p:cNvCxnSpPr>
            <p:nvPr/>
          </p:nvCxnSpPr>
          <p:spPr bwMode="auto">
            <a:xfrm>
              <a:off x="3782165" y="3747970"/>
              <a:ext cx="1461958" cy="1137761"/>
            </a:xfrm>
            <a:prstGeom prst="straightConnector1">
              <a:avLst/>
            </a:prstGeom>
            <a:noFill/>
            <a:ln w="25400" cap="flat" cmpd="sng" algn="ctr">
              <a:solidFill>
                <a:srgbClr val="C00000"/>
              </a:solidFill>
              <a:prstDash val="dash"/>
              <a:round/>
              <a:headEnd type="none" w="med" len="med"/>
              <a:tailEnd type="arrow"/>
            </a:ln>
            <a:effectLst/>
          </p:spPr>
        </p:cxnSp>
        <p:sp>
          <p:nvSpPr>
            <p:cNvPr id="36" name="TextBox 35"/>
            <p:cNvSpPr txBox="1"/>
            <p:nvPr/>
          </p:nvSpPr>
          <p:spPr>
            <a:xfrm>
              <a:off x="3676082" y="1729860"/>
              <a:ext cx="477558" cy="369332"/>
            </a:xfrm>
            <a:prstGeom prst="rect">
              <a:avLst/>
            </a:prstGeom>
            <a:noFill/>
          </p:spPr>
          <p:txBody>
            <a:bodyPr wrap="square" rtlCol="0">
              <a:spAutoFit/>
            </a:bodyPr>
            <a:lstStyle/>
            <a:p>
              <a:r>
                <a:rPr lang="en-US" dirty="0" smtClean="0"/>
                <a:t>27</a:t>
              </a:r>
              <a:endParaRPr lang="en-US" dirty="0"/>
            </a:p>
          </p:txBody>
        </p:sp>
        <p:sp>
          <p:nvSpPr>
            <p:cNvPr id="86" name="TextBox 85"/>
            <p:cNvSpPr txBox="1"/>
            <p:nvPr/>
          </p:nvSpPr>
          <p:spPr>
            <a:xfrm>
              <a:off x="1914339" y="1721495"/>
              <a:ext cx="429772" cy="369332"/>
            </a:xfrm>
            <a:prstGeom prst="rect">
              <a:avLst/>
            </a:prstGeom>
            <a:noFill/>
          </p:spPr>
          <p:txBody>
            <a:bodyPr wrap="square" rtlCol="0">
              <a:spAutoFit/>
            </a:bodyPr>
            <a:lstStyle/>
            <a:p>
              <a:r>
                <a:rPr lang="en-US" dirty="0" smtClean="0"/>
                <a:t>3</a:t>
              </a:r>
              <a:endParaRPr lang="en-US" dirty="0"/>
            </a:p>
          </p:txBody>
        </p:sp>
        <p:sp>
          <p:nvSpPr>
            <p:cNvPr id="87" name="TextBox 86"/>
            <p:cNvSpPr txBox="1"/>
            <p:nvPr/>
          </p:nvSpPr>
          <p:spPr>
            <a:xfrm>
              <a:off x="3262553" y="2497635"/>
              <a:ext cx="477558" cy="369332"/>
            </a:xfrm>
            <a:prstGeom prst="rect">
              <a:avLst/>
            </a:prstGeom>
            <a:noFill/>
          </p:spPr>
          <p:txBody>
            <a:bodyPr wrap="square" rtlCol="0">
              <a:spAutoFit/>
            </a:bodyPr>
            <a:lstStyle/>
            <a:p>
              <a:r>
                <a:rPr lang="en-US" dirty="0" smtClean="0"/>
                <a:t>14</a:t>
              </a:r>
              <a:endParaRPr lang="en-US" dirty="0"/>
            </a:p>
          </p:txBody>
        </p:sp>
        <p:sp>
          <p:nvSpPr>
            <p:cNvPr id="88" name="TextBox 87"/>
            <p:cNvSpPr txBox="1"/>
            <p:nvPr/>
          </p:nvSpPr>
          <p:spPr>
            <a:xfrm>
              <a:off x="228689" y="2790325"/>
              <a:ext cx="477558" cy="369332"/>
            </a:xfrm>
            <a:prstGeom prst="rect">
              <a:avLst/>
            </a:prstGeom>
            <a:noFill/>
          </p:spPr>
          <p:txBody>
            <a:bodyPr wrap="square" rtlCol="0">
              <a:spAutoFit/>
            </a:bodyPr>
            <a:lstStyle/>
            <a:p>
              <a:r>
                <a:rPr lang="en-US" dirty="0" smtClean="0"/>
                <a:t>36</a:t>
              </a:r>
              <a:endParaRPr lang="en-US" dirty="0"/>
            </a:p>
          </p:txBody>
        </p:sp>
        <p:sp>
          <p:nvSpPr>
            <p:cNvPr id="89" name="TextBox 88"/>
            <p:cNvSpPr txBox="1"/>
            <p:nvPr/>
          </p:nvSpPr>
          <p:spPr>
            <a:xfrm>
              <a:off x="3244246" y="3197646"/>
              <a:ext cx="477558" cy="369332"/>
            </a:xfrm>
            <a:prstGeom prst="rect">
              <a:avLst/>
            </a:prstGeom>
            <a:noFill/>
          </p:spPr>
          <p:txBody>
            <a:bodyPr wrap="square" rtlCol="0">
              <a:spAutoFit/>
            </a:bodyPr>
            <a:lstStyle/>
            <a:p>
              <a:r>
                <a:rPr lang="en-US" dirty="0" smtClean="0"/>
                <a:t>13</a:t>
              </a:r>
              <a:endParaRPr lang="en-US" dirty="0"/>
            </a:p>
          </p:txBody>
        </p:sp>
        <p:sp>
          <p:nvSpPr>
            <p:cNvPr id="90" name="TextBox 89"/>
            <p:cNvSpPr txBox="1"/>
            <p:nvPr/>
          </p:nvSpPr>
          <p:spPr>
            <a:xfrm>
              <a:off x="1585757" y="3977240"/>
              <a:ext cx="477558" cy="369332"/>
            </a:xfrm>
            <a:prstGeom prst="rect">
              <a:avLst/>
            </a:prstGeom>
            <a:noFill/>
          </p:spPr>
          <p:txBody>
            <a:bodyPr wrap="square" rtlCol="0">
              <a:spAutoFit/>
            </a:bodyPr>
            <a:lstStyle/>
            <a:p>
              <a:r>
                <a:rPr lang="en-US" dirty="0" smtClean="0"/>
                <a:t>21</a:t>
              </a:r>
              <a:endParaRPr lang="en-US" dirty="0"/>
            </a:p>
          </p:txBody>
        </p:sp>
        <p:sp>
          <p:nvSpPr>
            <p:cNvPr id="91" name="TextBox 90"/>
            <p:cNvSpPr txBox="1"/>
            <p:nvPr/>
          </p:nvSpPr>
          <p:spPr>
            <a:xfrm>
              <a:off x="3496136" y="4544199"/>
              <a:ext cx="418725" cy="369332"/>
            </a:xfrm>
            <a:prstGeom prst="rect">
              <a:avLst/>
            </a:prstGeom>
            <a:noFill/>
          </p:spPr>
          <p:txBody>
            <a:bodyPr wrap="square" rtlCol="0">
              <a:spAutoFit/>
            </a:bodyPr>
            <a:lstStyle/>
            <a:p>
              <a:r>
                <a:rPr lang="en-US" dirty="0" smtClean="0"/>
                <a:t>8</a:t>
              </a:r>
              <a:endParaRPr lang="en-US" dirty="0"/>
            </a:p>
          </p:txBody>
        </p:sp>
      </p:grpSp>
      <p:grpSp>
        <p:nvGrpSpPr>
          <p:cNvPr id="41" name="Group 40"/>
          <p:cNvGrpSpPr/>
          <p:nvPr/>
        </p:nvGrpSpPr>
        <p:grpSpPr>
          <a:xfrm>
            <a:off x="3186688" y="5198848"/>
            <a:ext cx="2050346" cy="1010472"/>
            <a:chOff x="3186688" y="5198848"/>
            <a:chExt cx="2050346" cy="1010472"/>
          </a:xfrm>
        </p:grpSpPr>
        <p:cxnSp>
          <p:nvCxnSpPr>
            <p:cNvPr id="54" name="Straight Arrow Connector 53"/>
            <p:cNvCxnSpPr/>
            <p:nvPr/>
          </p:nvCxnSpPr>
          <p:spPr bwMode="auto">
            <a:xfrm flipH="1">
              <a:off x="3198604" y="5431752"/>
              <a:ext cx="705987" cy="0"/>
            </a:xfrm>
            <a:prstGeom prst="straightConnector1">
              <a:avLst/>
            </a:prstGeom>
            <a:noFill/>
            <a:ln w="19050" cap="flat" cmpd="sng" algn="ctr">
              <a:solidFill>
                <a:srgbClr val="000066"/>
              </a:solidFill>
              <a:prstDash val="solid"/>
              <a:round/>
              <a:headEnd type="none" w="med" len="med"/>
              <a:tailEnd type="arrow"/>
            </a:ln>
            <a:effectLst/>
          </p:spPr>
        </p:cxnSp>
        <p:cxnSp>
          <p:nvCxnSpPr>
            <p:cNvPr id="59" name="Straight Arrow Connector 58"/>
            <p:cNvCxnSpPr/>
            <p:nvPr/>
          </p:nvCxnSpPr>
          <p:spPr bwMode="auto">
            <a:xfrm flipH="1">
              <a:off x="3212211" y="5732826"/>
              <a:ext cx="704746" cy="0"/>
            </a:xfrm>
            <a:prstGeom prst="straightConnector1">
              <a:avLst/>
            </a:prstGeom>
            <a:noFill/>
            <a:ln w="25400" cap="flat" cmpd="sng" algn="ctr">
              <a:solidFill>
                <a:srgbClr val="C00000"/>
              </a:solidFill>
              <a:prstDash val="solid"/>
              <a:round/>
              <a:headEnd type="none" w="med" len="med"/>
              <a:tailEnd type="arrow"/>
            </a:ln>
            <a:effectLst/>
          </p:spPr>
        </p:cxnSp>
        <p:cxnSp>
          <p:nvCxnSpPr>
            <p:cNvPr id="84" name="Straight Arrow Connector 83"/>
            <p:cNvCxnSpPr/>
            <p:nvPr/>
          </p:nvCxnSpPr>
          <p:spPr bwMode="auto">
            <a:xfrm flipH="1">
              <a:off x="3186688" y="6010158"/>
              <a:ext cx="705987" cy="0"/>
            </a:xfrm>
            <a:prstGeom prst="straightConnector1">
              <a:avLst/>
            </a:prstGeom>
            <a:noFill/>
            <a:ln w="19050" cap="flat" cmpd="sng" algn="ctr">
              <a:solidFill>
                <a:srgbClr val="000066"/>
              </a:solidFill>
              <a:prstDash val="dash"/>
              <a:round/>
              <a:headEnd type="none" w="med" len="med"/>
              <a:tailEnd type="arrow"/>
            </a:ln>
            <a:effectLst/>
          </p:spPr>
        </p:cxnSp>
        <p:sp>
          <p:nvSpPr>
            <p:cNvPr id="38" name="TextBox 37"/>
            <p:cNvSpPr txBox="1"/>
            <p:nvPr/>
          </p:nvSpPr>
          <p:spPr>
            <a:xfrm>
              <a:off x="3840660" y="5198848"/>
              <a:ext cx="864339" cy="369332"/>
            </a:xfrm>
            <a:prstGeom prst="rect">
              <a:avLst/>
            </a:prstGeom>
            <a:noFill/>
          </p:spPr>
          <p:txBody>
            <a:bodyPr wrap="none" rtlCol="0">
              <a:spAutoFit/>
            </a:bodyPr>
            <a:lstStyle/>
            <a:p>
              <a:pPr algn="l"/>
              <a:r>
                <a:rPr lang="en-US" dirty="0" smtClean="0"/>
                <a:t>gravity</a:t>
              </a:r>
              <a:endParaRPr lang="en-US" dirty="0"/>
            </a:p>
          </p:txBody>
        </p:sp>
        <p:sp>
          <p:nvSpPr>
            <p:cNvPr id="93" name="TextBox 92"/>
            <p:cNvSpPr txBox="1"/>
            <p:nvPr/>
          </p:nvSpPr>
          <p:spPr>
            <a:xfrm>
              <a:off x="3829602" y="5523782"/>
              <a:ext cx="1018228" cy="369332"/>
            </a:xfrm>
            <a:prstGeom prst="rect">
              <a:avLst/>
            </a:prstGeom>
            <a:noFill/>
          </p:spPr>
          <p:txBody>
            <a:bodyPr wrap="none" rtlCol="0">
              <a:spAutoFit/>
            </a:bodyPr>
            <a:lstStyle/>
            <a:p>
              <a:pPr algn="l"/>
              <a:r>
                <a:rPr lang="en-US" dirty="0" smtClean="0"/>
                <a:t>pumped</a:t>
              </a:r>
              <a:endParaRPr lang="en-US" dirty="0"/>
            </a:p>
          </p:txBody>
        </p:sp>
        <p:sp>
          <p:nvSpPr>
            <p:cNvPr id="94" name="TextBox 93"/>
            <p:cNvSpPr txBox="1"/>
            <p:nvPr/>
          </p:nvSpPr>
          <p:spPr>
            <a:xfrm>
              <a:off x="3841270" y="5839988"/>
              <a:ext cx="1395764" cy="369332"/>
            </a:xfrm>
            <a:prstGeom prst="rect">
              <a:avLst/>
            </a:prstGeom>
            <a:noFill/>
          </p:spPr>
          <p:txBody>
            <a:bodyPr wrap="square" rtlCol="0">
              <a:spAutoFit/>
            </a:bodyPr>
            <a:lstStyle/>
            <a:p>
              <a:pPr algn="l"/>
              <a:r>
                <a:rPr lang="en-US" dirty="0" smtClean="0"/>
                <a:t>plant arcs</a:t>
              </a:r>
              <a:endParaRPr lang="en-US" dirty="0"/>
            </a:p>
          </p:txBody>
        </p:sp>
      </p:grpSp>
    </p:spTree>
    <p:extLst>
      <p:ext uri="{BB962C8B-B14F-4D97-AF65-F5344CB8AC3E}">
        <p14:creationId xmlns:p14="http://schemas.microsoft.com/office/powerpoint/2010/main" val="146920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up)">
                                      <p:cBhvr>
                                        <p:cTn id="11" dur="5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a:xfrm>
            <a:off x="1219200" y="274638"/>
            <a:ext cx="7467600" cy="1011237"/>
          </a:xfrm>
        </p:spPr>
        <p:txBody>
          <a:bodyPr/>
          <a:lstStyle/>
          <a:p>
            <a:r>
              <a:rPr lang="en-US" sz="3600" dirty="0">
                <a:cs typeface="Times New Roman" pitchFamily="18" charset="0"/>
              </a:rPr>
              <a:t>Wastewater Network Design Example </a:t>
            </a:r>
            <a:r>
              <a:rPr lang="en-US" sz="3600" dirty="0" smtClean="0">
                <a:cs typeface="Times New Roman" pitchFamily="18" charset="0"/>
              </a:rPr>
              <a:t>Model</a:t>
            </a:r>
            <a:endParaRPr lang="en-US" sz="3600" dirty="0">
              <a:cs typeface="Times New Roman" pitchFamily="18" charset="0"/>
            </a:endParaRPr>
          </a:p>
        </p:txBody>
      </p:sp>
      <p:sp>
        <p:nvSpPr>
          <p:cNvPr id="593923" name="Rectangle 3"/>
          <p:cNvSpPr>
            <a:spLocks noGrp="1" noChangeArrowheads="1"/>
          </p:cNvSpPr>
          <p:nvPr>
            <p:ph type="body" idx="1"/>
          </p:nvPr>
        </p:nvSpPr>
        <p:spPr>
          <a:xfrm>
            <a:off x="224589" y="1529648"/>
            <a:ext cx="8813949" cy="4714538"/>
          </a:xfrm>
          <a:ln/>
        </p:spPr>
        <p:txBody>
          <a:bodyPr/>
          <a:lstStyle/>
          <a:p>
            <a:pPr marL="688975" indent="-688975">
              <a:lnSpc>
                <a:spcPct val="95000"/>
              </a:lnSpc>
              <a:spcBef>
                <a:spcPts val="0"/>
              </a:spcBef>
              <a:buNone/>
            </a:pPr>
            <a:r>
              <a:rPr lang="en-US" sz="2200" i="1" dirty="0" smtClean="0"/>
              <a:t>min 21x</a:t>
            </a:r>
            <a:r>
              <a:rPr lang="en-US" sz="2200" i="1" baseline="-25000" dirty="0" smtClean="0"/>
              <a:t>1,2</a:t>
            </a:r>
            <a:r>
              <a:rPr lang="en-US" sz="2200" i="1" dirty="0" smtClean="0"/>
              <a:t>+30x</a:t>
            </a:r>
            <a:r>
              <a:rPr lang="en-US" sz="2200" i="1" baseline="-25000" dirty="0" smtClean="0"/>
              <a:t>1,3 </a:t>
            </a:r>
            <a:r>
              <a:rPr lang="en-US" sz="2200" i="1" dirty="0" smtClean="0"/>
              <a:t>+22x</a:t>
            </a:r>
            <a:r>
              <a:rPr lang="en-US" sz="2200" i="1" baseline="-25000" dirty="0" smtClean="0"/>
              <a:t>2,3</a:t>
            </a:r>
            <a:r>
              <a:rPr lang="en-US" sz="2200" i="1" dirty="0" smtClean="0"/>
              <a:t>+58x</a:t>
            </a:r>
            <a:r>
              <a:rPr lang="en-US" sz="2200" i="1" baseline="-25000" dirty="0" smtClean="0"/>
              <a:t>2,4</a:t>
            </a:r>
            <a:r>
              <a:rPr lang="en-US" sz="2200" i="1" dirty="0" smtClean="0"/>
              <a:t> +43x</a:t>
            </a:r>
            <a:r>
              <a:rPr lang="en-US" sz="2200" i="1" baseline="-25000" dirty="0" smtClean="0"/>
              <a:t>3,4</a:t>
            </a:r>
            <a:r>
              <a:rPr lang="en-US" sz="2200" i="1" dirty="0" smtClean="0"/>
              <a:t>+ x</a:t>
            </a:r>
            <a:r>
              <a:rPr lang="en-US" sz="2200" i="1" baseline="-25000" dirty="0" smtClean="0"/>
              <a:t>3,9 </a:t>
            </a:r>
            <a:r>
              <a:rPr lang="en-US" sz="2200" i="1" dirty="0" smtClean="0"/>
              <a:t>+49x</a:t>
            </a:r>
            <a:r>
              <a:rPr lang="en-US" sz="2200" i="1" baseline="-25000" dirty="0" smtClean="0"/>
              <a:t>4,3</a:t>
            </a:r>
            <a:r>
              <a:rPr lang="en-US" sz="2200" i="1" dirty="0" smtClean="0"/>
              <a:t>+63x</a:t>
            </a:r>
            <a:r>
              <a:rPr lang="en-US" sz="2200" i="1" baseline="-25000" dirty="0" smtClean="0"/>
              <a:t>4,8 </a:t>
            </a:r>
            <a:r>
              <a:rPr lang="en-US" sz="2200" i="1" dirty="0" smtClean="0"/>
              <a:t>+44x</a:t>
            </a:r>
            <a:r>
              <a:rPr lang="en-US" sz="2200" i="1" baseline="-25000" dirty="0" smtClean="0"/>
              <a:t>5,6</a:t>
            </a:r>
            <a:r>
              <a:rPr lang="en-US" sz="2200" i="1" dirty="0" smtClean="0"/>
              <a:t> +51x</a:t>
            </a:r>
            <a:r>
              <a:rPr lang="en-US" sz="2200" i="1" baseline="-25000" dirty="0" smtClean="0"/>
              <a:t>5,7</a:t>
            </a:r>
            <a:r>
              <a:rPr lang="en-US" sz="2200" i="1" dirty="0" smtClean="0"/>
              <a:t>+56x</a:t>
            </a:r>
            <a:r>
              <a:rPr lang="en-US" sz="2200" i="1" baseline="-25000" dirty="0" smtClean="0"/>
              <a:t>6,7 </a:t>
            </a:r>
            <a:r>
              <a:rPr lang="en-US" sz="2200" i="1" dirty="0" smtClean="0"/>
              <a:t>+94x</a:t>
            </a:r>
            <a:r>
              <a:rPr lang="en-US" sz="2200" i="1" baseline="-25000" dirty="0" smtClean="0"/>
              <a:t>6,8</a:t>
            </a:r>
            <a:r>
              <a:rPr lang="en-US" sz="2200" i="1" dirty="0" smtClean="0"/>
              <a:t> +82x</a:t>
            </a:r>
            <a:r>
              <a:rPr lang="en-US" sz="2200" i="1" baseline="-25000" dirty="0" smtClean="0"/>
              <a:t>7,4</a:t>
            </a:r>
            <a:r>
              <a:rPr lang="en-US" sz="2200" i="1" dirty="0" smtClean="0"/>
              <a:t>+x</a:t>
            </a:r>
            <a:r>
              <a:rPr lang="en-US" sz="2200" i="1" baseline="-25000" dirty="0" smtClean="0"/>
              <a:t>7,9 </a:t>
            </a:r>
            <a:r>
              <a:rPr lang="en-US" sz="2200" i="1" dirty="0" smtClean="0"/>
              <a:t>+2x</a:t>
            </a:r>
            <a:r>
              <a:rPr lang="en-US" sz="2200" i="1" baseline="-25000" dirty="0" smtClean="0"/>
              <a:t>8,9</a:t>
            </a:r>
            <a:r>
              <a:rPr lang="en-US" sz="2200" i="1" dirty="0" smtClean="0"/>
              <a:t>+240y</a:t>
            </a:r>
            <a:r>
              <a:rPr lang="en-US" sz="2200" i="1" baseline="-25000" dirty="0" smtClean="0"/>
              <a:t>1,2 </a:t>
            </a:r>
            <a:r>
              <a:rPr lang="en-US" sz="2200" i="1" dirty="0" smtClean="0"/>
              <a:t>+350y</a:t>
            </a:r>
            <a:r>
              <a:rPr lang="en-US" sz="2200" i="1" baseline="-25000" dirty="0" smtClean="0"/>
              <a:t>1,3 </a:t>
            </a:r>
            <a:r>
              <a:rPr lang="en-US" sz="2200" i="1" dirty="0"/>
              <a:t>+</a:t>
            </a:r>
            <a:r>
              <a:rPr lang="en-US" sz="2200" i="1" dirty="0" smtClean="0"/>
              <a:t>200y</a:t>
            </a:r>
            <a:r>
              <a:rPr lang="en-US" sz="2200" i="1" baseline="-25000" dirty="0" smtClean="0"/>
              <a:t>2,3</a:t>
            </a:r>
            <a:r>
              <a:rPr lang="en-US" sz="2200" i="1" dirty="0" smtClean="0"/>
              <a:t>+750y</a:t>
            </a:r>
            <a:r>
              <a:rPr lang="en-US" sz="2200" i="1" baseline="-25000" dirty="0" smtClean="0"/>
              <a:t>2,4</a:t>
            </a:r>
            <a:r>
              <a:rPr lang="en-US" sz="2200" i="1" dirty="0" smtClean="0"/>
              <a:t> +610y</a:t>
            </a:r>
            <a:r>
              <a:rPr lang="en-US" sz="2200" i="1" baseline="-25000" dirty="0" smtClean="0"/>
              <a:t>3,4</a:t>
            </a:r>
            <a:r>
              <a:rPr lang="en-US" sz="2200" i="1" dirty="0"/>
              <a:t>+ </a:t>
            </a:r>
            <a:r>
              <a:rPr lang="en-US" sz="2200" i="1" dirty="0" smtClean="0"/>
              <a:t>3800y</a:t>
            </a:r>
            <a:r>
              <a:rPr lang="en-US" sz="2200" i="1" baseline="-25000" dirty="0" smtClean="0"/>
              <a:t>3,9 </a:t>
            </a:r>
            <a:r>
              <a:rPr lang="en-US" sz="2200" i="1" dirty="0" smtClean="0"/>
              <a:t>+1840y</a:t>
            </a:r>
            <a:r>
              <a:rPr lang="en-US" sz="2200" i="1" baseline="-25000" dirty="0" smtClean="0"/>
              <a:t>4,3 </a:t>
            </a:r>
            <a:r>
              <a:rPr lang="en-US" sz="2200" i="1" dirty="0" smtClean="0"/>
              <a:t>+780y</a:t>
            </a:r>
            <a:r>
              <a:rPr lang="en-US" sz="2200" i="1" baseline="-25000" dirty="0" smtClean="0"/>
              <a:t>4,8 </a:t>
            </a:r>
            <a:r>
              <a:rPr lang="en-US" sz="2200" i="1" dirty="0" smtClean="0"/>
              <a:t>+620y</a:t>
            </a:r>
            <a:r>
              <a:rPr lang="en-US" sz="2200" i="1" baseline="-25000" dirty="0" smtClean="0"/>
              <a:t>5,6</a:t>
            </a:r>
            <a:r>
              <a:rPr lang="en-US" sz="2200" i="1" dirty="0" smtClean="0"/>
              <a:t> +800y</a:t>
            </a:r>
            <a:r>
              <a:rPr lang="en-US" sz="2200" i="1" baseline="-25000" dirty="0" smtClean="0"/>
              <a:t>5,7</a:t>
            </a:r>
            <a:r>
              <a:rPr lang="en-US" sz="2200" i="1" dirty="0" smtClean="0"/>
              <a:t>+500y</a:t>
            </a:r>
            <a:r>
              <a:rPr lang="en-US" sz="2200" i="1" baseline="-25000" dirty="0" smtClean="0"/>
              <a:t>6,7 </a:t>
            </a:r>
            <a:r>
              <a:rPr lang="en-US" sz="2200" i="1" dirty="0" smtClean="0"/>
              <a:t>+630y</a:t>
            </a:r>
            <a:r>
              <a:rPr lang="en-US" sz="2200" i="1" baseline="-25000" dirty="0" smtClean="0"/>
              <a:t>6,8</a:t>
            </a:r>
            <a:r>
              <a:rPr lang="en-US" sz="2200" i="1" dirty="0" smtClean="0"/>
              <a:t> +1120y</a:t>
            </a:r>
            <a:r>
              <a:rPr lang="en-US" sz="2200" i="1" baseline="-25000" dirty="0" smtClean="0"/>
              <a:t>7,4 </a:t>
            </a:r>
            <a:r>
              <a:rPr lang="en-US" sz="2200" i="1" dirty="0" smtClean="0"/>
              <a:t>+3800y</a:t>
            </a:r>
            <a:r>
              <a:rPr lang="en-US" sz="2200" i="1" baseline="-25000" dirty="0" smtClean="0"/>
              <a:t>7,9 </a:t>
            </a:r>
            <a:r>
              <a:rPr lang="en-US" sz="2200" i="1" dirty="0"/>
              <a:t>+</a:t>
            </a:r>
            <a:r>
              <a:rPr lang="en-US" sz="2200" i="1" dirty="0" smtClean="0"/>
              <a:t>2500y</a:t>
            </a:r>
            <a:r>
              <a:rPr lang="en-US" sz="2200" i="1" baseline="-25000" dirty="0" smtClean="0"/>
              <a:t>8,9</a:t>
            </a:r>
            <a:endParaRPr lang="en-US" sz="2200" i="1" baseline="-25000" dirty="0"/>
          </a:p>
          <a:p>
            <a:pPr marL="346075" indent="-346075">
              <a:lnSpc>
                <a:spcPct val="95000"/>
              </a:lnSpc>
              <a:spcBef>
                <a:spcPts val="0"/>
              </a:spcBef>
              <a:buNone/>
              <a:tabLst>
                <a:tab pos="463550" algn="l"/>
                <a:tab pos="3657600" algn="l"/>
              </a:tabLst>
            </a:pPr>
            <a:r>
              <a:rPr lang="en-US" sz="2200" i="1" dirty="0" err="1" smtClean="0"/>
              <a:t>s.t.</a:t>
            </a:r>
            <a:r>
              <a:rPr lang="en-US" sz="2200" i="1" dirty="0" smtClean="0"/>
              <a:t> –x</a:t>
            </a:r>
            <a:r>
              <a:rPr lang="en-US" sz="2200" i="1" baseline="-25000" dirty="0" smtClean="0"/>
              <a:t>1,2 </a:t>
            </a:r>
            <a:r>
              <a:rPr lang="en-US" sz="2200" i="1" dirty="0" smtClean="0"/>
              <a:t>–x</a:t>
            </a:r>
            <a:r>
              <a:rPr lang="en-US" sz="2200" i="1" baseline="-25000" dirty="0" smtClean="0"/>
              <a:t>1,3 	</a:t>
            </a:r>
            <a:r>
              <a:rPr lang="en-US" sz="2200" i="1" dirty="0" smtClean="0">
                <a:sym typeface="Symbol"/>
              </a:rPr>
              <a:t>=</a:t>
            </a:r>
            <a:r>
              <a:rPr lang="en-US" sz="2200" i="1" dirty="0" smtClean="0"/>
              <a:t> -27</a:t>
            </a:r>
            <a:endParaRPr lang="en-US" sz="2200" i="1" dirty="0"/>
          </a:p>
          <a:p>
            <a:pPr marL="0" indent="0">
              <a:spcBef>
                <a:spcPts val="0"/>
              </a:spcBef>
              <a:buNone/>
              <a:tabLst>
                <a:tab pos="463550" algn="l"/>
                <a:tab pos="3657600" algn="l"/>
              </a:tabLst>
            </a:pPr>
            <a:r>
              <a:rPr lang="en-US" sz="2200" i="1" dirty="0"/>
              <a:t>	</a:t>
            </a:r>
            <a:r>
              <a:rPr lang="en-US" sz="2200" i="1" dirty="0" smtClean="0"/>
              <a:t>x</a:t>
            </a:r>
            <a:r>
              <a:rPr lang="en-US" sz="2200" i="1" baseline="-25000" dirty="0" smtClean="0"/>
              <a:t>1,2 </a:t>
            </a:r>
            <a:r>
              <a:rPr lang="en-US" sz="2200" i="1" dirty="0" smtClean="0"/>
              <a:t>– x</a:t>
            </a:r>
            <a:r>
              <a:rPr lang="en-US" sz="2200" i="1" baseline="-25000" dirty="0" smtClean="0"/>
              <a:t>2,3 </a:t>
            </a:r>
            <a:r>
              <a:rPr lang="en-US" sz="2200" i="1" dirty="0"/>
              <a:t>– </a:t>
            </a:r>
            <a:r>
              <a:rPr lang="en-US" sz="2200" i="1" dirty="0" smtClean="0"/>
              <a:t>5x</a:t>
            </a:r>
            <a:r>
              <a:rPr lang="en-US" sz="2200" i="1" baseline="-25000" dirty="0" smtClean="0"/>
              <a:t>2,4</a:t>
            </a:r>
            <a:r>
              <a:rPr lang="en-US" sz="2200" i="1" dirty="0" smtClean="0"/>
              <a:t> </a:t>
            </a:r>
            <a:r>
              <a:rPr lang="en-US" sz="2200" i="1" baseline="-25000" dirty="0"/>
              <a:t>	</a:t>
            </a:r>
            <a:r>
              <a:rPr lang="en-US" sz="2200" i="1" dirty="0" smtClean="0">
                <a:sym typeface="Symbol"/>
              </a:rPr>
              <a:t>=</a:t>
            </a:r>
            <a:r>
              <a:rPr lang="en-US" sz="2200" i="1" dirty="0" smtClean="0"/>
              <a:t> -3</a:t>
            </a:r>
            <a:endParaRPr lang="en-US" sz="2200" i="1" dirty="0"/>
          </a:p>
          <a:p>
            <a:pPr marL="0" indent="0">
              <a:spcBef>
                <a:spcPts val="0"/>
              </a:spcBef>
              <a:buNone/>
              <a:tabLst>
                <a:tab pos="463550" algn="l"/>
                <a:tab pos="3657600" algn="l"/>
              </a:tabLst>
            </a:pPr>
            <a:r>
              <a:rPr lang="en-US" sz="2200" i="1" dirty="0"/>
              <a:t>	</a:t>
            </a:r>
            <a:r>
              <a:rPr lang="en-US" sz="2200" i="1" dirty="0" smtClean="0"/>
              <a:t>x</a:t>
            </a:r>
            <a:r>
              <a:rPr lang="en-US" sz="2200" i="1" baseline="-25000" dirty="0" smtClean="0"/>
              <a:t>1,3 </a:t>
            </a:r>
            <a:r>
              <a:rPr lang="en-US" sz="2200" i="1" dirty="0"/>
              <a:t>+ </a:t>
            </a:r>
            <a:r>
              <a:rPr lang="en-US" sz="2200" i="1" dirty="0" smtClean="0"/>
              <a:t>x</a:t>
            </a:r>
            <a:r>
              <a:rPr lang="en-US" sz="2200" i="1" baseline="-25000" dirty="0" smtClean="0"/>
              <a:t>2,3 </a:t>
            </a:r>
            <a:r>
              <a:rPr lang="en-US" sz="2200" i="1" dirty="0"/>
              <a:t>+ </a:t>
            </a:r>
            <a:r>
              <a:rPr lang="en-US" sz="2200" i="1" dirty="0" smtClean="0"/>
              <a:t>x</a:t>
            </a:r>
            <a:r>
              <a:rPr lang="en-US" sz="2200" i="1" baseline="-25000" dirty="0" smtClean="0"/>
              <a:t>4,3</a:t>
            </a:r>
            <a:r>
              <a:rPr lang="en-US" sz="2200" i="1" dirty="0"/>
              <a:t> </a:t>
            </a:r>
            <a:r>
              <a:rPr lang="en-US" sz="2200" i="1" dirty="0" smtClean="0"/>
              <a:t>–x</a:t>
            </a:r>
            <a:r>
              <a:rPr lang="en-US" sz="2200" i="1" baseline="-25000" dirty="0" smtClean="0"/>
              <a:t>3,4 </a:t>
            </a:r>
            <a:r>
              <a:rPr lang="en-US" sz="2200" i="1" dirty="0" smtClean="0"/>
              <a:t>–x</a:t>
            </a:r>
            <a:r>
              <a:rPr lang="en-US" sz="2200" i="1" baseline="-25000" dirty="0" smtClean="0"/>
              <a:t>3,9 </a:t>
            </a:r>
            <a:r>
              <a:rPr lang="en-US" sz="2200" i="1" baseline="-25000" dirty="0"/>
              <a:t>	</a:t>
            </a:r>
            <a:r>
              <a:rPr lang="en-US" sz="2200" i="1" dirty="0" smtClean="0">
                <a:sym typeface="Symbol"/>
              </a:rPr>
              <a:t>=</a:t>
            </a:r>
            <a:r>
              <a:rPr lang="en-US" sz="2200" i="1" dirty="0" smtClean="0"/>
              <a:t> -14</a:t>
            </a:r>
            <a:endParaRPr lang="en-US" sz="2200" i="1" dirty="0"/>
          </a:p>
          <a:p>
            <a:pPr marL="0" indent="0">
              <a:spcBef>
                <a:spcPts val="0"/>
              </a:spcBef>
              <a:buNone/>
              <a:tabLst>
                <a:tab pos="463550" algn="l"/>
                <a:tab pos="3657600" algn="l"/>
              </a:tabLst>
            </a:pPr>
            <a:r>
              <a:rPr lang="en-US" sz="2200" i="1" dirty="0"/>
              <a:t>	</a:t>
            </a:r>
            <a:r>
              <a:rPr lang="en-US" sz="2200" i="1" dirty="0" smtClean="0"/>
              <a:t>x</a:t>
            </a:r>
            <a:r>
              <a:rPr lang="en-US" sz="2200" i="1" baseline="-25000" dirty="0" smtClean="0"/>
              <a:t>2,4 </a:t>
            </a:r>
            <a:r>
              <a:rPr lang="en-US" sz="2200" i="1" dirty="0"/>
              <a:t>+ </a:t>
            </a:r>
            <a:r>
              <a:rPr lang="en-US" sz="2200" i="1" dirty="0" smtClean="0"/>
              <a:t>x</a:t>
            </a:r>
            <a:r>
              <a:rPr lang="en-US" sz="2200" i="1" baseline="-25000" dirty="0" smtClean="0"/>
              <a:t>3,4 </a:t>
            </a:r>
            <a:r>
              <a:rPr lang="en-US" sz="2200" i="1" dirty="0"/>
              <a:t>+ </a:t>
            </a:r>
            <a:r>
              <a:rPr lang="en-US" sz="2200" i="1" dirty="0" smtClean="0"/>
              <a:t>x</a:t>
            </a:r>
            <a:r>
              <a:rPr lang="en-US" sz="2200" i="1" baseline="-25000" dirty="0" smtClean="0"/>
              <a:t>7,4</a:t>
            </a:r>
            <a:r>
              <a:rPr lang="en-US" sz="2200" i="1" dirty="0" smtClean="0"/>
              <a:t> </a:t>
            </a:r>
            <a:r>
              <a:rPr lang="en-US" sz="2200" i="1" dirty="0"/>
              <a:t>–</a:t>
            </a:r>
            <a:r>
              <a:rPr lang="en-US" sz="2200" i="1" dirty="0" smtClean="0"/>
              <a:t>x</a:t>
            </a:r>
            <a:r>
              <a:rPr lang="en-US" sz="2200" i="1" baseline="-25000" dirty="0" smtClean="0"/>
              <a:t>4,3 </a:t>
            </a:r>
            <a:r>
              <a:rPr lang="en-US" sz="2200" i="1" dirty="0"/>
              <a:t>–</a:t>
            </a:r>
            <a:r>
              <a:rPr lang="en-US" sz="2200" i="1" dirty="0" smtClean="0"/>
              <a:t>x</a:t>
            </a:r>
            <a:r>
              <a:rPr lang="en-US" sz="2200" i="1" baseline="-25000" dirty="0" smtClean="0"/>
              <a:t>4,8 </a:t>
            </a:r>
            <a:r>
              <a:rPr lang="en-US" sz="2200" i="1" baseline="-25000" dirty="0"/>
              <a:t>	</a:t>
            </a:r>
            <a:r>
              <a:rPr lang="en-US" sz="2200" i="1" dirty="0" smtClean="0">
                <a:sym typeface="Symbol"/>
              </a:rPr>
              <a:t>=</a:t>
            </a:r>
            <a:r>
              <a:rPr lang="en-US" sz="2200" i="1" dirty="0" smtClean="0"/>
              <a:t> -36</a:t>
            </a:r>
            <a:endParaRPr lang="en-US" sz="2200" i="1" dirty="0"/>
          </a:p>
          <a:p>
            <a:pPr marL="0" indent="0">
              <a:spcBef>
                <a:spcPts val="0"/>
              </a:spcBef>
              <a:buNone/>
              <a:tabLst>
                <a:tab pos="463550" algn="l"/>
                <a:tab pos="3657600" algn="l"/>
              </a:tabLst>
            </a:pPr>
            <a:r>
              <a:rPr lang="en-US" sz="2200" i="1" dirty="0"/>
              <a:t>	</a:t>
            </a:r>
            <a:r>
              <a:rPr lang="en-US" sz="2200" i="1" dirty="0" smtClean="0"/>
              <a:t>–x</a:t>
            </a:r>
            <a:r>
              <a:rPr lang="en-US" sz="2200" i="1" baseline="-25000" dirty="0" smtClean="0"/>
              <a:t>5,6</a:t>
            </a:r>
            <a:r>
              <a:rPr lang="en-US" sz="2200" i="1" dirty="0" smtClean="0"/>
              <a:t>–x</a:t>
            </a:r>
            <a:r>
              <a:rPr lang="en-US" sz="2200" i="1" baseline="-25000" dirty="0" smtClean="0"/>
              <a:t>5,7 </a:t>
            </a:r>
            <a:r>
              <a:rPr lang="en-US" sz="2200" i="1" baseline="-25000" dirty="0"/>
              <a:t>	</a:t>
            </a:r>
            <a:r>
              <a:rPr lang="en-US" sz="2200" i="1" dirty="0" smtClean="0">
                <a:sym typeface="Symbol"/>
              </a:rPr>
              <a:t>=</a:t>
            </a:r>
            <a:r>
              <a:rPr lang="en-US" sz="2200" i="1" dirty="0" smtClean="0"/>
              <a:t> -21</a:t>
            </a:r>
            <a:endParaRPr lang="en-US" sz="2200" dirty="0">
              <a:cs typeface="Times New Roman" pitchFamily="18" charset="0"/>
            </a:endParaRPr>
          </a:p>
          <a:p>
            <a:pPr marL="0" indent="0">
              <a:spcBef>
                <a:spcPts val="0"/>
              </a:spcBef>
              <a:buNone/>
              <a:tabLst>
                <a:tab pos="463550" algn="l"/>
                <a:tab pos="3657600" algn="l"/>
              </a:tabLst>
            </a:pPr>
            <a:r>
              <a:rPr lang="en-US" sz="2200" i="1" dirty="0" smtClean="0"/>
              <a:t>	x</a:t>
            </a:r>
            <a:r>
              <a:rPr lang="en-US" sz="2200" i="1" baseline="-25000" dirty="0" smtClean="0"/>
              <a:t>5,6</a:t>
            </a:r>
            <a:r>
              <a:rPr lang="en-US" sz="2200" i="1" dirty="0" smtClean="0"/>
              <a:t>–x</a:t>
            </a:r>
            <a:r>
              <a:rPr lang="en-US" sz="2200" i="1" baseline="-25000" dirty="0" smtClean="0"/>
              <a:t>6,7 </a:t>
            </a:r>
            <a:r>
              <a:rPr lang="en-US" sz="2200" i="1" dirty="0"/>
              <a:t>–</a:t>
            </a:r>
            <a:r>
              <a:rPr lang="en-US" sz="2200" i="1" dirty="0" smtClean="0"/>
              <a:t>x</a:t>
            </a:r>
            <a:r>
              <a:rPr lang="en-US" sz="2200" i="1" baseline="-25000" dirty="0" smtClean="0"/>
              <a:t>6,8 </a:t>
            </a:r>
            <a:r>
              <a:rPr lang="en-US" sz="2200" i="1" baseline="-25000" dirty="0"/>
              <a:t>	</a:t>
            </a:r>
            <a:r>
              <a:rPr lang="en-US" sz="2200" i="1" dirty="0" smtClean="0">
                <a:sym typeface="Symbol"/>
              </a:rPr>
              <a:t>=</a:t>
            </a:r>
            <a:r>
              <a:rPr lang="en-US" sz="2200" i="1" dirty="0" smtClean="0"/>
              <a:t> -8</a:t>
            </a:r>
          </a:p>
          <a:p>
            <a:pPr marL="0" indent="0">
              <a:spcBef>
                <a:spcPts val="0"/>
              </a:spcBef>
              <a:buNone/>
              <a:tabLst>
                <a:tab pos="463550" algn="l"/>
                <a:tab pos="3657600" algn="l"/>
              </a:tabLst>
            </a:pPr>
            <a:r>
              <a:rPr lang="en-US" sz="2200" i="1" dirty="0" smtClean="0"/>
              <a:t>	x</a:t>
            </a:r>
            <a:r>
              <a:rPr lang="en-US" sz="2200" i="1" baseline="-25000" dirty="0" smtClean="0"/>
              <a:t>5,7 </a:t>
            </a:r>
            <a:r>
              <a:rPr lang="en-US" sz="2200" i="1" dirty="0"/>
              <a:t>+ </a:t>
            </a:r>
            <a:r>
              <a:rPr lang="en-US" sz="2200" i="1" dirty="0" smtClean="0"/>
              <a:t>x</a:t>
            </a:r>
            <a:r>
              <a:rPr lang="en-US" sz="2200" i="1" baseline="-25000" dirty="0" smtClean="0"/>
              <a:t>6,7</a:t>
            </a:r>
            <a:r>
              <a:rPr lang="en-US" sz="2200" i="1" dirty="0" smtClean="0"/>
              <a:t>–x</a:t>
            </a:r>
            <a:r>
              <a:rPr lang="en-US" sz="2200" i="1" baseline="-25000" dirty="0" smtClean="0"/>
              <a:t>7,4 </a:t>
            </a:r>
            <a:r>
              <a:rPr lang="en-US" sz="2200" i="1" dirty="0"/>
              <a:t>–</a:t>
            </a:r>
            <a:r>
              <a:rPr lang="en-US" sz="2200" i="1" dirty="0" smtClean="0"/>
              <a:t>x</a:t>
            </a:r>
            <a:r>
              <a:rPr lang="en-US" sz="2200" i="1" baseline="-25000" dirty="0" smtClean="0"/>
              <a:t>7,9 </a:t>
            </a:r>
            <a:r>
              <a:rPr lang="en-US" sz="2200" i="1" baseline="-25000" dirty="0"/>
              <a:t>	</a:t>
            </a:r>
            <a:r>
              <a:rPr lang="en-US" sz="2200" i="1" dirty="0" smtClean="0">
                <a:sym typeface="Symbol"/>
              </a:rPr>
              <a:t>=</a:t>
            </a:r>
            <a:r>
              <a:rPr lang="en-US" sz="2200" i="1" dirty="0" smtClean="0"/>
              <a:t> -13</a:t>
            </a:r>
            <a:endParaRPr lang="en-US" sz="2200" dirty="0">
              <a:cs typeface="Times New Roman" pitchFamily="18" charset="0"/>
            </a:endParaRPr>
          </a:p>
          <a:p>
            <a:pPr marL="0" indent="0">
              <a:spcBef>
                <a:spcPts val="0"/>
              </a:spcBef>
              <a:buNone/>
              <a:tabLst>
                <a:tab pos="463550" algn="l"/>
                <a:tab pos="3657600" algn="l"/>
              </a:tabLst>
            </a:pPr>
            <a:r>
              <a:rPr lang="en-US" sz="2200" i="1" dirty="0" smtClean="0">
                <a:cs typeface="Times New Roman" pitchFamily="18" charset="0"/>
              </a:rPr>
              <a:t>	</a:t>
            </a:r>
            <a:r>
              <a:rPr lang="en-US" sz="2200" i="1" dirty="0" smtClean="0"/>
              <a:t>x</a:t>
            </a:r>
            <a:r>
              <a:rPr lang="en-US" sz="2200" i="1" baseline="-25000" dirty="0" smtClean="0"/>
              <a:t>4,8 </a:t>
            </a:r>
            <a:r>
              <a:rPr lang="en-US" sz="2200" i="1" dirty="0"/>
              <a:t>+ </a:t>
            </a:r>
            <a:r>
              <a:rPr lang="en-US" sz="2200" i="1" dirty="0" smtClean="0"/>
              <a:t>x</a:t>
            </a:r>
            <a:r>
              <a:rPr lang="en-US" sz="2200" i="1" baseline="-25000" dirty="0" smtClean="0"/>
              <a:t>6,8</a:t>
            </a:r>
            <a:r>
              <a:rPr lang="en-US" sz="2200" i="1" dirty="0" smtClean="0"/>
              <a:t>–x</a:t>
            </a:r>
            <a:r>
              <a:rPr lang="en-US" sz="2200" i="1" baseline="-25000" dirty="0" smtClean="0"/>
              <a:t>8,9 </a:t>
            </a:r>
            <a:r>
              <a:rPr lang="en-US" sz="2200" i="1" baseline="-25000" dirty="0"/>
              <a:t>	</a:t>
            </a:r>
            <a:r>
              <a:rPr lang="en-US" sz="2200" i="1" dirty="0" smtClean="0">
                <a:sym typeface="Symbol"/>
              </a:rPr>
              <a:t>=</a:t>
            </a:r>
            <a:r>
              <a:rPr lang="en-US" sz="2200" i="1" dirty="0" smtClean="0"/>
              <a:t> 0</a:t>
            </a:r>
            <a:endParaRPr lang="en-US" sz="2200" dirty="0">
              <a:cs typeface="Times New Roman" pitchFamily="18" charset="0"/>
            </a:endParaRPr>
          </a:p>
          <a:p>
            <a:pPr marL="0" indent="0">
              <a:spcBef>
                <a:spcPts val="0"/>
              </a:spcBef>
              <a:buNone/>
              <a:tabLst>
                <a:tab pos="463550" algn="l"/>
                <a:tab pos="3657600" algn="l"/>
              </a:tabLst>
            </a:pPr>
            <a:r>
              <a:rPr lang="en-US" sz="2000" i="1" dirty="0" smtClean="0"/>
              <a:t>	x</a:t>
            </a:r>
            <a:r>
              <a:rPr lang="en-US" sz="2000" i="1" baseline="-25000" dirty="0" smtClean="0"/>
              <a:t>3,9 </a:t>
            </a:r>
            <a:r>
              <a:rPr lang="en-US" sz="2000" i="1" dirty="0"/>
              <a:t>+ </a:t>
            </a:r>
            <a:r>
              <a:rPr lang="en-US" sz="2000" i="1" dirty="0" smtClean="0"/>
              <a:t>x</a:t>
            </a:r>
            <a:r>
              <a:rPr lang="en-US" sz="2000" i="1" baseline="-25000" dirty="0" smtClean="0"/>
              <a:t>7,9 </a:t>
            </a:r>
            <a:r>
              <a:rPr lang="en-US" sz="2000" i="1" dirty="0"/>
              <a:t>+ </a:t>
            </a:r>
            <a:r>
              <a:rPr lang="en-US" sz="2000" i="1" dirty="0" smtClean="0"/>
              <a:t>x</a:t>
            </a:r>
            <a:r>
              <a:rPr lang="en-US" sz="2000" i="1" baseline="-25000" dirty="0" smtClean="0"/>
              <a:t>8,9</a:t>
            </a:r>
            <a:r>
              <a:rPr lang="en-US" sz="2000" i="1" dirty="0" smtClean="0"/>
              <a:t> </a:t>
            </a:r>
            <a:r>
              <a:rPr lang="en-US" sz="2000" i="1" baseline="-25000" dirty="0"/>
              <a:t>	</a:t>
            </a:r>
            <a:r>
              <a:rPr lang="en-US" sz="2000" i="1" dirty="0" smtClean="0">
                <a:sym typeface="Symbol"/>
              </a:rPr>
              <a:t>=</a:t>
            </a:r>
            <a:r>
              <a:rPr lang="en-US" sz="2000" i="1" dirty="0" smtClean="0"/>
              <a:t> 122</a:t>
            </a:r>
            <a:endParaRPr lang="en-US" sz="2000" dirty="0">
              <a:cs typeface="Times New Roman" pitchFamily="18" charset="0"/>
            </a:endParaRPr>
          </a:p>
          <a:p>
            <a:pPr marL="0" indent="0">
              <a:spcBef>
                <a:spcPts val="0"/>
              </a:spcBef>
              <a:buNone/>
              <a:tabLst>
                <a:tab pos="463550" algn="l"/>
                <a:tab pos="7539038" algn="l"/>
              </a:tabLst>
            </a:pPr>
            <a:r>
              <a:rPr lang="en-US" sz="2200" i="1" dirty="0" smtClean="0"/>
              <a:t>	</a:t>
            </a:r>
            <a:r>
              <a:rPr lang="en-US" sz="2200" i="1" dirty="0" err="1" smtClean="0"/>
              <a:t>y</a:t>
            </a:r>
            <a:r>
              <a:rPr lang="en-US" sz="2200" i="1" baseline="-25000" dirty="0" err="1" smtClean="0"/>
              <a:t>i,j</a:t>
            </a:r>
            <a:r>
              <a:rPr lang="en-US" sz="2200" i="1" baseline="-25000" dirty="0" smtClean="0"/>
              <a:t> </a:t>
            </a:r>
            <a:r>
              <a:rPr lang="en-US" sz="2200" i="1" dirty="0"/>
              <a:t>= 0 or 1 </a:t>
            </a:r>
            <a:r>
              <a:rPr lang="en-US" sz="2200" i="1" dirty="0">
                <a:sym typeface="Symbol"/>
              </a:rPr>
              <a:t> </a:t>
            </a:r>
            <a:r>
              <a:rPr lang="en-US" sz="2200" i="1" dirty="0" smtClean="0">
                <a:sym typeface="Symbol"/>
              </a:rPr>
              <a:t>all arcs (</a:t>
            </a:r>
            <a:r>
              <a:rPr lang="en-US" sz="2200" i="1" dirty="0" err="1" smtClean="0">
                <a:sym typeface="Symbol"/>
              </a:rPr>
              <a:t>i,j</a:t>
            </a:r>
            <a:r>
              <a:rPr lang="en-US" sz="2200" i="1" dirty="0" smtClean="0">
                <a:sym typeface="Symbol"/>
              </a:rPr>
              <a:t>)</a:t>
            </a:r>
            <a:endParaRPr lang="en-US" sz="2200" i="1" dirty="0">
              <a:cs typeface="Times New Roman" pitchFamily="18" charset="0"/>
            </a:endParaRPr>
          </a:p>
          <a:p>
            <a:pPr marL="0" indent="0">
              <a:spcBef>
                <a:spcPts val="0"/>
              </a:spcBef>
              <a:buNone/>
              <a:tabLst>
                <a:tab pos="463550" algn="l"/>
                <a:tab pos="7539038" algn="l"/>
              </a:tabLst>
            </a:pPr>
            <a:endParaRPr lang="en-US" sz="2200" dirty="0" smtClean="0">
              <a:cs typeface="Times New Roman" pitchFamily="18" charset="0"/>
            </a:endParaRPr>
          </a:p>
        </p:txBody>
      </p:sp>
      <p:sp>
        <p:nvSpPr>
          <p:cNvPr id="8" name="TextBox 7"/>
          <p:cNvSpPr txBox="1"/>
          <p:nvPr/>
        </p:nvSpPr>
        <p:spPr>
          <a:xfrm>
            <a:off x="4918178" y="2985853"/>
            <a:ext cx="2138727" cy="3139321"/>
          </a:xfrm>
          <a:prstGeom prst="rect">
            <a:avLst/>
          </a:prstGeom>
          <a:noFill/>
        </p:spPr>
        <p:txBody>
          <a:bodyPr wrap="none" rtlCol="0">
            <a:spAutoFit/>
          </a:bodyPr>
          <a:lstStyle/>
          <a:p>
            <a:pPr marL="0" indent="0" algn="l">
              <a:buFontTx/>
              <a:buNone/>
            </a:pPr>
            <a:r>
              <a:rPr lang="en-US" sz="2200" i="1" dirty="0" smtClean="0">
                <a:solidFill>
                  <a:schemeClr val="accent6"/>
                </a:solidFill>
                <a:sym typeface="Symbol"/>
              </a:rPr>
              <a:t>0 </a:t>
            </a:r>
            <a:r>
              <a:rPr lang="en-US" sz="2200" i="1" dirty="0" smtClean="0">
                <a:solidFill>
                  <a:schemeClr val="accent6"/>
                </a:solidFill>
              </a:rPr>
              <a:t>x</a:t>
            </a:r>
            <a:r>
              <a:rPr lang="en-US" sz="2200" i="1" baseline="-25000" dirty="0" smtClean="0">
                <a:solidFill>
                  <a:schemeClr val="accent6"/>
                </a:solidFill>
              </a:rPr>
              <a:t>1,2 </a:t>
            </a:r>
            <a:r>
              <a:rPr lang="en-US" sz="2200" i="1" dirty="0">
                <a:solidFill>
                  <a:schemeClr val="accent6"/>
                </a:solidFill>
                <a:sym typeface="Symbol"/>
              </a:rPr>
              <a:t></a:t>
            </a:r>
            <a:r>
              <a:rPr lang="en-US" sz="2200" i="1" dirty="0">
                <a:solidFill>
                  <a:schemeClr val="accent6"/>
                </a:solidFill>
              </a:rPr>
              <a:t> </a:t>
            </a:r>
            <a:r>
              <a:rPr lang="en-US" sz="2200" i="1" dirty="0" smtClean="0">
                <a:solidFill>
                  <a:schemeClr val="accent6"/>
                </a:solidFill>
              </a:rPr>
              <a:t>27y</a:t>
            </a:r>
            <a:r>
              <a:rPr lang="en-US" sz="2200" i="1" baseline="-25000" dirty="0" smtClean="0">
                <a:solidFill>
                  <a:schemeClr val="accent6"/>
                </a:solidFill>
              </a:rPr>
              <a:t>1,2 </a:t>
            </a:r>
          </a:p>
          <a:p>
            <a:pPr algn="l"/>
            <a:r>
              <a:rPr lang="en-US" sz="2200" i="1" dirty="0">
                <a:solidFill>
                  <a:schemeClr val="accent6"/>
                </a:solidFill>
                <a:sym typeface="Symbol"/>
              </a:rPr>
              <a:t>0 </a:t>
            </a:r>
            <a:r>
              <a:rPr lang="en-US" sz="2200" i="1" dirty="0">
                <a:solidFill>
                  <a:schemeClr val="accent6"/>
                </a:solidFill>
              </a:rPr>
              <a:t>x</a:t>
            </a:r>
            <a:r>
              <a:rPr lang="en-US" sz="2200" i="1" baseline="-25000" dirty="0">
                <a:solidFill>
                  <a:schemeClr val="accent6"/>
                </a:solidFill>
              </a:rPr>
              <a:t>1,3 </a:t>
            </a:r>
            <a:r>
              <a:rPr lang="en-US" sz="2200" i="1" dirty="0">
                <a:solidFill>
                  <a:schemeClr val="accent6"/>
                </a:solidFill>
                <a:sym typeface="Symbol"/>
              </a:rPr>
              <a:t></a:t>
            </a:r>
            <a:r>
              <a:rPr lang="en-US" sz="2200" i="1" dirty="0">
                <a:solidFill>
                  <a:schemeClr val="accent6"/>
                </a:solidFill>
              </a:rPr>
              <a:t> 27y</a:t>
            </a:r>
            <a:r>
              <a:rPr lang="en-US" sz="2200" i="1" baseline="-25000" dirty="0">
                <a:solidFill>
                  <a:schemeClr val="accent6"/>
                </a:solidFill>
              </a:rPr>
              <a:t>1,3</a:t>
            </a:r>
          </a:p>
          <a:p>
            <a:pPr algn="l"/>
            <a:r>
              <a:rPr lang="en-US" sz="2200" i="1" dirty="0">
                <a:solidFill>
                  <a:schemeClr val="accent6"/>
                </a:solidFill>
                <a:sym typeface="Symbol"/>
              </a:rPr>
              <a:t>0 </a:t>
            </a:r>
            <a:r>
              <a:rPr lang="en-US" sz="2200" i="1" dirty="0">
                <a:solidFill>
                  <a:schemeClr val="accent6"/>
                </a:solidFill>
              </a:rPr>
              <a:t>x</a:t>
            </a:r>
            <a:r>
              <a:rPr lang="en-US" sz="2200" i="1" baseline="-25000" dirty="0">
                <a:solidFill>
                  <a:schemeClr val="accent6"/>
                </a:solidFill>
              </a:rPr>
              <a:t>2,3 </a:t>
            </a:r>
            <a:r>
              <a:rPr lang="en-US" sz="2200" i="1" dirty="0">
                <a:solidFill>
                  <a:schemeClr val="accent6"/>
                </a:solidFill>
                <a:sym typeface="Symbol"/>
              </a:rPr>
              <a:t></a:t>
            </a:r>
            <a:r>
              <a:rPr lang="en-US" sz="2200" i="1" dirty="0">
                <a:solidFill>
                  <a:schemeClr val="accent6"/>
                </a:solidFill>
              </a:rPr>
              <a:t> 30y</a:t>
            </a:r>
            <a:r>
              <a:rPr lang="en-US" sz="2200" i="1" baseline="-25000" dirty="0">
                <a:solidFill>
                  <a:schemeClr val="accent6"/>
                </a:solidFill>
              </a:rPr>
              <a:t>2,3 </a:t>
            </a:r>
          </a:p>
          <a:p>
            <a:pPr marL="0" indent="0" algn="l">
              <a:buFontTx/>
              <a:buNone/>
            </a:pPr>
            <a:r>
              <a:rPr lang="en-US" sz="2200" i="1" dirty="0" smtClean="0">
                <a:solidFill>
                  <a:schemeClr val="accent6"/>
                </a:solidFill>
                <a:sym typeface="Symbol"/>
              </a:rPr>
              <a:t>0</a:t>
            </a:r>
            <a:r>
              <a:rPr lang="en-US" sz="2200" i="1" dirty="0">
                <a:solidFill>
                  <a:schemeClr val="accent6"/>
                </a:solidFill>
                <a:sym typeface="Symbol"/>
              </a:rPr>
              <a:t> </a:t>
            </a:r>
            <a:r>
              <a:rPr lang="en-US" sz="2200" i="1" dirty="0" smtClean="0">
                <a:solidFill>
                  <a:schemeClr val="accent6"/>
                </a:solidFill>
              </a:rPr>
              <a:t>x</a:t>
            </a:r>
            <a:r>
              <a:rPr lang="en-US" sz="2200" i="1" baseline="-25000" dirty="0" smtClean="0">
                <a:solidFill>
                  <a:schemeClr val="accent6"/>
                </a:solidFill>
              </a:rPr>
              <a:t>2,4 </a:t>
            </a:r>
            <a:r>
              <a:rPr lang="en-US" sz="2200" i="1" dirty="0">
                <a:solidFill>
                  <a:schemeClr val="accent6"/>
                </a:solidFill>
                <a:sym typeface="Symbol"/>
              </a:rPr>
              <a:t></a:t>
            </a:r>
            <a:r>
              <a:rPr lang="en-US" sz="2200" i="1" dirty="0">
                <a:solidFill>
                  <a:schemeClr val="accent6"/>
                </a:solidFill>
              </a:rPr>
              <a:t> </a:t>
            </a:r>
            <a:r>
              <a:rPr lang="en-US" sz="2200" i="1" dirty="0" smtClean="0">
                <a:solidFill>
                  <a:schemeClr val="accent6"/>
                </a:solidFill>
              </a:rPr>
              <a:t>30y</a:t>
            </a:r>
            <a:r>
              <a:rPr lang="en-US" sz="2200" i="1" baseline="-25000" dirty="0" smtClean="0">
                <a:solidFill>
                  <a:schemeClr val="accent6"/>
                </a:solidFill>
              </a:rPr>
              <a:t>2,4</a:t>
            </a:r>
          </a:p>
          <a:p>
            <a:pPr algn="l"/>
            <a:r>
              <a:rPr lang="en-US" sz="2200" i="1" dirty="0">
                <a:solidFill>
                  <a:schemeClr val="accent6"/>
                </a:solidFill>
                <a:sym typeface="Symbol"/>
              </a:rPr>
              <a:t>0 </a:t>
            </a:r>
            <a:r>
              <a:rPr lang="en-US" sz="2200" i="1" dirty="0">
                <a:solidFill>
                  <a:schemeClr val="accent6"/>
                </a:solidFill>
              </a:rPr>
              <a:t>x</a:t>
            </a:r>
            <a:r>
              <a:rPr lang="en-US" sz="2200" i="1" baseline="-25000" dirty="0">
                <a:solidFill>
                  <a:schemeClr val="accent6"/>
                </a:solidFill>
              </a:rPr>
              <a:t>3,4 </a:t>
            </a:r>
            <a:r>
              <a:rPr lang="en-US" sz="2200" i="1" dirty="0">
                <a:solidFill>
                  <a:schemeClr val="accent6"/>
                </a:solidFill>
                <a:sym typeface="Symbol"/>
              </a:rPr>
              <a:t></a:t>
            </a:r>
            <a:r>
              <a:rPr lang="en-US" sz="2200" i="1" dirty="0">
                <a:solidFill>
                  <a:schemeClr val="accent6"/>
                </a:solidFill>
              </a:rPr>
              <a:t> 44y</a:t>
            </a:r>
            <a:r>
              <a:rPr lang="en-US" sz="2200" i="1" baseline="-25000" dirty="0">
                <a:solidFill>
                  <a:schemeClr val="accent6"/>
                </a:solidFill>
              </a:rPr>
              <a:t>3,4</a:t>
            </a:r>
          </a:p>
          <a:p>
            <a:pPr algn="l"/>
            <a:r>
              <a:rPr lang="en-US" sz="2200" i="1" dirty="0">
                <a:solidFill>
                  <a:schemeClr val="accent6"/>
                </a:solidFill>
                <a:sym typeface="Symbol"/>
              </a:rPr>
              <a:t>0 </a:t>
            </a:r>
            <a:r>
              <a:rPr lang="en-US" sz="2200" i="1" dirty="0">
                <a:solidFill>
                  <a:schemeClr val="accent6"/>
                </a:solidFill>
              </a:rPr>
              <a:t>x</a:t>
            </a:r>
            <a:r>
              <a:rPr lang="en-US" sz="2200" i="1" baseline="-25000" dirty="0">
                <a:solidFill>
                  <a:schemeClr val="accent6"/>
                </a:solidFill>
              </a:rPr>
              <a:t>3,9</a:t>
            </a:r>
            <a:r>
              <a:rPr lang="en-US" sz="2200" i="1" dirty="0">
                <a:solidFill>
                  <a:schemeClr val="accent6"/>
                </a:solidFill>
                <a:sym typeface="Symbol"/>
              </a:rPr>
              <a:t></a:t>
            </a:r>
            <a:r>
              <a:rPr lang="en-US" sz="2200" i="1" dirty="0">
                <a:solidFill>
                  <a:schemeClr val="accent6"/>
                </a:solidFill>
              </a:rPr>
              <a:t> 122y</a:t>
            </a:r>
            <a:r>
              <a:rPr lang="en-US" sz="2200" i="1" baseline="-25000" dirty="0">
                <a:solidFill>
                  <a:schemeClr val="accent6"/>
                </a:solidFill>
              </a:rPr>
              <a:t>3,9</a:t>
            </a:r>
          </a:p>
          <a:p>
            <a:pPr marL="0" indent="0" algn="l">
              <a:buFontTx/>
              <a:buNone/>
            </a:pPr>
            <a:r>
              <a:rPr lang="en-US" sz="2200" i="1" dirty="0" smtClean="0">
                <a:solidFill>
                  <a:schemeClr val="accent6"/>
                </a:solidFill>
                <a:sym typeface="Symbol"/>
              </a:rPr>
              <a:t>0</a:t>
            </a:r>
            <a:r>
              <a:rPr lang="en-US" sz="2200" i="1" dirty="0">
                <a:solidFill>
                  <a:schemeClr val="accent6"/>
                </a:solidFill>
                <a:sym typeface="Symbol"/>
              </a:rPr>
              <a:t> </a:t>
            </a:r>
            <a:r>
              <a:rPr lang="en-US" sz="2200" i="1" dirty="0" smtClean="0">
                <a:solidFill>
                  <a:schemeClr val="accent6"/>
                </a:solidFill>
              </a:rPr>
              <a:t>x</a:t>
            </a:r>
            <a:r>
              <a:rPr lang="en-US" sz="2200" i="1" baseline="-25000" dirty="0" smtClean="0">
                <a:solidFill>
                  <a:schemeClr val="accent6"/>
                </a:solidFill>
              </a:rPr>
              <a:t>4,3</a:t>
            </a:r>
            <a:r>
              <a:rPr lang="en-US" sz="2200" i="1" dirty="0" smtClean="0">
                <a:solidFill>
                  <a:schemeClr val="accent6"/>
                </a:solidFill>
                <a:sym typeface="Symbol"/>
              </a:rPr>
              <a:t></a:t>
            </a:r>
            <a:r>
              <a:rPr lang="en-US" sz="2200" i="1" dirty="0" smtClean="0">
                <a:solidFill>
                  <a:schemeClr val="accent6"/>
                </a:solidFill>
              </a:rPr>
              <a:t> 108y</a:t>
            </a:r>
            <a:r>
              <a:rPr lang="en-US" sz="2200" i="1" baseline="-25000" dirty="0" smtClean="0">
                <a:solidFill>
                  <a:schemeClr val="accent6"/>
                </a:solidFill>
              </a:rPr>
              <a:t>4,3</a:t>
            </a:r>
          </a:p>
          <a:p>
            <a:pPr marL="0" indent="0" algn="l">
              <a:buFontTx/>
              <a:buNone/>
            </a:pPr>
            <a:r>
              <a:rPr lang="en-US" sz="2200" i="1" dirty="0" smtClean="0">
                <a:solidFill>
                  <a:schemeClr val="accent6"/>
                </a:solidFill>
                <a:sym typeface="Symbol"/>
              </a:rPr>
              <a:t>0</a:t>
            </a:r>
            <a:r>
              <a:rPr lang="en-US" sz="2200" i="1" dirty="0">
                <a:solidFill>
                  <a:schemeClr val="accent6"/>
                </a:solidFill>
                <a:sym typeface="Symbol"/>
              </a:rPr>
              <a:t> </a:t>
            </a:r>
            <a:r>
              <a:rPr lang="en-US" sz="2200" i="1" dirty="0" smtClean="0">
                <a:solidFill>
                  <a:schemeClr val="accent6"/>
                </a:solidFill>
              </a:rPr>
              <a:t>x</a:t>
            </a:r>
            <a:r>
              <a:rPr lang="en-US" sz="2200" i="1" baseline="-25000" dirty="0" smtClean="0">
                <a:solidFill>
                  <a:schemeClr val="accent6"/>
                </a:solidFill>
              </a:rPr>
              <a:t>4,8 </a:t>
            </a:r>
            <a:r>
              <a:rPr lang="en-US" sz="2200" i="1" dirty="0">
                <a:solidFill>
                  <a:schemeClr val="accent6"/>
                </a:solidFill>
                <a:sym typeface="Symbol"/>
              </a:rPr>
              <a:t></a:t>
            </a:r>
            <a:r>
              <a:rPr lang="en-US" sz="2200" i="1" dirty="0">
                <a:solidFill>
                  <a:schemeClr val="accent6"/>
                </a:solidFill>
              </a:rPr>
              <a:t> </a:t>
            </a:r>
            <a:r>
              <a:rPr lang="en-US" sz="2200" i="1" dirty="0" smtClean="0">
                <a:solidFill>
                  <a:schemeClr val="accent6"/>
                </a:solidFill>
              </a:rPr>
              <a:t>122y</a:t>
            </a:r>
            <a:r>
              <a:rPr lang="en-US" sz="2200" i="1" baseline="-25000" dirty="0" smtClean="0">
                <a:solidFill>
                  <a:schemeClr val="accent6"/>
                </a:solidFill>
              </a:rPr>
              <a:t>4,8</a:t>
            </a:r>
          </a:p>
          <a:p>
            <a:pPr algn="l"/>
            <a:r>
              <a:rPr lang="en-US" sz="2200" i="1" dirty="0">
                <a:solidFill>
                  <a:schemeClr val="accent6"/>
                </a:solidFill>
                <a:sym typeface="Symbol"/>
              </a:rPr>
              <a:t>0 </a:t>
            </a:r>
            <a:r>
              <a:rPr lang="en-US" sz="2200" i="1" dirty="0">
                <a:solidFill>
                  <a:schemeClr val="accent6"/>
                </a:solidFill>
              </a:rPr>
              <a:t>x</a:t>
            </a:r>
            <a:r>
              <a:rPr lang="en-US" sz="2200" i="1" baseline="-25000" dirty="0">
                <a:solidFill>
                  <a:schemeClr val="accent6"/>
                </a:solidFill>
              </a:rPr>
              <a:t>5,6 </a:t>
            </a:r>
            <a:r>
              <a:rPr lang="en-US" sz="2200" i="1" dirty="0">
                <a:solidFill>
                  <a:schemeClr val="accent6"/>
                </a:solidFill>
                <a:sym typeface="Symbol"/>
              </a:rPr>
              <a:t></a:t>
            </a:r>
            <a:r>
              <a:rPr lang="en-US" sz="2200" i="1" dirty="0">
                <a:solidFill>
                  <a:schemeClr val="accent6"/>
                </a:solidFill>
              </a:rPr>
              <a:t> </a:t>
            </a:r>
            <a:r>
              <a:rPr lang="en-US" sz="2200" i="1" dirty="0" smtClean="0">
                <a:solidFill>
                  <a:schemeClr val="accent6"/>
                </a:solidFill>
              </a:rPr>
              <a:t>21y</a:t>
            </a:r>
            <a:r>
              <a:rPr lang="en-US" sz="2200" i="1" baseline="-25000" dirty="0" smtClean="0">
                <a:solidFill>
                  <a:schemeClr val="accent6"/>
                </a:solidFill>
              </a:rPr>
              <a:t>5,6</a:t>
            </a:r>
            <a:endParaRPr lang="en-US" sz="2200" i="1" baseline="-25000" dirty="0">
              <a:solidFill>
                <a:schemeClr val="accent6"/>
              </a:solidFill>
            </a:endParaRPr>
          </a:p>
        </p:txBody>
      </p:sp>
      <p:sp>
        <p:nvSpPr>
          <p:cNvPr id="9" name="TextBox 8"/>
          <p:cNvSpPr txBox="1"/>
          <p:nvPr/>
        </p:nvSpPr>
        <p:spPr>
          <a:xfrm>
            <a:off x="7056905" y="3021806"/>
            <a:ext cx="2138727" cy="2123658"/>
          </a:xfrm>
          <a:prstGeom prst="rect">
            <a:avLst/>
          </a:prstGeom>
          <a:noFill/>
        </p:spPr>
        <p:txBody>
          <a:bodyPr wrap="none" rtlCol="0">
            <a:spAutoFit/>
          </a:bodyPr>
          <a:lstStyle/>
          <a:p>
            <a:pPr algn="l"/>
            <a:r>
              <a:rPr lang="en-US" sz="2200" i="1" dirty="0" smtClean="0">
                <a:solidFill>
                  <a:schemeClr val="accent6"/>
                </a:solidFill>
                <a:sym typeface="Symbol"/>
              </a:rPr>
              <a:t>0</a:t>
            </a:r>
            <a:r>
              <a:rPr lang="en-US" sz="2200" i="1" dirty="0">
                <a:solidFill>
                  <a:schemeClr val="accent6"/>
                </a:solidFill>
                <a:sym typeface="Symbol"/>
              </a:rPr>
              <a:t> </a:t>
            </a:r>
            <a:r>
              <a:rPr lang="en-US" sz="2200" i="1" dirty="0">
                <a:solidFill>
                  <a:schemeClr val="accent6"/>
                </a:solidFill>
              </a:rPr>
              <a:t>x</a:t>
            </a:r>
            <a:r>
              <a:rPr lang="en-US" sz="2200" i="1" baseline="-25000" dirty="0">
                <a:solidFill>
                  <a:schemeClr val="accent6"/>
                </a:solidFill>
              </a:rPr>
              <a:t>5,7 </a:t>
            </a:r>
            <a:r>
              <a:rPr lang="en-US" sz="2200" i="1" dirty="0">
                <a:solidFill>
                  <a:schemeClr val="accent6"/>
                </a:solidFill>
                <a:sym typeface="Symbol"/>
              </a:rPr>
              <a:t></a:t>
            </a:r>
            <a:r>
              <a:rPr lang="en-US" sz="2200" i="1" dirty="0">
                <a:solidFill>
                  <a:schemeClr val="accent6"/>
                </a:solidFill>
              </a:rPr>
              <a:t> 21y</a:t>
            </a:r>
            <a:r>
              <a:rPr lang="en-US" sz="2200" i="1" baseline="-25000" dirty="0">
                <a:solidFill>
                  <a:schemeClr val="accent6"/>
                </a:solidFill>
              </a:rPr>
              <a:t>5,7</a:t>
            </a:r>
          </a:p>
          <a:p>
            <a:pPr algn="l"/>
            <a:r>
              <a:rPr lang="en-US" sz="2200" i="1" dirty="0" smtClean="0">
                <a:solidFill>
                  <a:schemeClr val="accent6"/>
                </a:solidFill>
                <a:sym typeface="Symbol"/>
              </a:rPr>
              <a:t>0</a:t>
            </a:r>
            <a:r>
              <a:rPr lang="en-US" sz="2200" i="1" dirty="0">
                <a:solidFill>
                  <a:schemeClr val="accent6"/>
                </a:solidFill>
                <a:sym typeface="Symbol"/>
              </a:rPr>
              <a:t> </a:t>
            </a:r>
            <a:r>
              <a:rPr lang="en-US" sz="2200" i="1" dirty="0">
                <a:solidFill>
                  <a:schemeClr val="accent6"/>
                </a:solidFill>
              </a:rPr>
              <a:t>x</a:t>
            </a:r>
            <a:r>
              <a:rPr lang="en-US" sz="2200" i="1" baseline="-25000" dirty="0">
                <a:solidFill>
                  <a:schemeClr val="accent6"/>
                </a:solidFill>
              </a:rPr>
              <a:t>6,7 </a:t>
            </a:r>
            <a:r>
              <a:rPr lang="en-US" sz="2200" i="1" dirty="0">
                <a:solidFill>
                  <a:schemeClr val="accent6"/>
                </a:solidFill>
                <a:sym typeface="Symbol"/>
              </a:rPr>
              <a:t></a:t>
            </a:r>
            <a:r>
              <a:rPr lang="en-US" sz="2200" i="1" dirty="0">
                <a:solidFill>
                  <a:schemeClr val="accent6"/>
                </a:solidFill>
              </a:rPr>
              <a:t> 29y</a:t>
            </a:r>
            <a:r>
              <a:rPr lang="en-US" sz="2200" i="1" baseline="-25000" dirty="0">
                <a:solidFill>
                  <a:schemeClr val="accent6"/>
                </a:solidFill>
              </a:rPr>
              <a:t>6,7</a:t>
            </a:r>
          </a:p>
          <a:p>
            <a:pPr marL="0" indent="0" algn="l">
              <a:buFontTx/>
              <a:buNone/>
            </a:pPr>
            <a:r>
              <a:rPr lang="en-US" sz="2200" i="1" dirty="0" smtClean="0">
                <a:solidFill>
                  <a:schemeClr val="accent6"/>
                </a:solidFill>
                <a:sym typeface="Symbol"/>
              </a:rPr>
              <a:t>0</a:t>
            </a:r>
            <a:r>
              <a:rPr lang="en-US" sz="2200" i="1" dirty="0">
                <a:solidFill>
                  <a:schemeClr val="accent6"/>
                </a:solidFill>
                <a:sym typeface="Symbol"/>
              </a:rPr>
              <a:t> </a:t>
            </a:r>
            <a:r>
              <a:rPr lang="en-US" sz="2200" i="1" dirty="0" smtClean="0">
                <a:solidFill>
                  <a:schemeClr val="accent6"/>
                </a:solidFill>
              </a:rPr>
              <a:t>x</a:t>
            </a:r>
            <a:r>
              <a:rPr lang="en-US" sz="2200" i="1" baseline="-25000" dirty="0" smtClean="0">
                <a:solidFill>
                  <a:schemeClr val="accent6"/>
                </a:solidFill>
              </a:rPr>
              <a:t>6,8 </a:t>
            </a:r>
            <a:r>
              <a:rPr lang="en-US" sz="2200" i="1" dirty="0">
                <a:solidFill>
                  <a:schemeClr val="accent6"/>
                </a:solidFill>
                <a:sym typeface="Symbol"/>
              </a:rPr>
              <a:t></a:t>
            </a:r>
            <a:r>
              <a:rPr lang="en-US" sz="2200" i="1" dirty="0">
                <a:solidFill>
                  <a:schemeClr val="accent6"/>
                </a:solidFill>
              </a:rPr>
              <a:t> </a:t>
            </a:r>
            <a:r>
              <a:rPr lang="en-US" sz="2200" i="1" dirty="0" smtClean="0">
                <a:solidFill>
                  <a:schemeClr val="accent6"/>
                </a:solidFill>
              </a:rPr>
              <a:t>29y</a:t>
            </a:r>
            <a:r>
              <a:rPr lang="en-US" sz="2200" i="1" baseline="-25000" dirty="0" smtClean="0">
                <a:solidFill>
                  <a:schemeClr val="accent6"/>
                </a:solidFill>
              </a:rPr>
              <a:t>6,8</a:t>
            </a:r>
          </a:p>
          <a:p>
            <a:pPr algn="l"/>
            <a:r>
              <a:rPr lang="en-US" sz="2200" i="1" dirty="0">
                <a:solidFill>
                  <a:schemeClr val="accent6"/>
                </a:solidFill>
                <a:sym typeface="Symbol"/>
              </a:rPr>
              <a:t>0 </a:t>
            </a:r>
            <a:r>
              <a:rPr lang="en-US" sz="2200" i="1" dirty="0">
                <a:solidFill>
                  <a:schemeClr val="accent6"/>
                </a:solidFill>
              </a:rPr>
              <a:t>x</a:t>
            </a:r>
            <a:r>
              <a:rPr lang="en-US" sz="2200" i="1" baseline="-25000" dirty="0">
                <a:solidFill>
                  <a:schemeClr val="accent6"/>
                </a:solidFill>
              </a:rPr>
              <a:t>7,4</a:t>
            </a:r>
            <a:r>
              <a:rPr lang="en-US" sz="2200" i="1" dirty="0">
                <a:solidFill>
                  <a:schemeClr val="accent6"/>
                </a:solidFill>
                <a:sym typeface="Symbol"/>
              </a:rPr>
              <a:t></a:t>
            </a:r>
            <a:r>
              <a:rPr lang="en-US" sz="2200" i="1" dirty="0">
                <a:solidFill>
                  <a:schemeClr val="accent6"/>
                </a:solidFill>
              </a:rPr>
              <a:t> 42y</a:t>
            </a:r>
            <a:r>
              <a:rPr lang="en-US" sz="2200" i="1" baseline="-25000" dirty="0">
                <a:solidFill>
                  <a:schemeClr val="accent6"/>
                </a:solidFill>
              </a:rPr>
              <a:t>7,4</a:t>
            </a:r>
          </a:p>
          <a:p>
            <a:pPr algn="l"/>
            <a:r>
              <a:rPr lang="en-US" sz="2200" i="1" dirty="0" smtClean="0">
                <a:solidFill>
                  <a:schemeClr val="accent6"/>
                </a:solidFill>
                <a:sym typeface="Symbol"/>
              </a:rPr>
              <a:t>0</a:t>
            </a:r>
            <a:r>
              <a:rPr lang="en-US" sz="2200" i="1" dirty="0">
                <a:solidFill>
                  <a:schemeClr val="accent6"/>
                </a:solidFill>
                <a:sym typeface="Symbol"/>
              </a:rPr>
              <a:t> </a:t>
            </a:r>
            <a:r>
              <a:rPr lang="en-US" sz="2200" i="1" dirty="0">
                <a:solidFill>
                  <a:schemeClr val="accent6"/>
                </a:solidFill>
              </a:rPr>
              <a:t>x</a:t>
            </a:r>
            <a:r>
              <a:rPr lang="en-US" sz="2200" i="1" baseline="-25000" dirty="0">
                <a:solidFill>
                  <a:schemeClr val="accent6"/>
                </a:solidFill>
              </a:rPr>
              <a:t>7,9 </a:t>
            </a:r>
            <a:r>
              <a:rPr lang="en-US" sz="2200" i="1" dirty="0">
                <a:solidFill>
                  <a:schemeClr val="accent6"/>
                </a:solidFill>
                <a:sym typeface="Symbol"/>
              </a:rPr>
              <a:t></a:t>
            </a:r>
            <a:r>
              <a:rPr lang="en-US" sz="2200" i="1" dirty="0">
                <a:solidFill>
                  <a:schemeClr val="accent6"/>
                </a:solidFill>
              </a:rPr>
              <a:t> 42y</a:t>
            </a:r>
            <a:r>
              <a:rPr lang="en-US" sz="2200" i="1" baseline="-25000" dirty="0">
                <a:solidFill>
                  <a:schemeClr val="accent6"/>
                </a:solidFill>
              </a:rPr>
              <a:t>7,9</a:t>
            </a:r>
          </a:p>
          <a:p>
            <a:pPr marL="0" indent="0" algn="l">
              <a:buFontTx/>
              <a:buNone/>
            </a:pPr>
            <a:r>
              <a:rPr lang="en-US" sz="2200" i="1" dirty="0" smtClean="0">
                <a:solidFill>
                  <a:schemeClr val="accent6"/>
                </a:solidFill>
                <a:sym typeface="Symbol"/>
              </a:rPr>
              <a:t>0</a:t>
            </a:r>
            <a:r>
              <a:rPr lang="en-US" sz="2200" i="1" dirty="0">
                <a:solidFill>
                  <a:schemeClr val="accent6"/>
                </a:solidFill>
                <a:sym typeface="Symbol"/>
              </a:rPr>
              <a:t> </a:t>
            </a:r>
            <a:r>
              <a:rPr lang="en-US" sz="2200" i="1" dirty="0" smtClean="0">
                <a:solidFill>
                  <a:schemeClr val="accent6"/>
                </a:solidFill>
              </a:rPr>
              <a:t>x</a:t>
            </a:r>
            <a:r>
              <a:rPr lang="en-US" sz="2200" i="1" baseline="-25000" dirty="0" smtClean="0">
                <a:solidFill>
                  <a:schemeClr val="accent6"/>
                </a:solidFill>
              </a:rPr>
              <a:t>8,9 </a:t>
            </a:r>
            <a:r>
              <a:rPr lang="en-US" sz="2200" i="1" dirty="0">
                <a:solidFill>
                  <a:schemeClr val="accent6"/>
                </a:solidFill>
                <a:sym typeface="Symbol"/>
              </a:rPr>
              <a:t></a:t>
            </a:r>
            <a:r>
              <a:rPr lang="en-US" sz="2200" i="1" dirty="0">
                <a:solidFill>
                  <a:schemeClr val="accent6"/>
                </a:solidFill>
              </a:rPr>
              <a:t> </a:t>
            </a:r>
            <a:r>
              <a:rPr lang="en-US" sz="2200" i="1" dirty="0" smtClean="0">
                <a:solidFill>
                  <a:schemeClr val="accent6"/>
                </a:solidFill>
              </a:rPr>
              <a:t>122y</a:t>
            </a:r>
            <a:r>
              <a:rPr lang="en-US" sz="2200" i="1" baseline="-25000" dirty="0" smtClean="0">
                <a:solidFill>
                  <a:schemeClr val="accent6"/>
                </a:solidFill>
              </a:rPr>
              <a:t>8,9</a:t>
            </a:r>
          </a:p>
        </p:txBody>
      </p:sp>
    </p:spTree>
    <p:extLst>
      <p:ext uri="{BB962C8B-B14F-4D97-AF65-F5344CB8AC3E}">
        <p14:creationId xmlns:p14="http://schemas.microsoft.com/office/powerpoint/2010/main" val="334654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2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9392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9392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9392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9392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9392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9392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9392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9392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up)">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up)">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9392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3" name="Rectangle 3"/>
          <p:cNvSpPr>
            <a:spLocks noGrp="1" noChangeArrowheads="1"/>
          </p:cNvSpPr>
          <p:nvPr>
            <p:ph type="body" idx="1"/>
          </p:nvPr>
        </p:nvSpPr>
        <p:spPr>
          <a:xfrm>
            <a:off x="204532" y="1570333"/>
            <a:ext cx="8714508" cy="4659986"/>
          </a:xfrm>
          <a:ln/>
        </p:spPr>
        <p:txBody>
          <a:bodyPr/>
          <a:lstStyle/>
          <a:p>
            <a:pPr marL="0" indent="0">
              <a:spcBef>
                <a:spcPts val="0"/>
              </a:spcBef>
              <a:buNone/>
            </a:pPr>
            <a:r>
              <a:rPr lang="en-US" sz="2400" dirty="0" smtClean="0">
                <a:cs typeface="Times New Roman" pitchFamily="18" charset="0"/>
              </a:rPr>
              <a:t>Single-Processor Scheduling Problems</a:t>
            </a:r>
            <a:endParaRPr lang="en-US" sz="2400" dirty="0">
              <a:cs typeface="Times New Roman" pitchFamily="18" charset="0"/>
            </a:endParaRPr>
          </a:p>
          <a:p>
            <a:pPr>
              <a:spcBef>
                <a:spcPts val="0"/>
              </a:spcBef>
            </a:pPr>
            <a:r>
              <a:rPr lang="en-US" sz="2400" dirty="0" smtClean="0">
                <a:solidFill>
                  <a:srgbClr val="0070C0"/>
                </a:solidFill>
                <a:cs typeface="Times New Roman" pitchFamily="18" charset="0"/>
              </a:rPr>
              <a:t>Single-processor (</a:t>
            </a:r>
            <a:r>
              <a:rPr lang="en-US" sz="2400" dirty="0" smtClean="0">
                <a:solidFill>
                  <a:schemeClr val="accent6"/>
                </a:solidFill>
                <a:cs typeface="Times New Roman" pitchFamily="18" charset="0"/>
              </a:rPr>
              <a:t>or</a:t>
            </a:r>
            <a:r>
              <a:rPr lang="en-US" sz="2400" dirty="0" smtClean="0">
                <a:solidFill>
                  <a:srgbClr val="0070C0"/>
                </a:solidFill>
                <a:cs typeface="Times New Roman" pitchFamily="18" charset="0"/>
              </a:rPr>
              <a:t> single-machine) scheduling problems </a:t>
            </a:r>
            <a:r>
              <a:rPr lang="en-US" sz="2400" dirty="0" smtClean="0">
                <a:cs typeface="Times New Roman" pitchFamily="18" charset="0"/>
              </a:rPr>
              <a:t>seek an optimal sequence in which to complete a given collection of jobs on a single processor that can accommodate only one job at a time. </a:t>
            </a:r>
            <a:r>
              <a:rPr lang="en-US" sz="2400" dirty="0" smtClean="0"/>
              <a:t>[11.32]</a:t>
            </a:r>
          </a:p>
        </p:txBody>
      </p:sp>
      <p:sp>
        <p:nvSpPr>
          <p:cNvPr id="5" name="Rectangle 2"/>
          <p:cNvSpPr>
            <a:spLocks noGrp="1" noChangeArrowheads="1"/>
          </p:cNvSpPr>
          <p:nvPr>
            <p:ph type="title"/>
          </p:nvPr>
        </p:nvSpPr>
        <p:spPr>
          <a:xfrm>
            <a:off x="1219200" y="274638"/>
            <a:ext cx="7467600" cy="1011237"/>
          </a:xfrm>
        </p:spPr>
        <p:txBody>
          <a:bodyPr/>
          <a:lstStyle/>
          <a:p>
            <a:r>
              <a:rPr lang="en-US" sz="4000" dirty="0" smtClean="0">
                <a:cs typeface="Times New Roman" pitchFamily="18" charset="0"/>
              </a:rPr>
              <a:t>11.7 Processor Scheduling and</a:t>
            </a:r>
            <a:br>
              <a:rPr lang="en-US" sz="4000" dirty="0" smtClean="0">
                <a:cs typeface="Times New Roman" pitchFamily="18" charset="0"/>
              </a:rPr>
            </a:br>
            <a:r>
              <a:rPr lang="en-US" sz="4000" dirty="0" smtClean="0">
                <a:cs typeface="Times New Roman" pitchFamily="18" charset="0"/>
              </a:rPr>
              <a:t>Sequencing Models</a:t>
            </a:r>
            <a:endParaRPr lang="en-US" sz="4000" dirty="0">
              <a:cs typeface="Times New Roman" pitchFamily="18" charset="0"/>
            </a:endParaRPr>
          </a:p>
        </p:txBody>
      </p:sp>
    </p:spTree>
    <p:extLst>
      <p:ext uri="{BB962C8B-B14F-4D97-AF65-F5344CB8AC3E}">
        <p14:creationId xmlns:p14="http://schemas.microsoft.com/office/powerpoint/2010/main" val="3249661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a:xfrm>
            <a:off x="1219200" y="274638"/>
            <a:ext cx="7684168" cy="1011237"/>
          </a:xfrm>
        </p:spPr>
        <p:txBody>
          <a:bodyPr/>
          <a:lstStyle/>
          <a:p>
            <a:r>
              <a:rPr lang="en-US" sz="3400" dirty="0" smtClean="0">
                <a:cs typeface="Times New Roman" pitchFamily="18" charset="0"/>
              </a:rPr>
              <a:t>Example 11.12 </a:t>
            </a:r>
            <a:br>
              <a:rPr lang="en-US" sz="3400" dirty="0" smtClean="0">
                <a:cs typeface="Times New Roman" pitchFamily="18" charset="0"/>
              </a:rPr>
            </a:br>
            <a:r>
              <a:rPr lang="en-US" sz="3400" dirty="0" smtClean="0">
                <a:cs typeface="Times New Roman" pitchFamily="18" charset="0"/>
              </a:rPr>
              <a:t>Nifty Notes Single-Machine Scheduling</a:t>
            </a:r>
            <a:endParaRPr lang="en-US" sz="3400" dirty="0">
              <a:cs typeface="Times New Roman" pitchFamily="18" charset="0"/>
            </a:endParaRPr>
          </a:p>
        </p:txBody>
      </p:sp>
      <p:sp>
        <p:nvSpPr>
          <p:cNvPr id="593923" name="Rectangle 3"/>
          <p:cNvSpPr>
            <a:spLocks noGrp="1" noChangeArrowheads="1"/>
          </p:cNvSpPr>
          <p:nvPr>
            <p:ph type="body" idx="1"/>
          </p:nvPr>
        </p:nvSpPr>
        <p:spPr>
          <a:xfrm>
            <a:off x="256674" y="1536027"/>
            <a:ext cx="8582526" cy="4592058"/>
          </a:xfrm>
          <a:ln/>
        </p:spPr>
        <p:txBody>
          <a:bodyPr/>
          <a:lstStyle/>
          <a:p>
            <a:pPr marL="0" indent="0">
              <a:lnSpc>
                <a:spcPct val="95000"/>
              </a:lnSpc>
              <a:spcBef>
                <a:spcPts val="0"/>
              </a:spcBef>
              <a:buNone/>
              <a:tabLst>
                <a:tab pos="457200" algn="l"/>
              </a:tabLst>
            </a:pPr>
            <a:r>
              <a:rPr lang="en-US" sz="2400" dirty="0" smtClean="0"/>
              <a:t>	</a:t>
            </a:r>
            <a:r>
              <a:rPr lang="en-US" sz="2200" dirty="0"/>
              <a:t>We begin with the binder scheduling problem confronting a fictitious Nifty Notes copy shop.  Just before the start of each semester, professors at the nearby university supply Nifty Notes with a single original of their class handouts, a projection of the class enrollment, and a due date by which copies should be available.  Then the Nifty Notes staff must rush to print and bind the required number of copies before each class begins.</a:t>
            </a:r>
          </a:p>
          <a:p>
            <a:pPr marL="0" indent="0">
              <a:lnSpc>
                <a:spcPct val="95000"/>
              </a:lnSpc>
              <a:spcBef>
                <a:spcPts val="0"/>
              </a:spcBef>
              <a:buNone/>
              <a:tabLst>
                <a:tab pos="457200" algn="l"/>
              </a:tabLst>
            </a:pPr>
            <a:r>
              <a:rPr lang="en-US" sz="2200" dirty="0" smtClean="0"/>
              <a:t>	During </a:t>
            </a:r>
            <a:r>
              <a:rPr lang="en-US" sz="2200" dirty="0"/>
              <a:t>the busy period each semester, Nifty Notes operates its single binding station 24 hours per day.  Table 11.10 shows process times, release times, and due dates for the jobs j = 1,..., 6 now pending at the </a:t>
            </a:r>
            <a:r>
              <a:rPr lang="en-US" sz="2200" dirty="0" smtClean="0"/>
              <a:t>binder.:</a:t>
            </a:r>
            <a:endParaRPr lang="en-US" sz="2200" dirty="0"/>
          </a:p>
          <a:p>
            <a:pPr marL="0" indent="0">
              <a:lnSpc>
                <a:spcPct val="95000"/>
              </a:lnSpc>
              <a:spcBef>
                <a:spcPts val="0"/>
              </a:spcBef>
              <a:buNone/>
              <a:tabLst>
                <a:tab pos="465138" algn="l"/>
              </a:tabLst>
            </a:pPr>
            <a:r>
              <a:rPr lang="en-US" sz="2200" dirty="0"/>
              <a:t>	</a:t>
            </a:r>
            <a:r>
              <a:rPr lang="en-US" sz="2200" dirty="0" smtClean="0"/>
              <a:t>We </a:t>
            </a:r>
            <a:r>
              <a:rPr lang="en-US" sz="2200" dirty="0"/>
              <a:t>wish to choose an optimal sequence in which to accomplish these jobs.  No more than one can be in process at a time; and once started. a job must be completed before another can </a:t>
            </a:r>
            <a:r>
              <a:rPr lang="en-US" sz="2200" dirty="0" smtClean="0"/>
              <a:t>begin.</a:t>
            </a:r>
            <a:endParaRPr lang="en-US" sz="2200" dirty="0"/>
          </a:p>
        </p:txBody>
      </p:sp>
    </p:spTree>
    <p:extLst>
      <p:ext uri="{BB962C8B-B14F-4D97-AF65-F5344CB8AC3E}">
        <p14:creationId xmlns:p14="http://schemas.microsoft.com/office/powerpoint/2010/main" val="3872057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39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a:xfrm>
            <a:off x="1219200" y="274638"/>
            <a:ext cx="7684168" cy="1011237"/>
          </a:xfrm>
        </p:spPr>
        <p:txBody>
          <a:bodyPr/>
          <a:lstStyle/>
          <a:p>
            <a:r>
              <a:rPr lang="en-US" sz="3400" dirty="0" smtClean="0">
                <a:cs typeface="Times New Roman" pitchFamily="18" charset="0"/>
              </a:rPr>
              <a:t>Example 11.12 </a:t>
            </a:r>
            <a:br>
              <a:rPr lang="en-US" sz="3400" dirty="0" smtClean="0">
                <a:cs typeface="Times New Roman" pitchFamily="18" charset="0"/>
              </a:rPr>
            </a:br>
            <a:r>
              <a:rPr lang="en-US" sz="3400" dirty="0" smtClean="0">
                <a:cs typeface="Times New Roman" pitchFamily="18" charset="0"/>
              </a:rPr>
              <a:t>Nifty Notes Single-Machine Scheduling</a:t>
            </a:r>
            <a:endParaRPr lang="en-US" sz="3400" dirty="0">
              <a:cs typeface="Times New Roman" pitchFamily="18" charset="0"/>
            </a:endParaRPr>
          </a:p>
        </p:txBody>
      </p:sp>
      <p:sp>
        <p:nvSpPr>
          <p:cNvPr id="593923" name="Rectangle 3"/>
          <p:cNvSpPr>
            <a:spLocks noGrp="1" noChangeArrowheads="1"/>
          </p:cNvSpPr>
          <p:nvPr>
            <p:ph type="body" idx="1"/>
          </p:nvPr>
        </p:nvSpPr>
        <p:spPr>
          <a:xfrm>
            <a:off x="256674" y="1536027"/>
            <a:ext cx="8582526" cy="2105532"/>
          </a:xfrm>
          <a:ln/>
        </p:spPr>
        <p:txBody>
          <a:bodyPr/>
          <a:lstStyle/>
          <a:p>
            <a:pPr marL="0" indent="0">
              <a:lnSpc>
                <a:spcPct val="95000"/>
              </a:lnSpc>
              <a:spcBef>
                <a:spcPts val="0"/>
              </a:spcBef>
              <a:buNone/>
              <a:tabLst>
                <a:tab pos="457200" algn="l"/>
              </a:tabLst>
            </a:pPr>
            <a:r>
              <a:rPr lang="en-US" sz="2400" dirty="0" smtClean="0"/>
              <a:t>	</a:t>
            </a:r>
            <a:r>
              <a:rPr lang="en-US" sz="2200" dirty="0" err="1" smtClean="0"/>
              <a:t>p</a:t>
            </a:r>
            <a:r>
              <a:rPr lang="en-US" sz="2200" baseline="-25000" dirty="0" err="1" smtClean="0"/>
              <a:t>j</a:t>
            </a:r>
            <a:r>
              <a:rPr lang="en-US" sz="2200" dirty="0" smtClean="0"/>
              <a:t> </a:t>
            </a:r>
            <a:r>
              <a:rPr lang="en-US" sz="2200" dirty="0" smtClean="0">
                <a:sym typeface="Symbol"/>
              </a:rPr>
              <a:t></a:t>
            </a:r>
            <a:r>
              <a:rPr lang="en-US" sz="2200" dirty="0" smtClean="0"/>
              <a:t> </a:t>
            </a:r>
            <a:r>
              <a:rPr lang="en-US" sz="2200" dirty="0"/>
              <a:t>estimated process time (in hours) job j will require to bind</a:t>
            </a:r>
          </a:p>
          <a:p>
            <a:pPr marL="914400" indent="-914400">
              <a:lnSpc>
                <a:spcPct val="95000"/>
              </a:lnSpc>
              <a:spcBef>
                <a:spcPts val="0"/>
              </a:spcBef>
              <a:buNone/>
              <a:tabLst>
                <a:tab pos="465138" algn="l"/>
              </a:tabLst>
            </a:pPr>
            <a:r>
              <a:rPr lang="en-US" sz="2200" dirty="0" smtClean="0"/>
              <a:t>	</a:t>
            </a:r>
            <a:r>
              <a:rPr lang="en-US" sz="2200" dirty="0" err="1" smtClean="0"/>
              <a:t>r</a:t>
            </a:r>
            <a:r>
              <a:rPr lang="en-US" sz="2200" baseline="-25000" dirty="0" err="1" smtClean="0"/>
              <a:t>j</a:t>
            </a:r>
            <a:r>
              <a:rPr lang="en-US" sz="2200" dirty="0" smtClean="0"/>
              <a:t> </a:t>
            </a:r>
            <a:r>
              <a:rPr lang="en-US" sz="2200" dirty="0" smtClean="0">
                <a:sym typeface="Symbol"/>
              </a:rPr>
              <a:t></a:t>
            </a:r>
            <a:r>
              <a:rPr lang="en-US" sz="2200" dirty="0" smtClean="0"/>
              <a:t> </a:t>
            </a:r>
            <a:r>
              <a:rPr lang="en-US" sz="2200" dirty="0"/>
              <a:t>release time (hour) at which job j has/will become available for processing (relative to time 0 = now)</a:t>
            </a:r>
          </a:p>
          <a:p>
            <a:pPr marL="914400" indent="-914400">
              <a:lnSpc>
                <a:spcPct val="95000"/>
              </a:lnSpc>
              <a:spcBef>
                <a:spcPts val="0"/>
              </a:spcBef>
              <a:buNone/>
              <a:tabLst>
                <a:tab pos="457200" algn="l"/>
              </a:tabLst>
            </a:pPr>
            <a:r>
              <a:rPr lang="en-US" sz="2200" dirty="0" smtClean="0"/>
              <a:t>	</a:t>
            </a:r>
            <a:r>
              <a:rPr lang="en-US" sz="2200" dirty="0" err="1" smtClean="0"/>
              <a:t>d</a:t>
            </a:r>
            <a:r>
              <a:rPr lang="en-US" sz="2200" baseline="-25000" dirty="0" err="1" smtClean="0"/>
              <a:t>j</a:t>
            </a:r>
            <a:r>
              <a:rPr lang="en-US" sz="2200" dirty="0" smtClean="0"/>
              <a:t> </a:t>
            </a:r>
            <a:r>
              <a:rPr lang="en-US" sz="2200" dirty="0"/>
              <a:t>= due date (hour) by which job j should be completed (relative to time 0 = now)</a:t>
            </a:r>
          </a:p>
          <a:p>
            <a:pPr marL="0" indent="0">
              <a:lnSpc>
                <a:spcPct val="95000"/>
              </a:lnSpc>
              <a:spcBef>
                <a:spcPts val="0"/>
              </a:spcBef>
              <a:buNone/>
              <a:tabLst>
                <a:tab pos="457200" algn="l"/>
              </a:tabLst>
            </a:pPr>
            <a:r>
              <a:rPr lang="en-US" sz="2200" dirty="0" smtClean="0"/>
              <a:t>	Notice </a:t>
            </a:r>
            <a:r>
              <a:rPr lang="en-US" sz="2200" dirty="0"/>
              <a:t>that two jobs are already late (</a:t>
            </a:r>
            <a:r>
              <a:rPr lang="en-US" sz="2200" dirty="0" err="1"/>
              <a:t>dj</a:t>
            </a:r>
            <a:r>
              <a:rPr lang="en-US" sz="2200" dirty="0"/>
              <a:t> &lt; 0</a:t>
            </a:r>
            <a:r>
              <a:rPr lang="en-US" sz="2200" dirty="0" smtClean="0"/>
              <a:t>).</a:t>
            </a:r>
            <a:endParaRPr lang="en-US" sz="2200" dirty="0"/>
          </a:p>
        </p:txBody>
      </p:sp>
      <p:graphicFrame>
        <p:nvGraphicFramePr>
          <p:cNvPr id="4" name="Table 3"/>
          <p:cNvGraphicFramePr>
            <a:graphicFrameLocks noGrp="1"/>
          </p:cNvGraphicFramePr>
          <p:nvPr>
            <p:extLst>
              <p:ext uri="{D42A27DB-BD31-4B8C-83A1-F6EECF244321}">
                <p14:modId xmlns:p14="http://schemas.microsoft.com/office/powerpoint/2010/main" val="649105417"/>
              </p:ext>
            </p:extLst>
          </p:nvPr>
        </p:nvGraphicFramePr>
        <p:xfrm>
          <a:off x="433137" y="3925103"/>
          <a:ext cx="8037096" cy="1752600"/>
        </p:xfrm>
        <a:graphic>
          <a:graphicData uri="http://schemas.openxmlformats.org/drawingml/2006/table">
            <a:tbl>
              <a:tblPr firstRow="1" firstCol="1" bandRow="1">
                <a:tableStyleId>{5C22544A-7EE6-4342-B048-85BDC9FD1C3A}</a:tableStyleId>
              </a:tblPr>
              <a:tblGrid>
                <a:gridCol w="2679031"/>
                <a:gridCol w="962527"/>
                <a:gridCol w="994610"/>
                <a:gridCol w="930442"/>
                <a:gridCol w="930442"/>
                <a:gridCol w="834190"/>
                <a:gridCol w="705854"/>
              </a:tblGrid>
              <a:tr h="280857">
                <a:tc rowSpan="2">
                  <a:txBody>
                    <a:bodyPr/>
                    <a:lstStyle/>
                    <a:p>
                      <a:pPr marL="0" marR="0" algn="ctr">
                        <a:lnSpc>
                          <a:spcPct val="115000"/>
                        </a:lnSpc>
                        <a:spcBef>
                          <a:spcPts val="0"/>
                        </a:spcBef>
                        <a:spcAft>
                          <a:spcPts val="0"/>
                        </a:spcAft>
                      </a:pPr>
                      <a:endParaRPr lang="en-US" sz="2000" dirty="0">
                        <a:solidFill>
                          <a:schemeClr val="accent6"/>
                        </a:solidFill>
                        <a:effectLst/>
                        <a:latin typeface="Calibri"/>
                        <a:ea typeface="Calibri"/>
                        <a:cs typeface="Times New Roman"/>
                      </a:endParaRPr>
                    </a:p>
                  </a:txBody>
                  <a:tcPr marL="68580" marR="68580" marT="0" marB="0"/>
                </a:tc>
                <a:tc gridSpan="6">
                  <a:txBody>
                    <a:bodyPr/>
                    <a:lstStyle/>
                    <a:p>
                      <a:pPr marL="0" marR="0" algn="ctr">
                        <a:lnSpc>
                          <a:spcPct val="115000"/>
                        </a:lnSpc>
                        <a:spcBef>
                          <a:spcPts val="0"/>
                        </a:spcBef>
                        <a:spcAft>
                          <a:spcPts val="0"/>
                        </a:spcAft>
                      </a:pPr>
                      <a:r>
                        <a:rPr lang="en-US" sz="2000" dirty="0" smtClean="0">
                          <a:solidFill>
                            <a:schemeClr val="accent6"/>
                          </a:solidFill>
                          <a:effectLst/>
                        </a:rPr>
                        <a:t>Binder Job, j</a:t>
                      </a:r>
                      <a:endParaRPr lang="en-US" sz="2000" dirty="0">
                        <a:solidFill>
                          <a:schemeClr val="accent6"/>
                        </a:solidFill>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00193">
                <a:tc vMerge="1">
                  <a:txBody>
                    <a:bodyPr/>
                    <a:lstStyle/>
                    <a:p>
                      <a:endParaRPr lang="en-US"/>
                    </a:p>
                  </a:txBody>
                  <a:tcPr/>
                </a:tc>
                <a:tc>
                  <a:txBody>
                    <a:bodyPr/>
                    <a:lstStyle/>
                    <a:p>
                      <a:pPr marL="0" marR="0" algn="ctr">
                        <a:lnSpc>
                          <a:spcPct val="115000"/>
                        </a:lnSpc>
                        <a:spcBef>
                          <a:spcPts val="0"/>
                        </a:spcBef>
                        <a:spcAft>
                          <a:spcPts val="0"/>
                        </a:spcAft>
                      </a:pPr>
                      <a:r>
                        <a:rPr lang="en-US" sz="2000">
                          <a:solidFill>
                            <a:schemeClr val="accent6"/>
                          </a:solidFill>
                          <a:effectLst/>
                        </a:rPr>
                        <a:t>1</a:t>
                      </a:r>
                      <a:endParaRPr lang="en-US" sz="2000">
                        <a:solidFill>
                          <a:schemeClr val="accent6"/>
                        </a:solidFill>
                        <a:effectLst/>
                        <a:latin typeface="Calibri"/>
                        <a:ea typeface="Calibri"/>
                        <a:cs typeface="Times New Roman"/>
                      </a:endParaRPr>
                    </a:p>
                  </a:txBody>
                  <a:tcPr marL="68580" marR="68580" marT="0" marB="0">
                    <a:solidFill>
                      <a:schemeClr val="accent1"/>
                    </a:solidFill>
                  </a:tcPr>
                </a:tc>
                <a:tc>
                  <a:txBody>
                    <a:bodyPr/>
                    <a:lstStyle/>
                    <a:p>
                      <a:pPr marL="0" marR="0" algn="ctr">
                        <a:lnSpc>
                          <a:spcPct val="115000"/>
                        </a:lnSpc>
                        <a:spcBef>
                          <a:spcPts val="0"/>
                        </a:spcBef>
                        <a:spcAft>
                          <a:spcPts val="0"/>
                        </a:spcAft>
                      </a:pPr>
                      <a:r>
                        <a:rPr lang="en-US" sz="2000">
                          <a:solidFill>
                            <a:schemeClr val="accent6"/>
                          </a:solidFill>
                          <a:effectLst/>
                        </a:rPr>
                        <a:t>2</a:t>
                      </a:r>
                      <a:endParaRPr lang="en-US" sz="2000">
                        <a:solidFill>
                          <a:schemeClr val="accent6"/>
                        </a:solidFill>
                        <a:effectLst/>
                        <a:latin typeface="Calibri"/>
                        <a:ea typeface="Calibri"/>
                        <a:cs typeface="Times New Roman"/>
                      </a:endParaRPr>
                    </a:p>
                  </a:txBody>
                  <a:tcPr marL="68580" marR="68580" marT="0" marB="0">
                    <a:solidFill>
                      <a:schemeClr val="accent1"/>
                    </a:solidFill>
                  </a:tcPr>
                </a:tc>
                <a:tc>
                  <a:txBody>
                    <a:bodyPr/>
                    <a:lstStyle/>
                    <a:p>
                      <a:pPr marL="0" marR="0" algn="ctr">
                        <a:lnSpc>
                          <a:spcPct val="115000"/>
                        </a:lnSpc>
                        <a:spcBef>
                          <a:spcPts val="0"/>
                        </a:spcBef>
                        <a:spcAft>
                          <a:spcPts val="0"/>
                        </a:spcAft>
                      </a:pPr>
                      <a:r>
                        <a:rPr lang="en-US" sz="2000" dirty="0">
                          <a:solidFill>
                            <a:schemeClr val="accent6"/>
                          </a:solidFill>
                          <a:effectLst/>
                        </a:rPr>
                        <a:t>3</a:t>
                      </a:r>
                      <a:endParaRPr lang="en-US" sz="2000" dirty="0">
                        <a:solidFill>
                          <a:schemeClr val="accent6"/>
                        </a:solidFill>
                        <a:effectLst/>
                        <a:latin typeface="Calibri"/>
                        <a:ea typeface="Calibri"/>
                        <a:cs typeface="Times New Roman"/>
                      </a:endParaRPr>
                    </a:p>
                  </a:txBody>
                  <a:tcPr marL="68580" marR="68580" marT="0" marB="0">
                    <a:solidFill>
                      <a:schemeClr val="accent1"/>
                    </a:solidFill>
                  </a:tcPr>
                </a:tc>
                <a:tc>
                  <a:txBody>
                    <a:bodyPr/>
                    <a:lstStyle/>
                    <a:p>
                      <a:pPr marL="0" marR="0" algn="ctr">
                        <a:lnSpc>
                          <a:spcPct val="115000"/>
                        </a:lnSpc>
                        <a:spcBef>
                          <a:spcPts val="0"/>
                        </a:spcBef>
                        <a:spcAft>
                          <a:spcPts val="0"/>
                        </a:spcAft>
                      </a:pPr>
                      <a:r>
                        <a:rPr lang="en-US" sz="2000" dirty="0">
                          <a:solidFill>
                            <a:schemeClr val="accent6"/>
                          </a:solidFill>
                          <a:effectLst/>
                        </a:rPr>
                        <a:t>4</a:t>
                      </a:r>
                      <a:endParaRPr lang="en-US" sz="2000" dirty="0">
                        <a:solidFill>
                          <a:schemeClr val="accent6"/>
                        </a:solidFill>
                        <a:effectLst/>
                        <a:latin typeface="Calibri"/>
                        <a:ea typeface="Calibri"/>
                        <a:cs typeface="Times New Roman"/>
                      </a:endParaRPr>
                    </a:p>
                  </a:txBody>
                  <a:tcPr marL="68580" marR="68580" marT="0" marB="0">
                    <a:solidFill>
                      <a:schemeClr val="accent1"/>
                    </a:solidFill>
                  </a:tcPr>
                </a:tc>
                <a:tc>
                  <a:txBody>
                    <a:bodyPr/>
                    <a:lstStyle/>
                    <a:p>
                      <a:pPr marL="0" marR="0" algn="ctr">
                        <a:lnSpc>
                          <a:spcPct val="115000"/>
                        </a:lnSpc>
                        <a:spcBef>
                          <a:spcPts val="0"/>
                        </a:spcBef>
                        <a:spcAft>
                          <a:spcPts val="0"/>
                        </a:spcAft>
                      </a:pPr>
                      <a:r>
                        <a:rPr lang="en-US" sz="2000" dirty="0">
                          <a:solidFill>
                            <a:schemeClr val="accent6"/>
                          </a:solidFill>
                          <a:effectLst/>
                        </a:rPr>
                        <a:t>5</a:t>
                      </a:r>
                      <a:endParaRPr lang="en-US" sz="2000" dirty="0">
                        <a:solidFill>
                          <a:schemeClr val="accent6"/>
                        </a:solidFill>
                        <a:effectLst/>
                        <a:latin typeface="Calibri"/>
                        <a:ea typeface="Calibri"/>
                        <a:cs typeface="Times New Roman"/>
                      </a:endParaRPr>
                    </a:p>
                  </a:txBody>
                  <a:tcPr marL="68580" marR="68580" marT="0" marB="0">
                    <a:solidFill>
                      <a:schemeClr val="accent1"/>
                    </a:solidFill>
                  </a:tcPr>
                </a:tc>
                <a:tc>
                  <a:txBody>
                    <a:bodyPr/>
                    <a:lstStyle/>
                    <a:p>
                      <a:pPr marL="0" marR="0" algn="ctr">
                        <a:lnSpc>
                          <a:spcPct val="115000"/>
                        </a:lnSpc>
                        <a:spcBef>
                          <a:spcPts val="0"/>
                        </a:spcBef>
                        <a:spcAft>
                          <a:spcPts val="0"/>
                        </a:spcAft>
                      </a:pPr>
                      <a:r>
                        <a:rPr lang="en-US" sz="2000">
                          <a:solidFill>
                            <a:schemeClr val="accent6"/>
                          </a:solidFill>
                          <a:effectLst/>
                        </a:rPr>
                        <a:t>6</a:t>
                      </a:r>
                      <a:endParaRPr lang="en-US" sz="2000">
                        <a:solidFill>
                          <a:schemeClr val="accent6"/>
                        </a:solidFill>
                        <a:effectLst/>
                        <a:latin typeface="Calibri"/>
                        <a:ea typeface="Calibri"/>
                        <a:cs typeface="Times New Roman"/>
                      </a:endParaRPr>
                    </a:p>
                  </a:txBody>
                  <a:tcPr marL="68580" marR="68580" marT="0" marB="0">
                    <a:solidFill>
                      <a:schemeClr val="accent1"/>
                    </a:solidFill>
                  </a:tcPr>
                </a:tc>
              </a:tr>
              <a:tr h="280857">
                <a:tc>
                  <a:txBody>
                    <a:bodyPr/>
                    <a:lstStyle/>
                    <a:p>
                      <a:pPr marL="0" marR="0" algn="l">
                        <a:lnSpc>
                          <a:spcPct val="115000"/>
                        </a:lnSpc>
                        <a:spcBef>
                          <a:spcPts val="0"/>
                        </a:spcBef>
                        <a:spcAft>
                          <a:spcPts val="0"/>
                        </a:spcAft>
                      </a:pPr>
                      <a:r>
                        <a:rPr lang="en-US" sz="2000" dirty="0" smtClean="0">
                          <a:solidFill>
                            <a:schemeClr val="accent6"/>
                          </a:solidFill>
                          <a:effectLst/>
                        </a:rPr>
                        <a:t>Process time, </a:t>
                      </a:r>
                      <a:r>
                        <a:rPr lang="en-US" sz="2000" dirty="0" err="1" smtClean="0">
                          <a:solidFill>
                            <a:schemeClr val="accent6"/>
                          </a:solidFill>
                          <a:effectLst/>
                        </a:rPr>
                        <a:t>p</a:t>
                      </a:r>
                      <a:r>
                        <a:rPr lang="en-US" sz="2000" baseline="-25000" dirty="0" err="1" smtClean="0">
                          <a:solidFill>
                            <a:schemeClr val="accent6"/>
                          </a:solidFill>
                          <a:effectLst/>
                        </a:rPr>
                        <a:t>j</a:t>
                      </a:r>
                      <a:endParaRPr lang="en-US" sz="2000" baseline="-25000" dirty="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smtClean="0">
                          <a:solidFill>
                            <a:schemeClr val="accent6"/>
                          </a:solidFill>
                          <a:effectLst/>
                          <a:latin typeface="Calibri"/>
                          <a:ea typeface="Calibri"/>
                          <a:cs typeface="Times New Roman"/>
                        </a:rPr>
                        <a:t>12</a:t>
                      </a:r>
                      <a:endParaRPr lang="en-US" sz="2000" dirty="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smtClean="0">
                          <a:solidFill>
                            <a:schemeClr val="accent6"/>
                          </a:solidFill>
                          <a:effectLst/>
                          <a:latin typeface="Calibri"/>
                          <a:ea typeface="Calibri"/>
                          <a:cs typeface="Times New Roman"/>
                        </a:rPr>
                        <a:t>8</a:t>
                      </a:r>
                      <a:endParaRPr lang="en-US" sz="2000" dirty="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smtClean="0">
                          <a:solidFill>
                            <a:schemeClr val="accent6"/>
                          </a:solidFill>
                          <a:effectLst/>
                          <a:latin typeface="Calibri"/>
                          <a:ea typeface="Calibri"/>
                          <a:cs typeface="Times New Roman"/>
                        </a:rPr>
                        <a:t>3</a:t>
                      </a:r>
                      <a:endParaRPr lang="en-US" sz="2000" dirty="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smtClean="0">
                          <a:solidFill>
                            <a:schemeClr val="accent6"/>
                          </a:solidFill>
                          <a:effectLst/>
                          <a:latin typeface="Calibri"/>
                          <a:ea typeface="Calibri"/>
                          <a:cs typeface="Times New Roman"/>
                        </a:rPr>
                        <a:t>10</a:t>
                      </a:r>
                      <a:endParaRPr lang="en-US" sz="2000" dirty="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smtClean="0">
                          <a:solidFill>
                            <a:schemeClr val="accent6"/>
                          </a:solidFill>
                          <a:effectLst/>
                          <a:latin typeface="Calibri"/>
                          <a:ea typeface="Calibri"/>
                          <a:cs typeface="Times New Roman"/>
                        </a:rPr>
                        <a:t>4</a:t>
                      </a:r>
                      <a:endParaRPr lang="en-US" sz="2000" dirty="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smtClean="0">
                          <a:solidFill>
                            <a:schemeClr val="accent6"/>
                          </a:solidFill>
                          <a:effectLst/>
                          <a:latin typeface="Calibri"/>
                          <a:ea typeface="Calibri"/>
                          <a:cs typeface="Times New Roman"/>
                        </a:rPr>
                        <a:t>18</a:t>
                      </a:r>
                      <a:endParaRPr lang="en-US" sz="2000" dirty="0">
                        <a:solidFill>
                          <a:schemeClr val="accent6"/>
                        </a:solidFill>
                        <a:effectLst/>
                        <a:latin typeface="Calibri"/>
                        <a:ea typeface="Calibri"/>
                        <a:cs typeface="Times New Roman"/>
                      </a:endParaRPr>
                    </a:p>
                  </a:txBody>
                  <a:tcPr marL="68580" marR="68580" marT="0" marB="0"/>
                </a:tc>
              </a:tr>
              <a:tr h="280857">
                <a:tc>
                  <a:txBody>
                    <a:bodyPr/>
                    <a:lstStyle/>
                    <a:p>
                      <a:pPr marL="0" marR="0" algn="l">
                        <a:lnSpc>
                          <a:spcPct val="115000"/>
                        </a:lnSpc>
                        <a:spcBef>
                          <a:spcPts val="0"/>
                        </a:spcBef>
                        <a:spcAft>
                          <a:spcPts val="0"/>
                        </a:spcAft>
                      </a:pPr>
                      <a:r>
                        <a:rPr lang="en-US" sz="2000" dirty="0" smtClean="0">
                          <a:solidFill>
                            <a:schemeClr val="accent6"/>
                          </a:solidFill>
                          <a:effectLst/>
                          <a:latin typeface="+mn-lt"/>
                          <a:ea typeface="Calibri"/>
                          <a:cs typeface="Times New Roman"/>
                        </a:rPr>
                        <a:t>Release time, </a:t>
                      </a:r>
                      <a:r>
                        <a:rPr lang="en-US" sz="2000" dirty="0" err="1" smtClean="0">
                          <a:solidFill>
                            <a:schemeClr val="accent6"/>
                          </a:solidFill>
                          <a:effectLst/>
                          <a:latin typeface="+mn-lt"/>
                          <a:ea typeface="Calibri"/>
                          <a:cs typeface="Times New Roman"/>
                        </a:rPr>
                        <a:t>r</a:t>
                      </a:r>
                      <a:r>
                        <a:rPr lang="en-US" sz="2000" baseline="-25000" dirty="0" err="1" smtClean="0">
                          <a:solidFill>
                            <a:schemeClr val="accent6"/>
                          </a:solidFill>
                          <a:effectLst/>
                          <a:latin typeface="+mn-lt"/>
                          <a:ea typeface="Calibri"/>
                          <a:cs typeface="Times New Roman"/>
                        </a:rPr>
                        <a:t>j</a:t>
                      </a:r>
                      <a:endParaRPr lang="en-US" sz="2000" baseline="-25000" dirty="0">
                        <a:solidFill>
                          <a:schemeClr val="accent6"/>
                        </a:solidFill>
                        <a:effectLst/>
                        <a:latin typeface="+mn-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smtClean="0">
                          <a:solidFill>
                            <a:schemeClr val="accent6"/>
                          </a:solidFill>
                          <a:effectLst/>
                          <a:latin typeface="Calibri"/>
                          <a:ea typeface="Calibri"/>
                          <a:cs typeface="Times New Roman"/>
                        </a:rPr>
                        <a:t>-20</a:t>
                      </a:r>
                      <a:endParaRPr lang="en-US" sz="2000" dirty="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smtClean="0">
                          <a:solidFill>
                            <a:schemeClr val="accent6"/>
                          </a:solidFill>
                          <a:effectLst/>
                          <a:latin typeface="Calibri"/>
                          <a:ea typeface="Calibri"/>
                          <a:cs typeface="Times New Roman"/>
                        </a:rPr>
                        <a:t>-15</a:t>
                      </a:r>
                      <a:endParaRPr lang="en-US" sz="2000" dirty="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smtClean="0">
                          <a:solidFill>
                            <a:schemeClr val="accent6"/>
                          </a:solidFill>
                          <a:effectLst/>
                          <a:latin typeface="Calibri"/>
                          <a:ea typeface="Calibri"/>
                          <a:cs typeface="Times New Roman"/>
                        </a:rPr>
                        <a:t>-12</a:t>
                      </a:r>
                      <a:endParaRPr lang="en-US" sz="2000" dirty="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smtClean="0">
                          <a:solidFill>
                            <a:schemeClr val="accent6"/>
                          </a:solidFill>
                          <a:effectLst/>
                          <a:latin typeface="Calibri"/>
                          <a:ea typeface="Calibri"/>
                          <a:cs typeface="Times New Roman"/>
                        </a:rPr>
                        <a:t>-10</a:t>
                      </a:r>
                      <a:endParaRPr lang="en-US" sz="2000" dirty="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smtClean="0">
                          <a:solidFill>
                            <a:schemeClr val="accent6"/>
                          </a:solidFill>
                          <a:effectLst/>
                          <a:latin typeface="Calibri"/>
                          <a:ea typeface="Calibri"/>
                          <a:cs typeface="Times New Roman"/>
                        </a:rPr>
                        <a:t>-3</a:t>
                      </a:r>
                      <a:endParaRPr lang="en-US" sz="2000" dirty="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smtClean="0">
                          <a:solidFill>
                            <a:schemeClr val="accent6"/>
                          </a:solidFill>
                          <a:effectLst/>
                          <a:latin typeface="Calibri"/>
                          <a:ea typeface="Calibri"/>
                          <a:cs typeface="Times New Roman"/>
                        </a:rPr>
                        <a:t>2</a:t>
                      </a:r>
                      <a:endParaRPr lang="en-US" sz="2000" dirty="0">
                        <a:solidFill>
                          <a:schemeClr val="accent6"/>
                        </a:solidFill>
                        <a:effectLst/>
                        <a:latin typeface="Calibri"/>
                        <a:ea typeface="Calibri"/>
                        <a:cs typeface="Times New Roman"/>
                      </a:endParaRPr>
                    </a:p>
                  </a:txBody>
                  <a:tcPr marL="68580" marR="68580" marT="0" marB="0"/>
                </a:tc>
              </a:tr>
              <a:tr h="280857">
                <a:tc>
                  <a:txBody>
                    <a:bodyPr/>
                    <a:lstStyle/>
                    <a:p>
                      <a:pPr marL="0" marR="0" algn="l">
                        <a:lnSpc>
                          <a:spcPct val="115000"/>
                        </a:lnSpc>
                        <a:spcBef>
                          <a:spcPts val="0"/>
                        </a:spcBef>
                        <a:spcAft>
                          <a:spcPts val="0"/>
                        </a:spcAft>
                      </a:pPr>
                      <a:r>
                        <a:rPr lang="en-US" sz="2000" dirty="0" smtClean="0">
                          <a:solidFill>
                            <a:schemeClr val="accent6"/>
                          </a:solidFill>
                          <a:effectLst/>
                          <a:latin typeface="+mn-lt"/>
                          <a:ea typeface="Calibri"/>
                          <a:cs typeface="Times New Roman"/>
                        </a:rPr>
                        <a:t>Due date,</a:t>
                      </a:r>
                      <a:r>
                        <a:rPr lang="en-US" sz="2000" baseline="0" dirty="0" smtClean="0">
                          <a:solidFill>
                            <a:schemeClr val="accent6"/>
                          </a:solidFill>
                          <a:effectLst/>
                          <a:latin typeface="+mn-lt"/>
                          <a:ea typeface="Calibri"/>
                          <a:cs typeface="Times New Roman"/>
                        </a:rPr>
                        <a:t> </a:t>
                      </a:r>
                      <a:r>
                        <a:rPr lang="en-US" sz="2000" baseline="0" dirty="0" err="1" smtClean="0">
                          <a:solidFill>
                            <a:schemeClr val="accent6"/>
                          </a:solidFill>
                          <a:effectLst/>
                          <a:latin typeface="+mn-lt"/>
                          <a:ea typeface="Calibri"/>
                          <a:cs typeface="Times New Roman"/>
                        </a:rPr>
                        <a:t>d</a:t>
                      </a:r>
                      <a:r>
                        <a:rPr lang="en-US" sz="2000" baseline="-25000" dirty="0" err="1" smtClean="0">
                          <a:solidFill>
                            <a:schemeClr val="accent6"/>
                          </a:solidFill>
                          <a:effectLst/>
                          <a:latin typeface="+mn-lt"/>
                          <a:ea typeface="Calibri"/>
                          <a:cs typeface="Times New Roman"/>
                        </a:rPr>
                        <a:t>j</a:t>
                      </a:r>
                      <a:endParaRPr lang="en-US" sz="2000" baseline="-25000" dirty="0">
                        <a:solidFill>
                          <a:schemeClr val="accent6"/>
                        </a:solidFill>
                        <a:effectLst/>
                        <a:latin typeface="+mn-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smtClean="0">
                          <a:solidFill>
                            <a:schemeClr val="accent6"/>
                          </a:solidFill>
                          <a:effectLst/>
                          <a:latin typeface="Calibri"/>
                          <a:ea typeface="Calibri"/>
                          <a:cs typeface="Times New Roman"/>
                        </a:rPr>
                        <a:t>10</a:t>
                      </a:r>
                      <a:endParaRPr lang="en-US" sz="2000" dirty="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smtClean="0">
                          <a:solidFill>
                            <a:schemeClr val="accent6"/>
                          </a:solidFill>
                          <a:effectLst/>
                          <a:latin typeface="Calibri"/>
                          <a:ea typeface="Calibri"/>
                          <a:cs typeface="Times New Roman"/>
                        </a:rPr>
                        <a:t>2</a:t>
                      </a:r>
                      <a:endParaRPr lang="en-US" sz="2000" dirty="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smtClean="0">
                          <a:solidFill>
                            <a:schemeClr val="accent6"/>
                          </a:solidFill>
                          <a:effectLst/>
                          <a:latin typeface="Calibri"/>
                          <a:ea typeface="Calibri"/>
                          <a:cs typeface="Times New Roman"/>
                        </a:rPr>
                        <a:t>72</a:t>
                      </a:r>
                      <a:endParaRPr lang="en-US" sz="2000" dirty="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smtClean="0">
                          <a:solidFill>
                            <a:schemeClr val="accent6"/>
                          </a:solidFill>
                          <a:effectLst/>
                          <a:latin typeface="Calibri"/>
                          <a:ea typeface="Calibri"/>
                          <a:cs typeface="Times New Roman"/>
                        </a:rPr>
                        <a:t>-8</a:t>
                      </a:r>
                      <a:endParaRPr lang="en-US" sz="2000" dirty="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smtClean="0">
                          <a:solidFill>
                            <a:schemeClr val="accent6"/>
                          </a:solidFill>
                          <a:effectLst/>
                          <a:latin typeface="Calibri"/>
                          <a:ea typeface="Calibri"/>
                          <a:cs typeface="Times New Roman"/>
                        </a:rPr>
                        <a:t>-6</a:t>
                      </a:r>
                      <a:endParaRPr lang="en-US" sz="2000" dirty="0">
                        <a:solidFill>
                          <a:schemeClr val="accent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smtClean="0">
                          <a:solidFill>
                            <a:schemeClr val="accent6"/>
                          </a:solidFill>
                          <a:effectLst/>
                          <a:latin typeface="Calibri"/>
                          <a:ea typeface="Calibri"/>
                          <a:cs typeface="Times New Roman"/>
                        </a:rPr>
                        <a:t>60</a:t>
                      </a:r>
                      <a:endParaRPr lang="en-US" sz="2000" dirty="0">
                        <a:solidFill>
                          <a:schemeClr val="accent6"/>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89185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39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39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3" name="Rectangle 3"/>
          <p:cNvSpPr>
            <a:spLocks noGrp="1" noChangeArrowheads="1"/>
          </p:cNvSpPr>
          <p:nvPr>
            <p:ph type="body" idx="1"/>
          </p:nvPr>
        </p:nvSpPr>
        <p:spPr>
          <a:xfrm>
            <a:off x="204532" y="1570333"/>
            <a:ext cx="8714508" cy="4659986"/>
          </a:xfrm>
          <a:ln/>
        </p:spPr>
        <p:txBody>
          <a:bodyPr/>
          <a:lstStyle/>
          <a:p>
            <a:pPr>
              <a:spcBef>
                <a:spcPts val="0"/>
              </a:spcBef>
            </a:pPr>
            <a:r>
              <a:rPr lang="en-US" sz="2400" dirty="0" smtClean="0">
                <a:solidFill>
                  <a:schemeClr val="accent6"/>
                </a:solidFill>
                <a:cs typeface="Times New Roman" pitchFamily="18" charset="0"/>
              </a:rPr>
              <a:t>A set of (continuous) decision variables in processor scheduling models usually determines either the start or the completion time(s) of each job on the processor(s) it requires.</a:t>
            </a:r>
            <a:r>
              <a:rPr lang="en-US" sz="2400" dirty="0" smtClean="0">
                <a:cs typeface="Times New Roman" pitchFamily="18" charset="0"/>
              </a:rPr>
              <a:t> </a:t>
            </a:r>
            <a:r>
              <a:rPr lang="en-US" sz="2400" dirty="0" smtClean="0"/>
              <a:t>[11.33]</a:t>
            </a:r>
          </a:p>
          <a:p>
            <a:pPr>
              <a:spcBef>
                <a:spcPts val="0"/>
              </a:spcBef>
            </a:pPr>
            <a:r>
              <a:rPr lang="en-US" sz="2400" dirty="0" err="1" smtClean="0"/>
              <a:t>x</a:t>
            </a:r>
            <a:r>
              <a:rPr lang="en-US" sz="2400" baseline="-25000" dirty="0" err="1" smtClean="0"/>
              <a:t>j</a:t>
            </a:r>
            <a:r>
              <a:rPr lang="en-US" sz="2400" dirty="0" smtClean="0"/>
              <a:t> </a:t>
            </a:r>
            <a:r>
              <a:rPr lang="en-US" sz="2400" dirty="0">
                <a:sym typeface="Symbol"/>
              </a:rPr>
              <a:t></a:t>
            </a:r>
            <a:r>
              <a:rPr lang="en-US" sz="2400" dirty="0"/>
              <a:t> </a:t>
            </a:r>
            <a:r>
              <a:rPr lang="en-US" sz="2400" dirty="0" smtClean="0"/>
              <a:t>time binding starts for </a:t>
            </a:r>
            <a:r>
              <a:rPr lang="en-US" sz="2400" dirty="0"/>
              <a:t>job </a:t>
            </a:r>
            <a:r>
              <a:rPr lang="en-US" sz="2400" dirty="0" smtClean="0"/>
              <a:t>j (relative to time 0 = now)</a:t>
            </a:r>
          </a:p>
          <a:p>
            <a:pPr>
              <a:spcBef>
                <a:spcPts val="0"/>
              </a:spcBef>
            </a:pPr>
            <a:r>
              <a:rPr lang="en-US" sz="2400" dirty="0" smtClean="0"/>
              <a:t>Constraints on the starting time:</a:t>
            </a:r>
          </a:p>
          <a:p>
            <a:pPr marL="0" indent="0">
              <a:spcBef>
                <a:spcPts val="0"/>
              </a:spcBef>
              <a:buNone/>
            </a:pPr>
            <a:r>
              <a:rPr lang="en-US" sz="2400" dirty="0"/>
              <a:t>	</a:t>
            </a:r>
            <a:r>
              <a:rPr lang="en-US" sz="2400" dirty="0" err="1" smtClean="0"/>
              <a:t>xj</a:t>
            </a:r>
            <a:r>
              <a:rPr lang="en-US" sz="2400" dirty="0" smtClean="0"/>
              <a:t> </a:t>
            </a:r>
            <a:r>
              <a:rPr lang="en-US" sz="2400" dirty="0" smtClean="0">
                <a:sym typeface="Symbol"/>
              </a:rPr>
              <a:t> max {0, </a:t>
            </a:r>
            <a:r>
              <a:rPr lang="en-US" sz="2400" dirty="0" err="1" smtClean="0">
                <a:sym typeface="Symbol"/>
              </a:rPr>
              <a:t>r</a:t>
            </a:r>
            <a:r>
              <a:rPr lang="en-US" sz="2400" baseline="-25000" dirty="0" err="1" smtClean="0">
                <a:sym typeface="Symbol"/>
              </a:rPr>
              <a:t>j</a:t>
            </a:r>
            <a:r>
              <a:rPr lang="en-US" sz="2400" dirty="0" smtClean="0">
                <a:sym typeface="Symbol"/>
              </a:rPr>
              <a:t>}</a:t>
            </a:r>
            <a:endParaRPr lang="en-US" sz="2400" dirty="0" smtClean="0"/>
          </a:p>
          <a:p>
            <a:pPr>
              <a:spcBef>
                <a:spcPts val="0"/>
              </a:spcBef>
            </a:pPr>
            <a:r>
              <a:rPr lang="en-US" sz="2400" dirty="0" smtClean="0"/>
              <a:t>Completion time:</a:t>
            </a:r>
          </a:p>
          <a:p>
            <a:pPr marL="0" indent="0">
              <a:spcBef>
                <a:spcPts val="0"/>
              </a:spcBef>
              <a:buNone/>
            </a:pPr>
            <a:r>
              <a:rPr lang="en-US" sz="2400" dirty="0"/>
              <a:t>	</a:t>
            </a:r>
            <a:r>
              <a:rPr lang="en-US" sz="2400" dirty="0" smtClean="0"/>
              <a:t>(Start time) + (Process time) = (Completion time)</a:t>
            </a:r>
          </a:p>
          <a:p>
            <a:pPr>
              <a:spcBef>
                <a:spcPts val="0"/>
              </a:spcBef>
            </a:pPr>
            <a:endParaRPr lang="en-US" sz="2400" dirty="0"/>
          </a:p>
          <a:p>
            <a:pPr>
              <a:spcBef>
                <a:spcPts val="0"/>
              </a:spcBef>
            </a:pPr>
            <a:endParaRPr lang="en-US" sz="2400" dirty="0" smtClean="0"/>
          </a:p>
        </p:txBody>
      </p:sp>
      <p:sp>
        <p:nvSpPr>
          <p:cNvPr id="5" name="Rectangle 2"/>
          <p:cNvSpPr>
            <a:spLocks noGrp="1" noChangeArrowheads="1"/>
          </p:cNvSpPr>
          <p:nvPr>
            <p:ph type="title"/>
          </p:nvPr>
        </p:nvSpPr>
        <p:spPr>
          <a:xfrm>
            <a:off x="1219200" y="274638"/>
            <a:ext cx="7467600" cy="1011237"/>
          </a:xfrm>
        </p:spPr>
        <p:txBody>
          <a:bodyPr/>
          <a:lstStyle/>
          <a:p>
            <a:r>
              <a:rPr lang="en-US" sz="4000" dirty="0" smtClean="0">
                <a:cs typeface="Times New Roman" pitchFamily="18" charset="0"/>
              </a:rPr>
              <a:t>Time Decision Variables</a:t>
            </a:r>
            <a:endParaRPr lang="en-US" sz="4000" dirty="0">
              <a:cs typeface="Times New Roman" pitchFamily="18" charset="0"/>
            </a:endParaRPr>
          </a:p>
        </p:txBody>
      </p:sp>
      <p:sp>
        <p:nvSpPr>
          <p:cNvPr id="4" name="TextBox 3"/>
          <p:cNvSpPr txBox="1"/>
          <p:nvPr/>
        </p:nvSpPr>
        <p:spPr>
          <a:xfrm>
            <a:off x="7359081" y="3793984"/>
            <a:ext cx="1260311" cy="461665"/>
          </a:xfrm>
          <a:prstGeom prst="rect">
            <a:avLst/>
          </a:prstGeom>
          <a:noFill/>
        </p:spPr>
        <p:txBody>
          <a:bodyPr wrap="square" rtlCol="0">
            <a:spAutoFit/>
          </a:bodyPr>
          <a:lstStyle/>
          <a:p>
            <a:r>
              <a:rPr lang="en-US" sz="2400" dirty="0" smtClean="0">
                <a:solidFill>
                  <a:schemeClr val="accent2"/>
                </a:solidFill>
              </a:rPr>
              <a:t>(11.22)</a:t>
            </a:r>
            <a:endParaRPr lang="en-US" sz="2400" dirty="0">
              <a:solidFill>
                <a:schemeClr val="accent2"/>
              </a:solidFill>
            </a:endParaRPr>
          </a:p>
        </p:txBody>
      </p:sp>
    </p:spTree>
    <p:extLst>
      <p:ext uri="{BB962C8B-B14F-4D97-AF65-F5344CB8AC3E}">
        <p14:creationId xmlns:p14="http://schemas.microsoft.com/office/powerpoint/2010/main" val="798681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392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93923">
                                            <p:txEl>
                                              <p:pRg st="3" end="3"/>
                                            </p:txEl>
                                          </p:spTgt>
                                        </p:tgtEl>
                                        <p:attrNameLst>
                                          <p:attrName>style.visibility</p:attrName>
                                        </p:attrNameLst>
                                      </p:cBhvr>
                                      <p:to>
                                        <p:strVal val="visible"/>
                                      </p:to>
                                    </p:set>
                                  </p:childTnLst>
                                </p:cTn>
                              </p:par>
                              <p:par>
                                <p:cTn id="17" presetID="22" presetClass="entr" presetSubtype="8"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93923">
                                            <p:txEl>
                                              <p:pRg st="4" end="4"/>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5939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3" name="Rectangle 3"/>
          <p:cNvSpPr>
            <a:spLocks noGrp="1" noChangeArrowheads="1"/>
          </p:cNvSpPr>
          <p:nvPr>
            <p:ph type="body" idx="1"/>
          </p:nvPr>
        </p:nvSpPr>
        <p:spPr>
          <a:xfrm>
            <a:off x="172447" y="1506165"/>
            <a:ext cx="8714508" cy="4659986"/>
          </a:xfrm>
          <a:ln/>
        </p:spPr>
        <p:txBody>
          <a:bodyPr/>
          <a:lstStyle/>
          <a:p>
            <a:pPr>
              <a:spcBef>
                <a:spcPts val="0"/>
              </a:spcBef>
            </a:pPr>
            <a:r>
              <a:rPr lang="en-US" sz="2400" dirty="0" smtClean="0">
                <a:solidFill>
                  <a:schemeClr val="accent6"/>
                </a:solidFill>
                <a:cs typeface="Times New Roman" pitchFamily="18" charset="0"/>
              </a:rPr>
              <a:t>The central issue in processor scheduling is that only one job should be in progress on any processor at any time.</a:t>
            </a:r>
          </a:p>
          <a:p>
            <a:pPr>
              <a:spcBef>
                <a:spcPts val="0"/>
              </a:spcBef>
            </a:pPr>
            <a:r>
              <a:rPr lang="en-US" sz="2400" dirty="0" smtClean="0">
                <a:solidFill>
                  <a:schemeClr val="accent6"/>
                </a:solidFill>
                <a:cs typeface="Times New Roman" pitchFamily="18" charset="0"/>
              </a:rPr>
              <a:t>For a pair of jobs j and j’ that might conflict on a processor, the appropriate </a:t>
            </a:r>
            <a:r>
              <a:rPr lang="en-US" sz="2400" dirty="0" smtClean="0">
                <a:solidFill>
                  <a:srgbClr val="0070C0"/>
                </a:solidFill>
                <a:cs typeface="Times New Roman" pitchFamily="18" charset="0"/>
              </a:rPr>
              <a:t>conflict constraint </a:t>
            </a:r>
            <a:r>
              <a:rPr lang="en-US" sz="2400" dirty="0" smtClean="0">
                <a:solidFill>
                  <a:schemeClr val="accent6"/>
                </a:solidFill>
                <a:cs typeface="Times New Roman" pitchFamily="18" charset="0"/>
              </a:rPr>
              <a:t>is either (11.23)</a:t>
            </a:r>
          </a:p>
          <a:p>
            <a:pPr marL="0" indent="0">
              <a:spcBef>
                <a:spcPts val="0"/>
              </a:spcBef>
              <a:buNone/>
            </a:pPr>
            <a:r>
              <a:rPr lang="en-US" sz="2400" dirty="0">
                <a:solidFill>
                  <a:schemeClr val="accent6"/>
                </a:solidFill>
                <a:cs typeface="Times New Roman" pitchFamily="18" charset="0"/>
              </a:rPr>
              <a:t>	</a:t>
            </a:r>
            <a:r>
              <a:rPr lang="en-US" sz="2400" dirty="0" smtClean="0">
                <a:solidFill>
                  <a:schemeClr val="accent6"/>
                </a:solidFill>
                <a:cs typeface="Times New Roman" pitchFamily="18" charset="0"/>
              </a:rPr>
              <a:t>(start time of j) + (process time of j) </a:t>
            </a:r>
            <a:r>
              <a:rPr lang="en-US" sz="2400" dirty="0" smtClean="0">
                <a:solidFill>
                  <a:schemeClr val="accent6"/>
                </a:solidFill>
                <a:cs typeface="Times New Roman" pitchFamily="18" charset="0"/>
                <a:sym typeface="Symbol"/>
              </a:rPr>
              <a:t> (start time of j’), or</a:t>
            </a:r>
          </a:p>
          <a:p>
            <a:pPr marL="0" indent="0">
              <a:spcBef>
                <a:spcPts val="0"/>
              </a:spcBef>
              <a:buNone/>
            </a:pPr>
            <a:r>
              <a:rPr lang="en-US" sz="2400" dirty="0" smtClean="0"/>
              <a:t>	</a:t>
            </a:r>
            <a:r>
              <a:rPr lang="en-US" sz="2400" dirty="0" smtClean="0">
                <a:solidFill>
                  <a:schemeClr val="accent6"/>
                </a:solidFill>
                <a:cs typeface="Times New Roman" pitchFamily="18" charset="0"/>
              </a:rPr>
              <a:t>(</a:t>
            </a:r>
            <a:r>
              <a:rPr lang="en-US" sz="2400" dirty="0">
                <a:solidFill>
                  <a:schemeClr val="accent6"/>
                </a:solidFill>
                <a:cs typeface="Times New Roman" pitchFamily="18" charset="0"/>
              </a:rPr>
              <a:t>start time of </a:t>
            </a:r>
            <a:r>
              <a:rPr lang="en-US" sz="2400" dirty="0" smtClean="0">
                <a:solidFill>
                  <a:schemeClr val="accent6"/>
                </a:solidFill>
                <a:cs typeface="Times New Roman" pitchFamily="18" charset="0"/>
              </a:rPr>
              <a:t>j’) </a:t>
            </a:r>
            <a:r>
              <a:rPr lang="en-US" sz="2400" dirty="0">
                <a:solidFill>
                  <a:schemeClr val="accent6"/>
                </a:solidFill>
                <a:cs typeface="Times New Roman" pitchFamily="18" charset="0"/>
              </a:rPr>
              <a:t>+ (process time of </a:t>
            </a:r>
            <a:r>
              <a:rPr lang="en-US" sz="2400" dirty="0" smtClean="0">
                <a:solidFill>
                  <a:schemeClr val="accent6"/>
                </a:solidFill>
                <a:cs typeface="Times New Roman" pitchFamily="18" charset="0"/>
              </a:rPr>
              <a:t>j’) </a:t>
            </a:r>
            <a:r>
              <a:rPr lang="en-US" sz="2400" dirty="0">
                <a:solidFill>
                  <a:schemeClr val="accent6"/>
                </a:solidFill>
                <a:cs typeface="Times New Roman" pitchFamily="18" charset="0"/>
                <a:sym typeface="Symbol"/>
              </a:rPr>
              <a:t> (start time of </a:t>
            </a:r>
            <a:r>
              <a:rPr lang="en-US" sz="2400" dirty="0" smtClean="0">
                <a:solidFill>
                  <a:schemeClr val="accent6"/>
                </a:solidFill>
                <a:cs typeface="Times New Roman" pitchFamily="18" charset="0"/>
                <a:sym typeface="Symbol"/>
              </a:rPr>
              <a:t>j) </a:t>
            </a:r>
            <a:endParaRPr lang="en-US" sz="2400" dirty="0" smtClean="0"/>
          </a:p>
          <a:p>
            <a:pPr>
              <a:spcBef>
                <a:spcPts val="0"/>
              </a:spcBef>
            </a:pPr>
            <a:r>
              <a:rPr lang="en-US" sz="2400" dirty="0" smtClean="0"/>
              <a:t>Conflict avoidance requirement can be modeled explicitly with the aid of additional disjunctive variables.</a:t>
            </a:r>
          </a:p>
          <a:p>
            <a:pPr>
              <a:spcBef>
                <a:spcPts val="0"/>
              </a:spcBef>
            </a:pPr>
            <a:r>
              <a:rPr lang="en-US" sz="2400" dirty="0" smtClean="0"/>
              <a:t>A set of (discrete) disjunctive variables in processor scheduling models usually determines the sequence in which jobs are started on processors by specifying whether each job j is scheduled before or after each other j’ with which it might conflict. [11.34]</a:t>
            </a:r>
            <a:endParaRPr lang="en-US" sz="2400" dirty="0"/>
          </a:p>
          <a:p>
            <a:pPr>
              <a:spcBef>
                <a:spcPts val="0"/>
              </a:spcBef>
            </a:pPr>
            <a:endParaRPr lang="en-US" sz="2400" dirty="0" smtClean="0"/>
          </a:p>
        </p:txBody>
      </p:sp>
      <p:sp>
        <p:nvSpPr>
          <p:cNvPr id="5" name="Rectangle 2"/>
          <p:cNvSpPr>
            <a:spLocks noGrp="1" noChangeArrowheads="1"/>
          </p:cNvSpPr>
          <p:nvPr>
            <p:ph type="title"/>
          </p:nvPr>
        </p:nvSpPr>
        <p:spPr>
          <a:xfrm>
            <a:off x="1219200" y="274638"/>
            <a:ext cx="7467600" cy="1011237"/>
          </a:xfrm>
        </p:spPr>
        <p:txBody>
          <a:bodyPr/>
          <a:lstStyle/>
          <a:p>
            <a:r>
              <a:rPr lang="en-US" sz="4000" dirty="0" smtClean="0">
                <a:cs typeface="Times New Roman" pitchFamily="18" charset="0"/>
              </a:rPr>
              <a:t>Conflict Constraints and Disjunctive Variables</a:t>
            </a:r>
            <a:endParaRPr lang="en-US" sz="4000" dirty="0">
              <a:cs typeface="Times New Roman" pitchFamily="18" charset="0"/>
            </a:endParaRPr>
          </a:p>
        </p:txBody>
      </p:sp>
    </p:spTree>
    <p:extLst>
      <p:ext uri="{BB962C8B-B14F-4D97-AF65-F5344CB8AC3E}">
        <p14:creationId xmlns:p14="http://schemas.microsoft.com/office/powerpoint/2010/main" val="64854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23">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593923">
                                            <p:txEl>
                                              <p:pRg st="2" end="2"/>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59392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9392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939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3" name="Rectangle 3"/>
          <p:cNvSpPr>
            <a:spLocks noGrp="1" noChangeArrowheads="1"/>
          </p:cNvSpPr>
          <p:nvPr>
            <p:ph type="body" idx="1"/>
          </p:nvPr>
        </p:nvSpPr>
        <p:spPr>
          <a:xfrm>
            <a:off x="172447" y="1506165"/>
            <a:ext cx="8714508" cy="4659986"/>
          </a:xfrm>
          <a:ln/>
        </p:spPr>
        <p:txBody>
          <a:bodyPr/>
          <a:lstStyle/>
          <a:p>
            <a:pPr>
              <a:spcBef>
                <a:spcPts val="0"/>
              </a:spcBef>
            </a:pPr>
            <a:r>
              <a:rPr lang="en-US" sz="2400" dirty="0" smtClean="0">
                <a:solidFill>
                  <a:schemeClr val="accent6"/>
                </a:solidFill>
                <a:cs typeface="Times New Roman" pitchFamily="18" charset="0"/>
              </a:rPr>
              <a:t>A processor scheduling model with job start time </a:t>
            </a:r>
            <a:r>
              <a:rPr lang="en-US" sz="2400" dirty="0" err="1" smtClean="0">
                <a:solidFill>
                  <a:schemeClr val="accent6"/>
                </a:solidFill>
                <a:cs typeface="Times New Roman" pitchFamily="18" charset="0"/>
              </a:rPr>
              <a:t>x</a:t>
            </a:r>
            <a:r>
              <a:rPr lang="en-US" sz="2400" baseline="-25000" dirty="0" err="1" smtClean="0">
                <a:solidFill>
                  <a:schemeClr val="accent6"/>
                </a:solidFill>
                <a:cs typeface="Times New Roman" pitchFamily="18" charset="0"/>
              </a:rPr>
              <a:t>j</a:t>
            </a:r>
            <a:r>
              <a:rPr lang="en-US" sz="2400" dirty="0" smtClean="0">
                <a:solidFill>
                  <a:schemeClr val="accent6"/>
                </a:solidFill>
                <a:cs typeface="Times New Roman" pitchFamily="18" charset="0"/>
              </a:rPr>
              <a:t> and process time </a:t>
            </a:r>
            <a:r>
              <a:rPr lang="en-US" sz="2400" dirty="0" err="1" smtClean="0">
                <a:solidFill>
                  <a:schemeClr val="accent6"/>
                </a:solidFill>
                <a:cs typeface="Times New Roman" pitchFamily="18" charset="0"/>
              </a:rPr>
              <a:t>p</a:t>
            </a:r>
            <a:r>
              <a:rPr lang="en-US" sz="2400" baseline="-25000" dirty="0" err="1" smtClean="0">
                <a:solidFill>
                  <a:schemeClr val="accent6"/>
                </a:solidFill>
                <a:cs typeface="Times New Roman" pitchFamily="18" charset="0"/>
              </a:rPr>
              <a:t>j</a:t>
            </a:r>
            <a:r>
              <a:rPr lang="en-US" sz="2400" dirty="0" smtClean="0">
                <a:solidFill>
                  <a:schemeClr val="accent6"/>
                </a:solidFill>
                <a:cs typeface="Times New Roman" pitchFamily="18" charset="0"/>
              </a:rPr>
              <a:t> can prevent conflicts between jobs j and j’ with </a:t>
            </a:r>
            <a:r>
              <a:rPr lang="en-US" sz="2400" dirty="0" smtClean="0">
                <a:solidFill>
                  <a:srgbClr val="0070C0"/>
                </a:solidFill>
                <a:cs typeface="Times New Roman" pitchFamily="18" charset="0"/>
              </a:rPr>
              <a:t>disjunctive constraint pairs</a:t>
            </a:r>
          </a:p>
          <a:p>
            <a:pPr marL="0" indent="0">
              <a:spcBef>
                <a:spcPts val="0"/>
              </a:spcBef>
              <a:buNone/>
            </a:pPr>
            <a:r>
              <a:rPr lang="en-US" sz="2400" dirty="0" smtClean="0">
                <a:solidFill>
                  <a:schemeClr val="accent6"/>
                </a:solidFill>
                <a:cs typeface="Times New Roman" pitchFamily="18" charset="0"/>
              </a:rPr>
              <a:t>	</a:t>
            </a:r>
            <a:r>
              <a:rPr lang="en-US" sz="2400" dirty="0" err="1" smtClean="0">
                <a:solidFill>
                  <a:schemeClr val="accent6"/>
                </a:solidFill>
                <a:cs typeface="Times New Roman" pitchFamily="18" charset="0"/>
              </a:rPr>
              <a:t>x</a:t>
            </a:r>
            <a:r>
              <a:rPr lang="en-US" sz="2400" baseline="-25000" dirty="0" err="1" smtClean="0">
                <a:solidFill>
                  <a:schemeClr val="accent6"/>
                </a:solidFill>
                <a:cs typeface="Times New Roman" pitchFamily="18" charset="0"/>
              </a:rPr>
              <a:t>j</a:t>
            </a:r>
            <a:r>
              <a:rPr lang="en-US" sz="2400" dirty="0" smtClean="0">
                <a:solidFill>
                  <a:schemeClr val="accent6"/>
                </a:solidFill>
                <a:cs typeface="Times New Roman" pitchFamily="18" charset="0"/>
              </a:rPr>
              <a:t> + </a:t>
            </a:r>
            <a:r>
              <a:rPr lang="en-US" sz="2400" dirty="0" err="1" smtClean="0">
                <a:solidFill>
                  <a:schemeClr val="accent6"/>
                </a:solidFill>
                <a:cs typeface="Times New Roman" pitchFamily="18" charset="0"/>
              </a:rPr>
              <a:t>p</a:t>
            </a:r>
            <a:r>
              <a:rPr lang="en-US" sz="2400" baseline="-25000" dirty="0" err="1" smtClean="0">
                <a:solidFill>
                  <a:schemeClr val="accent6"/>
                </a:solidFill>
                <a:cs typeface="Times New Roman" pitchFamily="18" charset="0"/>
              </a:rPr>
              <a:t>j</a:t>
            </a:r>
            <a:r>
              <a:rPr lang="en-US" sz="2400" dirty="0" smtClean="0">
                <a:solidFill>
                  <a:schemeClr val="accent6"/>
                </a:solidFill>
                <a:cs typeface="Times New Roman" pitchFamily="18" charset="0"/>
              </a:rPr>
              <a:t> </a:t>
            </a:r>
            <a:r>
              <a:rPr lang="en-US" sz="2400" dirty="0" smtClean="0">
                <a:solidFill>
                  <a:schemeClr val="accent6"/>
                </a:solidFill>
                <a:cs typeface="Times New Roman" pitchFamily="18" charset="0"/>
                <a:sym typeface="Symbol"/>
              </a:rPr>
              <a:t> </a:t>
            </a:r>
            <a:r>
              <a:rPr lang="en-US" sz="2400" dirty="0" err="1" smtClean="0">
                <a:solidFill>
                  <a:schemeClr val="accent6"/>
                </a:solidFill>
                <a:cs typeface="Times New Roman" pitchFamily="18" charset="0"/>
                <a:sym typeface="Symbol"/>
              </a:rPr>
              <a:t>x</a:t>
            </a:r>
            <a:r>
              <a:rPr lang="en-US" sz="2400" baseline="-25000" dirty="0" err="1" smtClean="0">
                <a:solidFill>
                  <a:schemeClr val="accent6"/>
                </a:solidFill>
                <a:cs typeface="Times New Roman" pitchFamily="18" charset="0"/>
                <a:sym typeface="Symbol"/>
              </a:rPr>
              <a:t>j</a:t>
            </a:r>
            <a:r>
              <a:rPr lang="en-US" sz="2400" baseline="-25000" dirty="0" smtClean="0">
                <a:solidFill>
                  <a:schemeClr val="accent6"/>
                </a:solidFill>
                <a:cs typeface="Times New Roman" pitchFamily="18" charset="0"/>
                <a:sym typeface="Symbol"/>
              </a:rPr>
              <a:t>’</a:t>
            </a:r>
            <a:r>
              <a:rPr lang="en-US" sz="2400" dirty="0" smtClean="0">
                <a:solidFill>
                  <a:schemeClr val="accent6"/>
                </a:solidFill>
                <a:cs typeface="Times New Roman" pitchFamily="18" charset="0"/>
                <a:sym typeface="Symbol"/>
              </a:rPr>
              <a:t> + M(1 – </a:t>
            </a:r>
            <a:r>
              <a:rPr lang="en-US" sz="2400" dirty="0" err="1" smtClean="0">
                <a:solidFill>
                  <a:schemeClr val="accent6"/>
                </a:solidFill>
                <a:cs typeface="Times New Roman" pitchFamily="18" charset="0"/>
                <a:sym typeface="Symbol"/>
              </a:rPr>
              <a:t>y</a:t>
            </a:r>
            <a:r>
              <a:rPr lang="en-US" sz="2400" baseline="-25000" dirty="0" err="1" smtClean="0">
                <a:solidFill>
                  <a:schemeClr val="accent6"/>
                </a:solidFill>
                <a:cs typeface="Times New Roman" pitchFamily="18" charset="0"/>
                <a:sym typeface="Symbol"/>
              </a:rPr>
              <a:t>j,j</a:t>
            </a:r>
            <a:r>
              <a:rPr lang="en-US" sz="2400" baseline="-25000" dirty="0" smtClean="0">
                <a:solidFill>
                  <a:schemeClr val="accent6"/>
                </a:solidFill>
                <a:cs typeface="Times New Roman" pitchFamily="18" charset="0"/>
                <a:sym typeface="Symbol"/>
              </a:rPr>
              <a:t>’</a:t>
            </a:r>
            <a:r>
              <a:rPr lang="en-US" sz="2400" dirty="0" smtClean="0">
                <a:solidFill>
                  <a:schemeClr val="accent6"/>
                </a:solidFill>
                <a:cs typeface="Times New Roman" pitchFamily="18" charset="0"/>
                <a:sym typeface="Symbol"/>
              </a:rPr>
              <a:t>)</a:t>
            </a:r>
          </a:p>
          <a:p>
            <a:pPr marL="0" indent="0">
              <a:spcBef>
                <a:spcPts val="0"/>
              </a:spcBef>
              <a:buNone/>
            </a:pPr>
            <a:r>
              <a:rPr lang="en-US" sz="2400" dirty="0" smtClean="0">
                <a:solidFill>
                  <a:schemeClr val="accent6"/>
                </a:solidFill>
                <a:cs typeface="Times New Roman" pitchFamily="18" charset="0"/>
              </a:rPr>
              <a:t>	</a:t>
            </a:r>
            <a:r>
              <a:rPr lang="en-US" sz="2400" dirty="0" err="1" smtClean="0">
                <a:solidFill>
                  <a:schemeClr val="accent6"/>
                </a:solidFill>
                <a:cs typeface="Times New Roman" pitchFamily="18" charset="0"/>
              </a:rPr>
              <a:t>x</a:t>
            </a:r>
            <a:r>
              <a:rPr lang="en-US" sz="2400" baseline="-25000" dirty="0" err="1" smtClean="0">
                <a:solidFill>
                  <a:schemeClr val="accent6"/>
                </a:solidFill>
                <a:cs typeface="Times New Roman" pitchFamily="18" charset="0"/>
              </a:rPr>
              <a:t>j</a:t>
            </a:r>
            <a:r>
              <a:rPr lang="en-US" sz="2400" baseline="-25000" dirty="0" smtClean="0">
                <a:solidFill>
                  <a:schemeClr val="accent6"/>
                </a:solidFill>
                <a:cs typeface="Times New Roman" pitchFamily="18" charset="0"/>
              </a:rPr>
              <a:t>’</a:t>
            </a:r>
            <a:r>
              <a:rPr lang="en-US" sz="2400" dirty="0" smtClean="0">
                <a:solidFill>
                  <a:schemeClr val="accent6"/>
                </a:solidFill>
                <a:cs typeface="Times New Roman" pitchFamily="18" charset="0"/>
              </a:rPr>
              <a:t> </a:t>
            </a:r>
            <a:r>
              <a:rPr lang="en-US" sz="2400" dirty="0">
                <a:solidFill>
                  <a:schemeClr val="accent6"/>
                </a:solidFill>
                <a:cs typeface="Times New Roman" pitchFamily="18" charset="0"/>
              </a:rPr>
              <a:t>+ </a:t>
            </a:r>
            <a:r>
              <a:rPr lang="en-US" sz="2400" dirty="0" err="1" smtClean="0">
                <a:solidFill>
                  <a:schemeClr val="accent6"/>
                </a:solidFill>
                <a:cs typeface="Times New Roman" pitchFamily="18" charset="0"/>
              </a:rPr>
              <a:t>p</a:t>
            </a:r>
            <a:r>
              <a:rPr lang="en-US" sz="2400" baseline="-25000" dirty="0" err="1" smtClean="0">
                <a:solidFill>
                  <a:schemeClr val="accent6"/>
                </a:solidFill>
                <a:cs typeface="Times New Roman" pitchFamily="18" charset="0"/>
              </a:rPr>
              <a:t>j</a:t>
            </a:r>
            <a:r>
              <a:rPr lang="en-US" sz="2400" baseline="-25000" dirty="0" smtClean="0">
                <a:solidFill>
                  <a:schemeClr val="accent6"/>
                </a:solidFill>
                <a:cs typeface="Times New Roman" pitchFamily="18" charset="0"/>
              </a:rPr>
              <a:t>’</a:t>
            </a:r>
            <a:r>
              <a:rPr lang="en-US" sz="2400" dirty="0" smtClean="0">
                <a:solidFill>
                  <a:schemeClr val="accent6"/>
                </a:solidFill>
                <a:cs typeface="Times New Roman" pitchFamily="18" charset="0"/>
              </a:rPr>
              <a:t> </a:t>
            </a:r>
            <a:r>
              <a:rPr lang="en-US" sz="2400" dirty="0">
                <a:solidFill>
                  <a:schemeClr val="accent6"/>
                </a:solidFill>
                <a:cs typeface="Times New Roman" pitchFamily="18" charset="0"/>
                <a:sym typeface="Symbol"/>
              </a:rPr>
              <a:t> </a:t>
            </a:r>
            <a:r>
              <a:rPr lang="en-US" sz="2400" dirty="0" err="1" smtClean="0">
                <a:solidFill>
                  <a:schemeClr val="accent6"/>
                </a:solidFill>
                <a:cs typeface="Times New Roman" pitchFamily="18" charset="0"/>
                <a:sym typeface="Symbol"/>
              </a:rPr>
              <a:t>x</a:t>
            </a:r>
            <a:r>
              <a:rPr lang="en-US" sz="2400" baseline="-25000" dirty="0" err="1" smtClean="0">
                <a:solidFill>
                  <a:schemeClr val="accent6"/>
                </a:solidFill>
                <a:cs typeface="Times New Roman" pitchFamily="18" charset="0"/>
                <a:sym typeface="Symbol"/>
              </a:rPr>
              <a:t>j</a:t>
            </a:r>
            <a:r>
              <a:rPr lang="en-US" sz="2400" dirty="0" smtClean="0">
                <a:solidFill>
                  <a:schemeClr val="accent6"/>
                </a:solidFill>
                <a:cs typeface="Times New Roman" pitchFamily="18" charset="0"/>
                <a:sym typeface="Symbol"/>
              </a:rPr>
              <a:t> </a:t>
            </a:r>
            <a:r>
              <a:rPr lang="en-US" sz="2400" dirty="0">
                <a:solidFill>
                  <a:schemeClr val="accent6"/>
                </a:solidFill>
                <a:cs typeface="Times New Roman" pitchFamily="18" charset="0"/>
                <a:sym typeface="Symbol"/>
              </a:rPr>
              <a:t>+ </a:t>
            </a:r>
            <a:r>
              <a:rPr lang="en-US" sz="2400" dirty="0" err="1" smtClean="0">
                <a:solidFill>
                  <a:schemeClr val="accent6"/>
                </a:solidFill>
                <a:cs typeface="Times New Roman" pitchFamily="18" charset="0"/>
                <a:sym typeface="Symbol"/>
              </a:rPr>
              <a:t>My</a:t>
            </a:r>
            <a:r>
              <a:rPr lang="en-US" sz="2400" baseline="-25000" dirty="0" err="1" smtClean="0">
                <a:solidFill>
                  <a:schemeClr val="accent6"/>
                </a:solidFill>
                <a:cs typeface="Times New Roman" pitchFamily="18" charset="0"/>
                <a:sym typeface="Symbol"/>
              </a:rPr>
              <a:t>j,j</a:t>
            </a:r>
            <a:r>
              <a:rPr lang="en-US" sz="2400" baseline="-25000" dirty="0" smtClean="0">
                <a:solidFill>
                  <a:schemeClr val="accent6"/>
                </a:solidFill>
                <a:cs typeface="Times New Roman" pitchFamily="18" charset="0"/>
                <a:sym typeface="Symbol"/>
              </a:rPr>
              <a:t>’</a:t>
            </a:r>
            <a:endParaRPr lang="en-US" sz="2400" dirty="0">
              <a:solidFill>
                <a:schemeClr val="accent6"/>
              </a:solidFill>
              <a:cs typeface="Times New Roman" pitchFamily="18" charset="0"/>
              <a:sym typeface="Symbol"/>
            </a:endParaRPr>
          </a:p>
          <a:p>
            <a:pPr marL="336550" indent="0">
              <a:spcBef>
                <a:spcPts val="0"/>
              </a:spcBef>
              <a:buNone/>
            </a:pPr>
            <a:r>
              <a:rPr lang="en-US" sz="2400" dirty="0" smtClean="0">
                <a:solidFill>
                  <a:schemeClr val="accent6"/>
                </a:solidFill>
                <a:cs typeface="Times New Roman" pitchFamily="18" charset="0"/>
                <a:sym typeface="Symbol"/>
              </a:rPr>
              <a:t>Where M is a large positive constant, and binary disjunctive variable </a:t>
            </a:r>
            <a:r>
              <a:rPr lang="en-US" sz="2400" dirty="0" err="1" smtClean="0">
                <a:solidFill>
                  <a:schemeClr val="accent6"/>
                </a:solidFill>
                <a:cs typeface="Times New Roman" pitchFamily="18" charset="0"/>
                <a:sym typeface="Symbol"/>
              </a:rPr>
              <a:t>y</a:t>
            </a:r>
            <a:r>
              <a:rPr lang="en-US" sz="2400" baseline="-25000" dirty="0" err="1" smtClean="0">
                <a:solidFill>
                  <a:schemeClr val="accent6"/>
                </a:solidFill>
                <a:cs typeface="Times New Roman" pitchFamily="18" charset="0"/>
                <a:sym typeface="Symbol"/>
              </a:rPr>
              <a:t>j,j</a:t>
            </a:r>
            <a:r>
              <a:rPr lang="en-US" sz="2400" baseline="-25000" dirty="0" smtClean="0">
                <a:solidFill>
                  <a:schemeClr val="accent6"/>
                </a:solidFill>
                <a:cs typeface="Times New Roman" pitchFamily="18" charset="0"/>
                <a:sym typeface="Symbol"/>
              </a:rPr>
              <a:t>’</a:t>
            </a:r>
            <a:r>
              <a:rPr lang="en-US" sz="2400" dirty="0" smtClean="0">
                <a:solidFill>
                  <a:schemeClr val="accent6"/>
                </a:solidFill>
                <a:cs typeface="Times New Roman" pitchFamily="18" charset="0"/>
                <a:sym typeface="Symbol"/>
              </a:rPr>
              <a:t>=1when j is schedule before j’ on the processor and =0 if j’ is first. [11.35]</a:t>
            </a:r>
          </a:p>
          <a:p>
            <a:pPr marL="0" indent="0">
              <a:spcBef>
                <a:spcPts val="0"/>
              </a:spcBef>
              <a:buNone/>
            </a:pPr>
            <a:endParaRPr lang="en-US" sz="2400" dirty="0" smtClean="0"/>
          </a:p>
        </p:txBody>
      </p:sp>
      <p:sp>
        <p:nvSpPr>
          <p:cNvPr id="5" name="Rectangle 2"/>
          <p:cNvSpPr>
            <a:spLocks noGrp="1" noChangeArrowheads="1"/>
          </p:cNvSpPr>
          <p:nvPr>
            <p:ph type="title"/>
          </p:nvPr>
        </p:nvSpPr>
        <p:spPr>
          <a:xfrm>
            <a:off x="1219200" y="274638"/>
            <a:ext cx="7467600" cy="1011237"/>
          </a:xfrm>
        </p:spPr>
        <p:txBody>
          <a:bodyPr/>
          <a:lstStyle/>
          <a:p>
            <a:r>
              <a:rPr lang="en-US" sz="4000" dirty="0" smtClean="0">
                <a:cs typeface="Times New Roman" pitchFamily="18" charset="0"/>
              </a:rPr>
              <a:t>Conflict Constraints and Disjunctive Variables</a:t>
            </a:r>
            <a:endParaRPr lang="en-US" sz="4000" dirty="0">
              <a:cs typeface="Times New Roman" pitchFamily="18" charset="0"/>
            </a:endParaRPr>
          </a:p>
        </p:txBody>
      </p:sp>
    </p:spTree>
    <p:extLst>
      <p:ext uri="{BB962C8B-B14F-4D97-AF65-F5344CB8AC3E}">
        <p14:creationId xmlns:p14="http://schemas.microsoft.com/office/powerpoint/2010/main" val="183361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3" name="Rectangle 3"/>
          <p:cNvSpPr>
            <a:spLocks noGrp="1" noChangeArrowheads="1"/>
          </p:cNvSpPr>
          <p:nvPr>
            <p:ph type="body" idx="1"/>
          </p:nvPr>
        </p:nvSpPr>
        <p:spPr>
          <a:xfrm>
            <a:off x="172447" y="1506165"/>
            <a:ext cx="8714508" cy="4659986"/>
          </a:xfrm>
          <a:ln/>
        </p:spPr>
        <p:txBody>
          <a:bodyPr/>
          <a:lstStyle/>
          <a:p>
            <a:pPr>
              <a:spcBef>
                <a:spcPts val="0"/>
              </a:spcBef>
            </a:pPr>
            <a:r>
              <a:rPr lang="en-US" sz="2400" dirty="0" smtClean="0">
                <a:solidFill>
                  <a:srgbClr val="0070C0"/>
                </a:solidFill>
                <a:cs typeface="Times New Roman" pitchFamily="18" charset="0"/>
              </a:rPr>
              <a:t>Due dates </a:t>
            </a:r>
            <a:r>
              <a:rPr lang="en-US" sz="2400" dirty="0" smtClean="0">
                <a:solidFill>
                  <a:schemeClr val="accent6"/>
                </a:solidFill>
                <a:cs typeface="Times New Roman" pitchFamily="18" charset="0"/>
              </a:rPr>
              <a:t>in processor scheduling models are usually handled as goals to be reflected in the objective function rather than as explicit constraints.  Dates that must be met are termed </a:t>
            </a:r>
            <a:r>
              <a:rPr lang="en-US" sz="2400" dirty="0" smtClean="0">
                <a:solidFill>
                  <a:srgbClr val="0070C0"/>
                </a:solidFill>
                <a:cs typeface="Times New Roman" pitchFamily="18" charset="0"/>
              </a:rPr>
              <a:t>deadlines</a:t>
            </a:r>
            <a:r>
              <a:rPr lang="en-US" sz="2400" dirty="0" smtClean="0">
                <a:solidFill>
                  <a:schemeClr val="accent6"/>
                </a:solidFill>
                <a:cs typeface="Times New Roman" pitchFamily="18" charset="0"/>
              </a:rPr>
              <a:t> to distinguish. [11.36] </a:t>
            </a:r>
          </a:p>
          <a:p>
            <a:pPr marL="0" indent="0">
              <a:spcBef>
                <a:spcPts val="0"/>
              </a:spcBef>
              <a:buNone/>
            </a:pPr>
            <a:endParaRPr lang="en-US" sz="2400" dirty="0" smtClean="0"/>
          </a:p>
        </p:txBody>
      </p:sp>
      <p:sp>
        <p:nvSpPr>
          <p:cNvPr id="5" name="Rectangle 2"/>
          <p:cNvSpPr>
            <a:spLocks noGrp="1" noChangeArrowheads="1"/>
          </p:cNvSpPr>
          <p:nvPr>
            <p:ph type="title"/>
          </p:nvPr>
        </p:nvSpPr>
        <p:spPr>
          <a:xfrm>
            <a:off x="1219200" y="274638"/>
            <a:ext cx="7467600" cy="1011237"/>
          </a:xfrm>
        </p:spPr>
        <p:txBody>
          <a:bodyPr/>
          <a:lstStyle/>
          <a:p>
            <a:r>
              <a:rPr lang="en-US" sz="4000" dirty="0" smtClean="0">
                <a:cs typeface="Times New Roman" pitchFamily="18" charset="0"/>
              </a:rPr>
              <a:t>Handling of Due Dates</a:t>
            </a:r>
            <a:endParaRPr lang="en-US" sz="4000" dirty="0">
              <a:cs typeface="Times New Roman" pitchFamily="18" charset="0"/>
            </a:endParaRPr>
          </a:p>
        </p:txBody>
      </p:sp>
    </p:spTree>
    <p:extLst>
      <p:ext uri="{BB962C8B-B14F-4D97-AF65-F5344CB8AC3E}">
        <p14:creationId xmlns:p14="http://schemas.microsoft.com/office/powerpoint/2010/main" val="313257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a:xfrm>
            <a:off x="1219200" y="274638"/>
            <a:ext cx="7467600" cy="1011237"/>
          </a:xfrm>
        </p:spPr>
        <p:txBody>
          <a:bodyPr/>
          <a:lstStyle/>
          <a:p>
            <a:r>
              <a:rPr lang="en-US" sz="4000" dirty="0" smtClean="0">
                <a:cs typeface="Times New Roman" pitchFamily="18" charset="0"/>
              </a:rPr>
              <a:t>Swedish Steel Model </a:t>
            </a:r>
            <a:br>
              <a:rPr lang="en-US" sz="4000" dirty="0" smtClean="0">
                <a:cs typeface="Times New Roman" pitchFamily="18" charset="0"/>
              </a:rPr>
            </a:br>
            <a:r>
              <a:rPr lang="en-US" sz="4000" smtClean="0">
                <a:cs typeface="Times New Roman" pitchFamily="18" charset="0"/>
              </a:rPr>
              <a:t>with Fixed </a:t>
            </a:r>
            <a:r>
              <a:rPr lang="en-US" sz="4000" dirty="0" smtClean="0">
                <a:cs typeface="Times New Roman" pitchFamily="18" charset="0"/>
              </a:rPr>
              <a:t>Charges</a:t>
            </a:r>
            <a:endParaRPr lang="en-US" sz="4000" dirty="0">
              <a:cs typeface="Times New Roman" pitchFamily="18" charset="0"/>
            </a:endParaRPr>
          </a:p>
        </p:txBody>
      </p:sp>
      <mc:AlternateContent xmlns:mc="http://schemas.openxmlformats.org/markup-compatibility/2006" xmlns:a14="http://schemas.microsoft.com/office/drawing/2010/main">
        <mc:Choice Requires="a14">
          <p:sp>
            <p:nvSpPr>
              <p:cNvPr id="593923" name="Rectangle 3"/>
              <p:cNvSpPr>
                <a:spLocks noGrp="1" noChangeArrowheads="1"/>
              </p:cNvSpPr>
              <p:nvPr>
                <p:ph type="body" idx="1"/>
              </p:nvPr>
            </p:nvSpPr>
            <p:spPr>
              <a:xfrm>
                <a:off x="235528" y="1577774"/>
                <a:ext cx="8714508" cy="4714538"/>
              </a:xfrm>
              <a:ln/>
            </p:spPr>
            <p:txBody>
              <a:bodyPr/>
              <a:lstStyle/>
              <a:p>
                <a:pPr>
                  <a:lnSpc>
                    <a:spcPct val="95000"/>
                  </a:lnSpc>
                  <a:spcBef>
                    <a:spcPts val="0"/>
                  </a:spcBef>
                </a:pPr>
                <a:r>
                  <a:rPr lang="en-US" sz="2400" dirty="0" smtClean="0">
                    <a:cs typeface="Times New Roman" pitchFamily="18" charset="0"/>
                  </a:rPr>
                  <a:t>Assume that ingredients 1 to </a:t>
                </a:r>
                <a:r>
                  <a:rPr lang="en-US" sz="2400" smtClean="0">
                    <a:cs typeface="Times New Roman" pitchFamily="18" charset="0"/>
                  </a:rPr>
                  <a:t>4 (x</a:t>
                </a:r>
                <a:r>
                  <a:rPr lang="en-US" sz="2400" baseline="-25000" smtClean="0">
                    <a:cs typeface="Times New Roman" pitchFamily="18" charset="0"/>
                  </a:rPr>
                  <a:t>1</a:t>
                </a:r>
                <a:r>
                  <a:rPr lang="en-US" sz="2400" smtClean="0">
                    <a:cs typeface="Times New Roman" pitchFamily="18" charset="0"/>
                  </a:rPr>
                  <a:t>, x</a:t>
                </a:r>
                <a:r>
                  <a:rPr lang="en-US" sz="2400" baseline="-25000" smtClean="0">
                    <a:cs typeface="Times New Roman" pitchFamily="18" charset="0"/>
                  </a:rPr>
                  <a:t>2</a:t>
                </a:r>
                <a:r>
                  <a:rPr lang="en-US" sz="2400" smtClean="0">
                    <a:cs typeface="Times New Roman" pitchFamily="18" charset="0"/>
                  </a:rPr>
                  <a:t>, x</a:t>
                </a:r>
                <a:r>
                  <a:rPr lang="en-US" sz="2400" baseline="-25000" smtClean="0">
                    <a:cs typeface="Times New Roman" pitchFamily="18" charset="0"/>
                  </a:rPr>
                  <a:t>3</a:t>
                </a:r>
                <a:r>
                  <a:rPr lang="en-US" sz="2400" smtClean="0">
                    <a:cs typeface="Times New Roman" pitchFamily="18" charset="0"/>
                  </a:rPr>
                  <a:t>, x</a:t>
                </a:r>
                <a:r>
                  <a:rPr lang="en-US" sz="2400" baseline="-25000" smtClean="0">
                    <a:cs typeface="Times New Roman" pitchFamily="18" charset="0"/>
                  </a:rPr>
                  <a:t>4</a:t>
                </a:r>
                <a:r>
                  <a:rPr lang="en-US" sz="2400" dirty="0" smtClean="0">
                    <a:cs typeface="Times New Roman" pitchFamily="18" charset="0"/>
                  </a:rPr>
                  <a:t>) can be used in the furnace only after injection mechanisms are setup at a cost of 350 kroner each. Let </a:t>
                </a:r>
                <a:r>
                  <a:rPr lang="en-US" sz="2400" dirty="0" err="1" smtClean="0">
                    <a:cs typeface="Times New Roman" pitchFamily="18" charset="0"/>
                  </a:rPr>
                  <a:t>y</a:t>
                </a:r>
                <a:r>
                  <a:rPr lang="en-US" sz="2400" baseline="-25000" dirty="0" err="1" smtClean="0">
                    <a:cs typeface="Times New Roman" pitchFamily="18" charset="0"/>
                  </a:rPr>
                  <a:t>j</a:t>
                </a:r>
                <a:r>
                  <a:rPr lang="en-US" sz="2400" dirty="0" smtClean="0">
                    <a:cs typeface="Times New Roman" pitchFamily="18" charset="0"/>
                  </a:rPr>
                  <a:t> represents the discrete alternatives</a:t>
                </a:r>
              </a:p>
              <a:p>
                <a:pPr marL="0" indent="0">
                  <a:lnSpc>
                    <a:spcPct val="95000"/>
                  </a:lnSpc>
                  <a:spcBef>
                    <a:spcPts val="0"/>
                  </a:spcBef>
                  <a:buNone/>
                </a:pPr>
                <a:r>
                  <a:rPr lang="en-US" sz="2400" b="0" dirty="0" smtClean="0">
                    <a:cs typeface="Times New Roman" pitchFamily="18" charset="0"/>
                  </a:rPr>
                  <a:t>	</a:t>
                </a:r>
                <a14:m>
                  <m:oMath xmlns:m="http://schemas.openxmlformats.org/officeDocument/2006/math">
                    <m:sSub>
                      <m:sSubPr>
                        <m:ctrlPr>
                          <a:rPr lang="en-US" sz="2400" b="0" i="1" smtClean="0">
                            <a:latin typeface="Cambria Math"/>
                            <a:cs typeface="Times New Roman" pitchFamily="18" charset="0"/>
                          </a:rPr>
                        </m:ctrlPr>
                      </m:sSubPr>
                      <m:e>
                        <m:r>
                          <a:rPr lang="en-US" sz="2400" b="0" i="1" smtClean="0">
                            <a:latin typeface="Cambria Math"/>
                            <a:cs typeface="Times New Roman" pitchFamily="18" charset="0"/>
                          </a:rPr>
                          <m:t>𝑦</m:t>
                        </m:r>
                      </m:e>
                      <m:sub>
                        <m:r>
                          <a:rPr lang="en-US" sz="2400" b="0" i="1" smtClean="0">
                            <a:latin typeface="Cambria Math"/>
                            <a:cs typeface="Times New Roman" pitchFamily="18" charset="0"/>
                          </a:rPr>
                          <m:t>𝑗</m:t>
                        </m:r>
                      </m:sub>
                    </m:sSub>
                    <m:r>
                      <a:rPr lang="en-US" sz="2400" b="0" i="1" smtClean="0">
                        <a:latin typeface="Cambria Math"/>
                        <a:ea typeface="Cambria Math"/>
                        <a:cs typeface="Times New Roman" pitchFamily="18" charset="0"/>
                      </a:rPr>
                      <m:t>≡</m:t>
                    </m:r>
                    <m:d>
                      <m:dPr>
                        <m:begChr m:val="{"/>
                        <m:endChr m:val=""/>
                        <m:ctrlPr>
                          <a:rPr lang="en-US" sz="2400" b="0" i="1" smtClean="0">
                            <a:latin typeface="Cambria Math"/>
                            <a:cs typeface="Times New Roman" pitchFamily="18" charset="0"/>
                          </a:rPr>
                        </m:ctrlPr>
                      </m:dPr>
                      <m:e>
                        <m:m>
                          <m:mPr>
                            <m:mcs>
                              <m:mc>
                                <m:mcPr>
                                  <m:count m:val="1"/>
                                  <m:mcJc m:val="center"/>
                                </m:mcPr>
                              </m:mc>
                            </m:mcs>
                            <m:ctrlPr>
                              <a:rPr lang="en-US" sz="2400" b="0" i="1" smtClean="0">
                                <a:latin typeface="Cambria Math"/>
                                <a:cs typeface="Times New Roman" pitchFamily="18" charset="0"/>
                              </a:rPr>
                            </m:ctrlPr>
                          </m:mPr>
                          <m:mr>
                            <m:e>
                              <m:r>
                                <m:rPr>
                                  <m:nor/>
                                  <m:brk m:alnAt="7"/>
                                </m:rPr>
                                <a:rPr lang="en-US" sz="2400" b="0" i="0" smtClean="0">
                                  <a:latin typeface="Cambria Math"/>
                                  <a:cs typeface="Times New Roman" pitchFamily="18" charset="0"/>
                                </a:rPr>
                                <m:t>1</m:t>
                              </m:r>
                              <m:r>
                                <m:rPr>
                                  <m:nor/>
                                </m:rPr>
                                <a:rPr lang="en-US" sz="2400" b="0" i="0" smtClean="0">
                                  <a:latin typeface="Cambria Math"/>
                                  <a:cs typeface="Times New Roman" pitchFamily="18" charset="0"/>
                                </a:rPr>
                                <m:t>   </m:t>
                              </m:r>
                              <m:r>
                                <m:rPr>
                                  <m:nor/>
                                </m:rPr>
                                <a:rPr lang="en-US" sz="2400">
                                  <a:latin typeface="Cambria Math"/>
                                  <a:cs typeface="Times New Roman" pitchFamily="18" charset="0"/>
                                </a:rPr>
                                <m:t>if</m:t>
                              </m:r>
                              <m:r>
                                <m:rPr>
                                  <m:nor/>
                                </m:rPr>
                                <a:rPr lang="en-US" sz="2400">
                                  <a:latin typeface="Cambria Math"/>
                                  <a:cs typeface="Times New Roman" pitchFamily="18" charset="0"/>
                                </a:rPr>
                                <m:t> </m:t>
                              </m:r>
                              <m:r>
                                <m:rPr>
                                  <m:nor/>
                                </m:rPr>
                                <a:rPr lang="en-US" sz="2400">
                                  <a:latin typeface="Cambria Math"/>
                                  <a:cs typeface="Times New Roman" pitchFamily="18" charset="0"/>
                                </a:rPr>
                                <m:t>setup</m:t>
                              </m:r>
                              <m:r>
                                <m:rPr>
                                  <m:nor/>
                                </m:rPr>
                                <a:rPr lang="en-US" sz="2400" b="0" i="0" smtClean="0">
                                  <a:latin typeface="Cambria Math"/>
                                  <a:cs typeface="Times New Roman" pitchFamily="18" charset="0"/>
                                </a:rPr>
                                <m:t> </m:t>
                              </m:r>
                              <m:r>
                                <m:rPr>
                                  <m:nor/>
                                </m:rPr>
                                <a:rPr lang="en-US" sz="2400" b="0" i="0" smtClean="0">
                                  <a:latin typeface="Cambria Math"/>
                                  <a:cs typeface="Times New Roman" pitchFamily="18" charset="0"/>
                                </a:rPr>
                                <m:t>for</m:t>
                              </m:r>
                              <m:r>
                                <m:rPr>
                                  <m:nor/>
                                </m:rPr>
                                <a:rPr lang="en-US" sz="2400" b="0" i="0" smtClean="0">
                                  <a:latin typeface="Cambria Math"/>
                                  <a:cs typeface="Times New Roman" pitchFamily="18" charset="0"/>
                                </a:rPr>
                                <m:t> </m:t>
                              </m:r>
                              <m:r>
                                <m:rPr>
                                  <m:nor/>
                                </m:rPr>
                                <a:rPr lang="en-US" sz="2400" b="0" i="0" smtClean="0">
                                  <a:latin typeface="Cambria Math"/>
                                  <a:cs typeface="Times New Roman" pitchFamily="18" charset="0"/>
                                </a:rPr>
                                <m:t>j</m:t>
                              </m:r>
                              <m:r>
                                <m:rPr>
                                  <m:nor/>
                                </m:rPr>
                                <a:rPr lang="en-US" sz="2400" b="0" i="0" smtClean="0">
                                  <a:latin typeface="Cambria Math"/>
                                  <a:cs typeface="Times New Roman" pitchFamily="18" charset="0"/>
                                </a:rPr>
                                <m:t> </m:t>
                              </m:r>
                              <m:r>
                                <m:rPr>
                                  <m:nor/>
                                </m:rPr>
                                <a:rPr lang="en-US" sz="2400" b="0" i="0" smtClean="0">
                                  <a:latin typeface="Cambria Math"/>
                                  <a:cs typeface="Times New Roman" pitchFamily="18" charset="0"/>
                                </a:rPr>
                                <m:t>is</m:t>
                              </m:r>
                              <m:r>
                                <m:rPr>
                                  <m:nor/>
                                </m:rPr>
                                <a:rPr lang="en-US" sz="2400" b="0" i="0" smtClean="0">
                                  <a:latin typeface="Cambria Math"/>
                                  <a:cs typeface="Times New Roman" pitchFamily="18" charset="0"/>
                                </a:rPr>
                                <m:t> </m:t>
                              </m:r>
                              <m:r>
                                <m:rPr>
                                  <m:nor/>
                                </m:rPr>
                                <a:rPr lang="en-US" sz="2400" b="0" i="0" smtClean="0">
                                  <a:latin typeface="Cambria Math"/>
                                  <a:cs typeface="Times New Roman" pitchFamily="18" charset="0"/>
                                </a:rPr>
                                <m:t>performed</m:t>
                              </m:r>
                            </m:e>
                          </m:mr>
                          <m:mr>
                            <m:e>
                              <m:r>
                                <m:rPr>
                                  <m:nor/>
                                </m:rPr>
                                <a:rPr lang="en-US" sz="2400" b="0" i="0" smtClean="0">
                                  <a:latin typeface="Cambria Math"/>
                                  <a:cs typeface="Times New Roman" pitchFamily="18" charset="0"/>
                                </a:rPr>
                                <m:t>0   </m:t>
                              </m:r>
                              <m:r>
                                <m:rPr>
                                  <m:nor/>
                                </m:rPr>
                                <a:rPr lang="en-US" sz="2400">
                                  <a:latin typeface="Cambria Math"/>
                                  <a:cs typeface="Times New Roman" pitchFamily="18" charset="0"/>
                                </a:rPr>
                                <m:t>otherwise</m:t>
                              </m:r>
                              <m:r>
                                <m:rPr>
                                  <m:nor/>
                                </m:rPr>
                                <a:rPr lang="en-US" sz="2400" b="0" i="0" smtClean="0">
                                  <a:latin typeface="Cambria Math"/>
                                  <a:cs typeface="Times New Roman" pitchFamily="18" charset="0"/>
                                </a:rPr>
                                <m:t>                             </m:t>
                              </m:r>
                              <m:r>
                                <m:rPr>
                                  <m:nor/>
                                </m:rPr>
                                <a:rPr lang="en-US" sz="2400" dirty="0">
                                  <a:cs typeface="Times New Roman" pitchFamily="18" charset="0"/>
                                </a:rPr>
                                <m:t> </m:t>
                              </m:r>
                            </m:e>
                          </m:mr>
                        </m:m>
                      </m:e>
                    </m:d>
                  </m:oMath>
                </a14:m>
                <a:endParaRPr lang="en-US" sz="2400" dirty="0" smtClean="0">
                  <a:cs typeface="Times New Roman" pitchFamily="18" charset="0"/>
                </a:endParaRPr>
              </a:p>
            </p:txBody>
          </p:sp>
        </mc:Choice>
        <mc:Fallback xmlns="">
          <p:sp>
            <p:nvSpPr>
              <p:cNvPr id="593923" name="Rectangle 3"/>
              <p:cNvSpPr>
                <a:spLocks noGrp="1" noRot="1" noChangeAspect="1" noMove="1" noResize="1" noEditPoints="1" noAdjustHandles="1" noChangeArrowheads="1" noChangeShapeType="1" noTextEdit="1"/>
              </p:cNvSpPr>
              <p:nvPr>
                <p:ph type="body" idx="1"/>
              </p:nvPr>
            </p:nvSpPr>
            <p:spPr>
              <a:xfrm>
                <a:off x="235528" y="1577774"/>
                <a:ext cx="8714508" cy="4714538"/>
              </a:xfrm>
              <a:blipFill rotWithShape="1">
                <a:blip r:embed="rId3"/>
                <a:stretch>
                  <a:fillRect l="-980" t="-1294" r="-350"/>
                </a:stretch>
              </a:blipFill>
              <a:ln/>
            </p:spPr>
            <p:txBody>
              <a:bodyPr/>
              <a:lstStyle/>
              <a:p>
                <a:r>
                  <a:rPr lang="en-US">
                    <a:noFill/>
                  </a:rPr>
                  <a:t> </a:t>
                </a:r>
              </a:p>
            </p:txBody>
          </p:sp>
        </mc:Fallback>
      </mc:AlternateContent>
    </p:spTree>
    <p:extLst>
      <p:ext uri="{BB962C8B-B14F-4D97-AF65-F5344CB8AC3E}">
        <p14:creationId xmlns:p14="http://schemas.microsoft.com/office/powerpoint/2010/main" val="148835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3" name="Rectangle 3"/>
          <p:cNvSpPr>
            <a:spLocks noGrp="1" noChangeArrowheads="1"/>
          </p:cNvSpPr>
          <p:nvPr>
            <p:ph type="body" idx="1"/>
          </p:nvPr>
        </p:nvSpPr>
        <p:spPr>
          <a:xfrm>
            <a:off x="172447" y="1506165"/>
            <a:ext cx="8714508" cy="4659986"/>
          </a:xfrm>
          <a:ln/>
        </p:spPr>
        <p:txBody>
          <a:bodyPr/>
          <a:lstStyle/>
          <a:p>
            <a:pPr>
              <a:spcBef>
                <a:spcPts val="0"/>
              </a:spcBef>
            </a:pPr>
            <a:r>
              <a:rPr lang="en-US" sz="2400" dirty="0" smtClean="0">
                <a:solidFill>
                  <a:schemeClr val="accent6"/>
                </a:solidFill>
                <a:cs typeface="Times New Roman" pitchFamily="18" charset="0"/>
              </a:rPr>
              <a:t>Denoting the start time of job j=1,…, n by </a:t>
            </a:r>
            <a:r>
              <a:rPr lang="en-US" sz="2400" dirty="0" err="1" smtClean="0">
                <a:solidFill>
                  <a:schemeClr val="accent6"/>
                </a:solidFill>
                <a:cs typeface="Times New Roman" pitchFamily="18" charset="0"/>
              </a:rPr>
              <a:t>x</a:t>
            </a:r>
            <a:r>
              <a:rPr lang="en-US" sz="2400" baseline="-25000" dirty="0" err="1" smtClean="0">
                <a:solidFill>
                  <a:schemeClr val="accent6"/>
                </a:solidFill>
                <a:cs typeface="Times New Roman" pitchFamily="18" charset="0"/>
              </a:rPr>
              <a:t>j</a:t>
            </a:r>
            <a:r>
              <a:rPr lang="en-US" sz="2400" dirty="0" smtClean="0">
                <a:solidFill>
                  <a:schemeClr val="accent6"/>
                </a:solidFill>
                <a:cs typeface="Times New Roman" pitchFamily="18" charset="0"/>
              </a:rPr>
              <a:t>, the process time by </a:t>
            </a:r>
            <a:r>
              <a:rPr lang="en-US" sz="2400" dirty="0" err="1" smtClean="0">
                <a:solidFill>
                  <a:schemeClr val="accent6"/>
                </a:solidFill>
                <a:cs typeface="Times New Roman" pitchFamily="18" charset="0"/>
              </a:rPr>
              <a:t>p</a:t>
            </a:r>
            <a:r>
              <a:rPr lang="en-US" sz="2400" baseline="-25000" dirty="0" err="1" smtClean="0">
                <a:solidFill>
                  <a:schemeClr val="accent6"/>
                </a:solidFill>
                <a:cs typeface="Times New Roman" pitchFamily="18" charset="0"/>
              </a:rPr>
              <a:t>j</a:t>
            </a:r>
            <a:r>
              <a:rPr lang="en-US" sz="2400" dirty="0" smtClean="0">
                <a:solidFill>
                  <a:schemeClr val="accent6"/>
                </a:solidFill>
                <a:cs typeface="Times New Roman" pitchFamily="18" charset="0"/>
              </a:rPr>
              <a:t>, the release time by </a:t>
            </a:r>
            <a:r>
              <a:rPr lang="en-US" sz="2400" dirty="0" err="1" smtClean="0">
                <a:solidFill>
                  <a:schemeClr val="accent6"/>
                </a:solidFill>
                <a:cs typeface="Times New Roman" pitchFamily="18" charset="0"/>
              </a:rPr>
              <a:t>r</a:t>
            </a:r>
            <a:r>
              <a:rPr lang="en-US" sz="2400" baseline="-25000" dirty="0" err="1" smtClean="0">
                <a:solidFill>
                  <a:schemeClr val="accent6"/>
                </a:solidFill>
                <a:cs typeface="Times New Roman" pitchFamily="18" charset="0"/>
              </a:rPr>
              <a:t>j</a:t>
            </a:r>
            <a:r>
              <a:rPr lang="en-US" sz="2400" dirty="0" smtClean="0">
                <a:solidFill>
                  <a:schemeClr val="accent6"/>
                </a:solidFill>
                <a:cs typeface="Times New Roman" pitchFamily="18" charset="0"/>
              </a:rPr>
              <a:t> and the due date by </a:t>
            </a:r>
            <a:r>
              <a:rPr lang="en-US" sz="2400" dirty="0" err="1" smtClean="0">
                <a:solidFill>
                  <a:schemeClr val="accent6"/>
                </a:solidFill>
                <a:cs typeface="Times New Roman" pitchFamily="18" charset="0"/>
              </a:rPr>
              <a:t>d</a:t>
            </a:r>
            <a:r>
              <a:rPr lang="en-US" sz="2400" baseline="-25000" dirty="0" err="1" smtClean="0">
                <a:solidFill>
                  <a:schemeClr val="accent6"/>
                </a:solidFill>
                <a:cs typeface="Times New Roman" pitchFamily="18" charset="0"/>
              </a:rPr>
              <a:t>j</a:t>
            </a:r>
            <a:r>
              <a:rPr lang="en-US" sz="2400" dirty="0" smtClean="0">
                <a:solidFill>
                  <a:schemeClr val="accent6"/>
                </a:solidFill>
                <a:cs typeface="Times New Roman" pitchFamily="18" charset="0"/>
              </a:rPr>
              <a:t>, processor scheduling objective functions often minimize one of the following: [11.37]</a:t>
            </a:r>
          </a:p>
          <a:p>
            <a:pPr>
              <a:spcBef>
                <a:spcPts val="0"/>
              </a:spcBef>
            </a:pPr>
            <a:r>
              <a:rPr lang="en-US" sz="2400" dirty="0" smtClean="0">
                <a:solidFill>
                  <a:schemeClr val="accent6"/>
                </a:solidFill>
                <a:cs typeface="Times New Roman" pitchFamily="18" charset="0"/>
              </a:rPr>
              <a:t>Maximum completion time (</a:t>
            </a:r>
            <a:r>
              <a:rPr lang="en-US" sz="2400" dirty="0" err="1" smtClean="0">
                <a:solidFill>
                  <a:schemeClr val="accent6"/>
                </a:solidFill>
                <a:cs typeface="Times New Roman" pitchFamily="18" charset="0"/>
              </a:rPr>
              <a:t>makespan</a:t>
            </a:r>
            <a:r>
              <a:rPr lang="en-US" sz="2400" dirty="0" smtClean="0">
                <a:solidFill>
                  <a:schemeClr val="accent6"/>
                </a:solidFill>
                <a:cs typeface="Times New Roman" pitchFamily="18" charset="0"/>
              </a:rPr>
              <a:t>) 	</a:t>
            </a:r>
            <a:r>
              <a:rPr lang="en-US" sz="2400" dirty="0" err="1" smtClean="0">
                <a:solidFill>
                  <a:schemeClr val="accent6"/>
                </a:solidFill>
                <a:cs typeface="Times New Roman" pitchFamily="18" charset="0"/>
              </a:rPr>
              <a:t>max</a:t>
            </a:r>
            <a:r>
              <a:rPr lang="en-US" sz="2400" baseline="-25000" dirty="0" err="1" smtClean="0">
                <a:solidFill>
                  <a:schemeClr val="accent6"/>
                </a:solidFill>
                <a:cs typeface="Times New Roman" pitchFamily="18" charset="0"/>
              </a:rPr>
              <a:t>j</a:t>
            </a:r>
            <a:r>
              <a:rPr lang="en-US" sz="2400" dirty="0" smtClean="0">
                <a:solidFill>
                  <a:schemeClr val="accent6"/>
                </a:solidFill>
                <a:cs typeface="Times New Roman" pitchFamily="18" charset="0"/>
              </a:rPr>
              <a:t>{</a:t>
            </a:r>
            <a:r>
              <a:rPr lang="en-US" sz="2400" dirty="0" err="1" smtClean="0">
                <a:solidFill>
                  <a:schemeClr val="accent6"/>
                </a:solidFill>
                <a:cs typeface="Times New Roman" pitchFamily="18" charset="0"/>
              </a:rPr>
              <a:t>x</a:t>
            </a:r>
            <a:r>
              <a:rPr lang="en-US" sz="2400" baseline="-25000" dirty="0" err="1" smtClean="0">
                <a:solidFill>
                  <a:schemeClr val="accent6"/>
                </a:solidFill>
                <a:cs typeface="Times New Roman" pitchFamily="18" charset="0"/>
              </a:rPr>
              <a:t>j</a:t>
            </a:r>
            <a:r>
              <a:rPr lang="en-US" sz="2400" dirty="0" smtClean="0">
                <a:solidFill>
                  <a:schemeClr val="accent6"/>
                </a:solidFill>
                <a:cs typeface="Times New Roman" pitchFamily="18" charset="0"/>
              </a:rPr>
              <a:t> + </a:t>
            </a:r>
            <a:r>
              <a:rPr lang="en-US" sz="2400" dirty="0" err="1" smtClean="0">
                <a:solidFill>
                  <a:schemeClr val="accent6"/>
                </a:solidFill>
                <a:cs typeface="Times New Roman" pitchFamily="18" charset="0"/>
              </a:rPr>
              <a:t>p</a:t>
            </a:r>
            <a:r>
              <a:rPr lang="en-US" sz="2400" baseline="-25000" dirty="0" err="1" smtClean="0">
                <a:solidFill>
                  <a:schemeClr val="accent6"/>
                </a:solidFill>
                <a:cs typeface="Times New Roman" pitchFamily="18" charset="0"/>
              </a:rPr>
              <a:t>j</a:t>
            </a:r>
            <a:r>
              <a:rPr lang="en-US" sz="2400" dirty="0" smtClean="0">
                <a:solidFill>
                  <a:schemeClr val="accent6"/>
                </a:solidFill>
                <a:cs typeface="Times New Roman" pitchFamily="18" charset="0"/>
              </a:rPr>
              <a:t>}</a:t>
            </a:r>
          </a:p>
          <a:p>
            <a:pPr marL="0" indent="0">
              <a:spcBef>
                <a:spcPts val="0"/>
              </a:spcBef>
              <a:buNone/>
              <a:tabLst>
                <a:tab pos="336550" algn="l"/>
              </a:tabLst>
            </a:pPr>
            <a:r>
              <a:rPr lang="en-US" sz="2400" dirty="0">
                <a:solidFill>
                  <a:schemeClr val="accent6"/>
                </a:solidFill>
                <a:cs typeface="Times New Roman" pitchFamily="18" charset="0"/>
              </a:rPr>
              <a:t>	</a:t>
            </a:r>
            <a:r>
              <a:rPr lang="en-US" sz="2400" dirty="0" smtClean="0">
                <a:solidFill>
                  <a:schemeClr val="accent6"/>
                </a:solidFill>
                <a:cs typeface="Times New Roman" pitchFamily="18" charset="0"/>
              </a:rPr>
              <a:t>Mean </a:t>
            </a:r>
            <a:r>
              <a:rPr lang="en-US" sz="2400" dirty="0">
                <a:solidFill>
                  <a:schemeClr val="accent6"/>
                </a:solidFill>
                <a:cs typeface="Times New Roman" pitchFamily="18" charset="0"/>
              </a:rPr>
              <a:t>completion time (</a:t>
            </a:r>
            <a:r>
              <a:rPr lang="en-US" sz="2400" dirty="0" err="1">
                <a:solidFill>
                  <a:schemeClr val="accent6"/>
                </a:solidFill>
                <a:cs typeface="Times New Roman" pitchFamily="18" charset="0"/>
              </a:rPr>
              <a:t>makespan</a:t>
            </a:r>
            <a:r>
              <a:rPr lang="en-US" sz="2400" dirty="0">
                <a:solidFill>
                  <a:schemeClr val="accent6"/>
                </a:solidFill>
                <a:cs typeface="Times New Roman" pitchFamily="18" charset="0"/>
              </a:rPr>
              <a:t>) 	</a:t>
            </a:r>
            <a:r>
              <a:rPr lang="en-US" sz="2400" dirty="0" smtClean="0">
                <a:solidFill>
                  <a:schemeClr val="accent6"/>
                </a:solidFill>
                <a:cs typeface="Times New Roman" pitchFamily="18" charset="0"/>
              </a:rPr>
              <a:t>	(1/n)</a:t>
            </a:r>
            <a:r>
              <a:rPr lang="en-US" sz="2400" dirty="0" smtClean="0">
                <a:solidFill>
                  <a:schemeClr val="accent6"/>
                </a:solidFill>
                <a:cs typeface="Times New Roman" pitchFamily="18" charset="0"/>
                <a:sym typeface="Symbol"/>
              </a:rPr>
              <a:t></a:t>
            </a:r>
            <a:r>
              <a:rPr lang="en-US" sz="2400" baseline="-25000" dirty="0" smtClean="0">
                <a:solidFill>
                  <a:schemeClr val="accent6"/>
                </a:solidFill>
                <a:cs typeface="Times New Roman" pitchFamily="18" charset="0"/>
                <a:sym typeface="Symbol"/>
              </a:rPr>
              <a:t>j</a:t>
            </a:r>
            <a:r>
              <a:rPr lang="en-US" sz="2400" dirty="0" smtClean="0">
                <a:solidFill>
                  <a:schemeClr val="accent6"/>
                </a:solidFill>
                <a:cs typeface="Times New Roman" pitchFamily="18" charset="0"/>
                <a:sym typeface="Symbol"/>
              </a:rPr>
              <a:t>(</a:t>
            </a:r>
            <a:r>
              <a:rPr lang="en-US" sz="2400" dirty="0" err="1" smtClean="0">
                <a:solidFill>
                  <a:schemeClr val="accent6"/>
                </a:solidFill>
                <a:cs typeface="Times New Roman" pitchFamily="18" charset="0"/>
              </a:rPr>
              <a:t>x</a:t>
            </a:r>
            <a:r>
              <a:rPr lang="en-US" sz="2400" baseline="-25000" dirty="0" err="1" smtClean="0">
                <a:solidFill>
                  <a:schemeClr val="accent6"/>
                </a:solidFill>
                <a:cs typeface="Times New Roman" pitchFamily="18" charset="0"/>
              </a:rPr>
              <a:t>j</a:t>
            </a:r>
            <a:r>
              <a:rPr lang="en-US" sz="2400" dirty="0" smtClean="0">
                <a:solidFill>
                  <a:schemeClr val="accent6"/>
                </a:solidFill>
                <a:cs typeface="Times New Roman" pitchFamily="18" charset="0"/>
              </a:rPr>
              <a:t> </a:t>
            </a:r>
            <a:r>
              <a:rPr lang="en-US" sz="2400" dirty="0">
                <a:solidFill>
                  <a:schemeClr val="accent6"/>
                </a:solidFill>
                <a:cs typeface="Times New Roman" pitchFamily="18" charset="0"/>
              </a:rPr>
              <a:t>+ </a:t>
            </a:r>
            <a:r>
              <a:rPr lang="en-US" sz="2400" dirty="0" err="1" smtClean="0">
                <a:solidFill>
                  <a:schemeClr val="accent6"/>
                </a:solidFill>
                <a:cs typeface="Times New Roman" pitchFamily="18" charset="0"/>
              </a:rPr>
              <a:t>p</a:t>
            </a:r>
            <a:r>
              <a:rPr lang="en-US" sz="2400" baseline="-25000" dirty="0" err="1" smtClean="0">
                <a:solidFill>
                  <a:schemeClr val="accent6"/>
                </a:solidFill>
                <a:cs typeface="Times New Roman" pitchFamily="18" charset="0"/>
              </a:rPr>
              <a:t>j</a:t>
            </a:r>
            <a:r>
              <a:rPr lang="en-US" sz="2400" dirty="0">
                <a:solidFill>
                  <a:schemeClr val="accent6"/>
                </a:solidFill>
                <a:cs typeface="Times New Roman" pitchFamily="18" charset="0"/>
              </a:rPr>
              <a:t>)</a:t>
            </a:r>
          </a:p>
          <a:p>
            <a:pPr>
              <a:spcBef>
                <a:spcPts val="0"/>
              </a:spcBef>
            </a:pPr>
            <a:r>
              <a:rPr lang="en-US" sz="2400" dirty="0">
                <a:solidFill>
                  <a:schemeClr val="accent6"/>
                </a:solidFill>
                <a:cs typeface="Times New Roman" pitchFamily="18" charset="0"/>
              </a:rPr>
              <a:t>Maximum </a:t>
            </a:r>
            <a:r>
              <a:rPr lang="en-US" sz="2400" dirty="0" smtClean="0">
                <a:solidFill>
                  <a:schemeClr val="accent6"/>
                </a:solidFill>
                <a:cs typeface="Times New Roman" pitchFamily="18" charset="0"/>
              </a:rPr>
              <a:t>flow </a:t>
            </a:r>
            <a:r>
              <a:rPr lang="en-US" sz="2400" dirty="0">
                <a:solidFill>
                  <a:schemeClr val="accent6"/>
                </a:solidFill>
                <a:cs typeface="Times New Roman" pitchFamily="18" charset="0"/>
              </a:rPr>
              <a:t>time 	</a:t>
            </a:r>
            <a:r>
              <a:rPr lang="en-US" sz="2400" dirty="0" err="1">
                <a:solidFill>
                  <a:schemeClr val="accent6"/>
                </a:solidFill>
                <a:cs typeface="Times New Roman" pitchFamily="18" charset="0"/>
              </a:rPr>
              <a:t>max</a:t>
            </a:r>
            <a:r>
              <a:rPr lang="en-US" sz="2400" baseline="-25000" dirty="0" err="1">
                <a:solidFill>
                  <a:schemeClr val="accent6"/>
                </a:solidFill>
                <a:cs typeface="Times New Roman" pitchFamily="18" charset="0"/>
              </a:rPr>
              <a:t>j</a:t>
            </a:r>
            <a:r>
              <a:rPr lang="en-US" sz="2400" dirty="0">
                <a:solidFill>
                  <a:schemeClr val="accent6"/>
                </a:solidFill>
                <a:cs typeface="Times New Roman" pitchFamily="18" charset="0"/>
              </a:rPr>
              <a:t>{</a:t>
            </a:r>
            <a:r>
              <a:rPr lang="en-US" sz="2400" dirty="0" err="1">
                <a:solidFill>
                  <a:schemeClr val="accent6"/>
                </a:solidFill>
                <a:cs typeface="Times New Roman" pitchFamily="18" charset="0"/>
              </a:rPr>
              <a:t>x</a:t>
            </a:r>
            <a:r>
              <a:rPr lang="en-US" sz="2400" baseline="-25000" dirty="0" err="1">
                <a:solidFill>
                  <a:schemeClr val="accent6"/>
                </a:solidFill>
                <a:cs typeface="Times New Roman" pitchFamily="18" charset="0"/>
              </a:rPr>
              <a:t>j</a:t>
            </a:r>
            <a:r>
              <a:rPr lang="en-US" sz="2400" dirty="0">
                <a:solidFill>
                  <a:schemeClr val="accent6"/>
                </a:solidFill>
                <a:cs typeface="Times New Roman" pitchFamily="18" charset="0"/>
              </a:rPr>
              <a:t> + </a:t>
            </a:r>
            <a:r>
              <a:rPr lang="en-US" sz="2400" dirty="0" err="1" smtClean="0">
                <a:solidFill>
                  <a:schemeClr val="accent6"/>
                </a:solidFill>
                <a:cs typeface="Times New Roman" pitchFamily="18" charset="0"/>
              </a:rPr>
              <a:t>p</a:t>
            </a:r>
            <a:r>
              <a:rPr lang="en-US" sz="2400" baseline="-25000" dirty="0" err="1" smtClean="0">
                <a:solidFill>
                  <a:schemeClr val="accent6"/>
                </a:solidFill>
                <a:cs typeface="Times New Roman" pitchFamily="18" charset="0"/>
              </a:rPr>
              <a:t>j</a:t>
            </a:r>
            <a:r>
              <a:rPr lang="en-US" sz="2400" baseline="-25000" dirty="0" smtClean="0">
                <a:solidFill>
                  <a:schemeClr val="accent6"/>
                </a:solidFill>
                <a:cs typeface="Times New Roman" pitchFamily="18" charset="0"/>
              </a:rPr>
              <a:t> </a:t>
            </a:r>
            <a:r>
              <a:rPr lang="en-US" sz="2400" dirty="0" smtClean="0">
                <a:solidFill>
                  <a:schemeClr val="accent6"/>
                </a:solidFill>
                <a:cs typeface="Times New Roman" pitchFamily="18" charset="0"/>
              </a:rPr>
              <a:t>- </a:t>
            </a:r>
            <a:r>
              <a:rPr lang="en-US" sz="2400" dirty="0" err="1" smtClean="0">
                <a:solidFill>
                  <a:schemeClr val="accent6"/>
                </a:solidFill>
                <a:cs typeface="Times New Roman" pitchFamily="18" charset="0"/>
              </a:rPr>
              <a:t>r</a:t>
            </a:r>
            <a:r>
              <a:rPr lang="en-US" sz="2400" baseline="-25000" dirty="0" err="1" smtClean="0">
                <a:solidFill>
                  <a:schemeClr val="accent6"/>
                </a:solidFill>
                <a:cs typeface="Times New Roman" pitchFamily="18" charset="0"/>
              </a:rPr>
              <a:t>j</a:t>
            </a:r>
            <a:r>
              <a:rPr lang="en-US" sz="2400" dirty="0" smtClean="0">
                <a:solidFill>
                  <a:schemeClr val="accent6"/>
                </a:solidFill>
                <a:cs typeface="Times New Roman" pitchFamily="18" charset="0"/>
              </a:rPr>
              <a:t>}</a:t>
            </a:r>
            <a:endParaRPr lang="en-US" sz="2400" dirty="0">
              <a:solidFill>
                <a:schemeClr val="accent6"/>
              </a:solidFill>
              <a:cs typeface="Times New Roman" pitchFamily="18" charset="0"/>
            </a:endParaRPr>
          </a:p>
          <a:p>
            <a:pPr marL="0" indent="0">
              <a:spcBef>
                <a:spcPts val="0"/>
              </a:spcBef>
              <a:buNone/>
              <a:tabLst>
                <a:tab pos="336550" algn="l"/>
              </a:tabLst>
            </a:pPr>
            <a:r>
              <a:rPr lang="en-US" sz="2400" dirty="0">
                <a:solidFill>
                  <a:schemeClr val="accent6"/>
                </a:solidFill>
                <a:cs typeface="Times New Roman" pitchFamily="18" charset="0"/>
              </a:rPr>
              <a:t>	Mean </a:t>
            </a:r>
            <a:r>
              <a:rPr lang="en-US" sz="2400" dirty="0" smtClean="0">
                <a:solidFill>
                  <a:schemeClr val="accent6"/>
                </a:solidFill>
                <a:cs typeface="Times New Roman" pitchFamily="18" charset="0"/>
              </a:rPr>
              <a:t>flow </a:t>
            </a:r>
            <a:r>
              <a:rPr lang="en-US" sz="2400" dirty="0">
                <a:solidFill>
                  <a:schemeClr val="accent6"/>
                </a:solidFill>
                <a:cs typeface="Times New Roman" pitchFamily="18" charset="0"/>
              </a:rPr>
              <a:t>time </a:t>
            </a:r>
            <a:r>
              <a:rPr lang="en-US" sz="2400" dirty="0" smtClean="0">
                <a:solidFill>
                  <a:schemeClr val="accent6"/>
                </a:solidFill>
                <a:cs typeface="Times New Roman" pitchFamily="18" charset="0"/>
              </a:rPr>
              <a:t>	</a:t>
            </a:r>
            <a:r>
              <a:rPr lang="en-US" sz="2400" dirty="0">
                <a:solidFill>
                  <a:schemeClr val="accent6"/>
                </a:solidFill>
                <a:cs typeface="Times New Roman" pitchFamily="18" charset="0"/>
              </a:rPr>
              <a:t>	</a:t>
            </a:r>
            <a:r>
              <a:rPr lang="en-US" sz="2400" dirty="0" smtClean="0">
                <a:solidFill>
                  <a:schemeClr val="accent6"/>
                </a:solidFill>
                <a:cs typeface="Times New Roman" pitchFamily="18" charset="0"/>
              </a:rPr>
              <a:t>(</a:t>
            </a:r>
            <a:r>
              <a:rPr lang="en-US" sz="2400" dirty="0">
                <a:solidFill>
                  <a:schemeClr val="accent6"/>
                </a:solidFill>
                <a:cs typeface="Times New Roman" pitchFamily="18" charset="0"/>
              </a:rPr>
              <a:t>1/n)</a:t>
            </a:r>
            <a:r>
              <a:rPr lang="en-US" sz="2400" dirty="0">
                <a:solidFill>
                  <a:schemeClr val="accent6"/>
                </a:solidFill>
                <a:cs typeface="Times New Roman" pitchFamily="18" charset="0"/>
                <a:sym typeface="Symbol"/>
              </a:rPr>
              <a:t></a:t>
            </a:r>
            <a:r>
              <a:rPr lang="en-US" sz="2400" baseline="-25000" dirty="0">
                <a:solidFill>
                  <a:schemeClr val="accent6"/>
                </a:solidFill>
                <a:cs typeface="Times New Roman" pitchFamily="18" charset="0"/>
                <a:sym typeface="Symbol"/>
              </a:rPr>
              <a:t>j</a:t>
            </a:r>
            <a:r>
              <a:rPr lang="en-US" sz="2400" dirty="0">
                <a:solidFill>
                  <a:schemeClr val="accent6"/>
                </a:solidFill>
                <a:cs typeface="Times New Roman" pitchFamily="18" charset="0"/>
                <a:sym typeface="Symbol"/>
              </a:rPr>
              <a:t>(</a:t>
            </a:r>
            <a:r>
              <a:rPr lang="en-US" sz="2400" dirty="0" err="1">
                <a:solidFill>
                  <a:schemeClr val="accent6"/>
                </a:solidFill>
                <a:cs typeface="Times New Roman" pitchFamily="18" charset="0"/>
              </a:rPr>
              <a:t>x</a:t>
            </a:r>
            <a:r>
              <a:rPr lang="en-US" sz="2400" baseline="-25000" dirty="0" err="1">
                <a:solidFill>
                  <a:schemeClr val="accent6"/>
                </a:solidFill>
                <a:cs typeface="Times New Roman" pitchFamily="18" charset="0"/>
              </a:rPr>
              <a:t>j</a:t>
            </a:r>
            <a:r>
              <a:rPr lang="en-US" sz="2400" dirty="0">
                <a:solidFill>
                  <a:schemeClr val="accent6"/>
                </a:solidFill>
                <a:cs typeface="Times New Roman" pitchFamily="18" charset="0"/>
              </a:rPr>
              <a:t> + </a:t>
            </a:r>
            <a:r>
              <a:rPr lang="en-US" sz="2400" dirty="0" err="1" smtClean="0">
                <a:solidFill>
                  <a:schemeClr val="accent6"/>
                </a:solidFill>
                <a:cs typeface="Times New Roman" pitchFamily="18" charset="0"/>
              </a:rPr>
              <a:t>p</a:t>
            </a:r>
            <a:r>
              <a:rPr lang="en-US" sz="2400" baseline="-25000" dirty="0" err="1" smtClean="0">
                <a:solidFill>
                  <a:schemeClr val="accent6"/>
                </a:solidFill>
                <a:cs typeface="Times New Roman" pitchFamily="18" charset="0"/>
              </a:rPr>
              <a:t>j</a:t>
            </a:r>
            <a:r>
              <a:rPr lang="en-US" sz="2400" dirty="0">
                <a:solidFill>
                  <a:schemeClr val="accent6"/>
                </a:solidFill>
                <a:cs typeface="Times New Roman" pitchFamily="18" charset="0"/>
              </a:rPr>
              <a:t> - </a:t>
            </a:r>
            <a:r>
              <a:rPr lang="en-US" sz="2400" dirty="0" err="1" smtClean="0">
                <a:solidFill>
                  <a:schemeClr val="accent6"/>
                </a:solidFill>
                <a:cs typeface="Times New Roman" pitchFamily="18" charset="0"/>
              </a:rPr>
              <a:t>r</a:t>
            </a:r>
            <a:r>
              <a:rPr lang="en-US" sz="2400" baseline="-25000" dirty="0" err="1" smtClean="0">
                <a:solidFill>
                  <a:schemeClr val="accent6"/>
                </a:solidFill>
                <a:cs typeface="Times New Roman" pitchFamily="18" charset="0"/>
              </a:rPr>
              <a:t>j</a:t>
            </a:r>
            <a:r>
              <a:rPr lang="en-US" sz="2400" dirty="0" smtClean="0">
                <a:solidFill>
                  <a:schemeClr val="accent6"/>
                </a:solidFill>
                <a:cs typeface="Times New Roman" pitchFamily="18" charset="0"/>
              </a:rPr>
              <a:t>)</a:t>
            </a:r>
            <a:endParaRPr lang="en-US" sz="2400" dirty="0">
              <a:solidFill>
                <a:schemeClr val="accent6"/>
              </a:solidFill>
              <a:cs typeface="Times New Roman" pitchFamily="18" charset="0"/>
            </a:endParaRPr>
          </a:p>
          <a:p>
            <a:pPr>
              <a:spcBef>
                <a:spcPts val="0"/>
              </a:spcBef>
            </a:pPr>
            <a:r>
              <a:rPr lang="en-US" sz="2400" dirty="0">
                <a:solidFill>
                  <a:schemeClr val="accent6"/>
                </a:solidFill>
                <a:cs typeface="Times New Roman" pitchFamily="18" charset="0"/>
              </a:rPr>
              <a:t>Maximum </a:t>
            </a:r>
            <a:r>
              <a:rPr lang="en-US" sz="2400" dirty="0" smtClean="0">
                <a:solidFill>
                  <a:schemeClr val="accent6"/>
                </a:solidFill>
                <a:cs typeface="Times New Roman" pitchFamily="18" charset="0"/>
              </a:rPr>
              <a:t>lateness</a:t>
            </a:r>
            <a:r>
              <a:rPr lang="en-US" sz="2400" dirty="0">
                <a:solidFill>
                  <a:schemeClr val="accent6"/>
                </a:solidFill>
                <a:cs typeface="Times New Roman" pitchFamily="18" charset="0"/>
              </a:rPr>
              <a:t>	</a:t>
            </a:r>
            <a:r>
              <a:rPr lang="en-US" sz="2400" dirty="0" smtClean="0">
                <a:solidFill>
                  <a:schemeClr val="accent6"/>
                </a:solidFill>
                <a:cs typeface="Times New Roman" pitchFamily="18" charset="0"/>
              </a:rPr>
              <a:t>	</a:t>
            </a:r>
            <a:r>
              <a:rPr lang="en-US" sz="2400" dirty="0" err="1" smtClean="0">
                <a:solidFill>
                  <a:schemeClr val="accent6"/>
                </a:solidFill>
                <a:cs typeface="Times New Roman" pitchFamily="18" charset="0"/>
              </a:rPr>
              <a:t>max</a:t>
            </a:r>
            <a:r>
              <a:rPr lang="en-US" sz="2400" baseline="-25000" dirty="0" err="1" smtClean="0">
                <a:solidFill>
                  <a:schemeClr val="accent6"/>
                </a:solidFill>
                <a:cs typeface="Times New Roman" pitchFamily="18" charset="0"/>
              </a:rPr>
              <a:t>j</a:t>
            </a:r>
            <a:r>
              <a:rPr lang="en-US" sz="2400" dirty="0" smtClean="0">
                <a:solidFill>
                  <a:schemeClr val="accent6"/>
                </a:solidFill>
                <a:cs typeface="Times New Roman" pitchFamily="18" charset="0"/>
              </a:rPr>
              <a:t>{</a:t>
            </a:r>
            <a:r>
              <a:rPr lang="en-US" sz="2400" dirty="0" err="1" smtClean="0">
                <a:solidFill>
                  <a:schemeClr val="accent6"/>
                </a:solidFill>
                <a:cs typeface="Times New Roman" pitchFamily="18" charset="0"/>
              </a:rPr>
              <a:t>x</a:t>
            </a:r>
            <a:r>
              <a:rPr lang="en-US" sz="2400" baseline="-25000" dirty="0" err="1" smtClean="0">
                <a:solidFill>
                  <a:schemeClr val="accent6"/>
                </a:solidFill>
                <a:cs typeface="Times New Roman" pitchFamily="18" charset="0"/>
              </a:rPr>
              <a:t>j</a:t>
            </a:r>
            <a:r>
              <a:rPr lang="en-US" sz="2400" dirty="0" smtClean="0">
                <a:solidFill>
                  <a:schemeClr val="accent6"/>
                </a:solidFill>
                <a:cs typeface="Times New Roman" pitchFamily="18" charset="0"/>
              </a:rPr>
              <a:t> </a:t>
            </a:r>
            <a:r>
              <a:rPr lang="en-US" sz="2400" dirty="0">
                <a:solidFill>
                  <a:schemeClr val="accent6"/>
                </a:solidFill>
                <a:cs typeface="Times New Roman" pitchFamily="18" charset="0"/>
              </a:rPr>
              <a:t>+ </a:t>
            </a:r>
            <a:r>
              <a:rPr lang="en-US" sz="2400" dirty="0" err="1">
                <a:solidFill>
                  <a:schemeClr val="accent6"/>
                </a:solidFill>
                <a:cs typeface="Times New Roman" pitchFamily="18" charset="0"/>
              </a:rPr>
              <a:t>p</a:t>
            </a:r>
            <a:r>
              <a:rPr lang="en-US" sz="2400" baseline="-25000" dirty="0" err="1">
                <a:solidFill>
                  <a:schemeClr val="accent6"/>
                </a:solidFill>
                <a:cs typeface="Times New Roman" pitchFamily="18" charset="0"/>
              </a:rPr>
              <a:t>j</a:t>
            </a:r>
            <a:r>
              <a:rPr lang="en-US" sz="2400" baseline="-25000" dirty="0">
                <a:solidFill>
                  <a:schemeClr val="accent6"/>
                </a:solidFill>
                <a:cs typeface="Times New Roman" pitchFamily="18" charset="0"/>
              </a:rPr>
              <a:t> </a:t>
            </a:r>
            <a:r>
              <a:rPr lang="en-US" sz="2400" dirty="0">
                <a:solidFill>
                  <a:schemeClr val="accent6"/>
                </a:solidFill>
                <a:cs typeface="Times New Roman" pitchFamily="18" charset="0"/>
              </a:rPr>
              <a:t>- </a:t>
            </a:r>
            <a:r>
              <a:rPr lang="en-US" sz="2400" dirty="0" err="1" smtClean="0">
                <a:solidFill>
                  <a:schemeClr val="accent6"/>
                </a:solidFill>
                <a:cs typeface="Times New Roman" pitchFamily="18" charset="0"/>
              </a:rPr>
              <a:t>d</a:t>
            </a:r>
            <a:r>
              <a:rPr lang="en-US" sz="2400" baseline="-25000" dirty="0" err="1" smtClean="0">
                <a:solidFill>
                  <a:schemeClr val="accent6"/>
                </a:solidFill>
                <a:cs typeface="Times New Roman" pitchFamily="18" charset="0"/>
              </a:rPr>
              <a:t>j</a:t>
            </a:r>
            <a:r>
              <a:rPr lang="en-US" sz="2400" dirty="0">
                <a:solidFill>
                  <a:schemeClr val="accent6"/>
                </a:solidFill>
                <a:cs typeface="Times New Roman" pitchFamily="18" charset="0"/>
              </a:rPr>
              <a:t>}</a:t>
            </a:r>
          </a:p>
          <a:p>
            <a:pPr marL="0" indent="0">
              <a:spcBef>
                <a:spcPts val="0"/>
              </a:spcBef>
              <a:buNone/>
              <a:tabLst>
                <a:tab pos="336550" algn="l"/>
              </a:tabLst>
            </a:pPr>
            <a:r>
              <a:rPr lang="en-US" sz="2400" dirty="0">
                <a:solidFill>
                  <a:schemeClr val="accent6"/>
                </a:solidFill>
                <a:cs typeface="Times New Roman" pitchFamily="18" charset="0"/>
              </a:rPr>
              <a:t>	Mean lateness </a:t>
            </a:r>
            <a:r>
              <a:rPr lang="en-US" sz="2400" dirty="0" smtClean="0">
                <a:solidFill>
                  <a:schemeClr val="accent6"/>
                </a:solidFill>
                <a:cs typeface="Times New Roman" pitchFamily="18" charset="0"/>
              </a:rPr>
              <a:t>	</a:t>
            </a:r>
            <a:r>
              <a:rPr lang="en-US" sz="2400" dirty="0">
                <a:solidFill>
                  <a:schemeClr val="accent6"/>
                </a:solidFill>
                <a:cs typeface="Times New Roman" pitchFamily="18" charset="0"/>
              </a:rPr>
              <a:t>	</a:t>
            </a:r>
            <a:r>
              <a:rPr lang="en-US" sz="2400" dirty="0" smtClean="0">
                <a:solidFill>
                  <a:schemeClr val="accent6"/>
                </a:solidFill>
                <a:cs typeface="Times New Roman" pitchFamily="18" charset="0"/>
              </a:rPr>
              <a:t>	(</a:t>
            </a:r>
            <a:r>
              <a:rPr lang="en-US" sz="2400" dirty="0">
                <a:solidFill>
                  <a:schemeClr val="accent6"/>
                </a:solidFill>
                <a:cs typeface="Times New Roman" pitchFamily="18" charset="0"/>
              </a:rPr>
              <a:t>1/n)</a:t>
            </a:r>
            <a:r>
              <a:rPr lang="en-US" sz="2400" dirty="0">
                <a:solidFill>
                  <a:schemeClr val="accent6"/>
                </a:solidFill>
                <a:cs typeface="Times New Roman" pitchFamily="18" charset="0"/>
                <a:sym typeface="Symbol"/>
              </a:rPr>
              <a:t></a:t>
            </a:r>
            <a:r>
              <a:rPr lang="en-US" sz="2400" baseline="-25000" dirty="0">
                <a:solidFill>
                  <a:schemeClr val="accent6"/>
                </a:solidFill>
                <a:cs typeface="Times New Roman" pitchFamily="18" charset="0"/>
                <a:sym typeface="Symbol"/>
              </a:rPr>
              <a:t>j</a:t>
            </a:r>
            <a:r>
              <a:rPr lang="en-US" sz="2400" dirty="0">
                <a:solidFill>
                  <a:schemeClr val="accent6"/>
                </a:solidFill>
                <a:cs typeface="Times New Roman" pitchFamily="18" charset="0"/>
                <a:sym typeface="Symbol"/>
              </a:rPr>
              <a:t>(</a:t>
            </a:r>
            <a:r>
              <a:rPr lang="en-US" sz="2400" dirty="0" err="1">
                <a:solidFill>
                  <a:schemeClr val="accent6"/>
                </a:solidFill>
                <a:cs typeface="Times New Roman" pitchFamily="18" charset="0"/>
              </a:rPr>
              <a:t>x</a:t>
            </a:r>
            <a:r>
              <a:rPr lang="en-US" sz="2400" baseline="-25000" dirty="0" err="1">
                <a:solidFill>
                  <a:schemeClr val="accent6"/>
                </a:solidFill>
                <a:cs typeface="Times New Roman" pitchFamily="18" charset="0"/>
              </a:rPr>
              <a:t>j</a:t>
            </a:r>
            <a:r>
              <a:rPr lang="en-US" sz="2400" dirty="0">
                <a:solidFill>
                  <a:schemeClr val="accent6"/>
                </a:solidFill>
                <a:cs typeface="Times New Roman" pitchFamily="18" charset="0"/>
              </a:rPr>
              <a:t> + </a:t>
            </a:r>
            <a:r>
              <a:rPr lang="en-US" sz="2400" dirty="0" err="1">
                <a:solidFill>
                  <a:schemeClr val="accent6"/>
                </a:solidFill>
                <a:cs typeface="Times New Roman" pitchFamily="18" charset="0"/>
              </a:rPr>
              <a:t>p</a:t>
            </a:r>
            <a:r>
              <a:rPr lang="en-US" sz="2400" baseline="-25000" dirty="0" err="1">
                <a:solidFill>
                  <a:schemeClr val="accent6"/>
                </a:solidFill>
                <a:cs typeface="Times New Roman" pitchFamily="18" charset="0"/>
              </a:rPr>
              <a:t>j</a:t>
            </a:r>
            <a:r>
              <a:rPr lang="en-US" sz="2400" dirty="0">
                <a:solidFill>
                  <a:schemeClr val="accent6"/>
                </a:solidFill>
                <a:cs typeface="Times New Roman" pitchFamily="18" charset="0"/>
              </a:rPr>
              <a:t> - </a:t>
            </a:r>
            <a:r>
              <a:rPr lang="en-US" sz="2400" dirty="0" err="1" smtClean="0">
                <a:solidFill>
                  <a:schemeClr val="accent6"/>
                </a:solidFill>
                <a:cs typeface="Times New Roman" pitchFamily="18" charset="0"/>
              </a:rPr>
              <a:t>d</a:t>
            </a:r>
            <a:r>
              <a:rPr lang="en-US" sz="2400" baseline="-25000" dirty="0" err="1" smtClean="0">
                <a:solidFill>
                  <a:schemeClr val="accent6"/>
                </a:solidFill>
                <a:cs typeface="Times New Roman" pitchFamily="18" charset="0"/>
              </a:rPr>
              <a:t>j</a:t>
            </a:r>
            <a:r>
              <a:rPr lang="en-US" sz="2400" dirty="0">
                <a:solidFill>
                  <a:schemeClr val="accent6"/>
                </a:solidFill>
                <a:cs typeface="Times New Roman" pitchFamily="18" charset="0"/>
              </a:rPr>
              <a:t>)</a:t>
            </a:r>
          </a:p>
          <a:p>
            <a:pPr>
              <a:spcBef>
                <a:spcPts val="0"/>
              </a:spcBef>
            </a:pPr>
            <a:r>
              <a:rPr lang="en-US" sz="2400" dirty="0">
                <a:solidFill>
                  <a:schemeClr val="accent6"/>
                </a:solidFill>
                <a:cs typeface="Times New Roman" pitchFamily="18" charset="0"/>
              </a:rPr>
              <a:t>Maximum </a:t>
            </a:r>
            <a:r>
              <a:rPr lang="en-US" sz="2400" dirty="0" smtClean="0">
                <a:solidFill>
                  <a:schemeClr val="accent6"/>
                </a:solidFill>
                <a:cs typeface="Times New Roman" pitchFamily="18" charset="0"/>
              </a:rPr>
              <a:t>tardiness</a:t>
            </a:r>
            <a:r>
              <a:rPr lang="en-US" sz="2400" dirty="0">
                <a:solidFill>
                  <a:schemeClr val="accent6"/>
                </a:solidFill>
                <a:cs typeface="Times New Roman" pitchFamily="18" charset="0"/>
              </a:rPr>
              <a:t>	</a:t>
            </a:r>
            <a:r>
              <a:rPr lang="en-US" sz="2400" dirty="0" err="1" smtClean="0">
                <a:solidFill>
                  <a:schemeClr val="accent6"/>
                </a:solidFill>
                <a:cs typeface="Times New Roman" pitchFamily="18" charset="0"/>
              </a:rPr>
              <a:t>max</a:t>
            </a:r>
            <a:r>
              <a:rPr lang="en-US" sz="2400" baseline="-25000" dirty="0" err="1" smtClean="0">
                <a:solidFill>
                  <a:schemeClr val="accent6"/>
                </a:solidFill>
                <a:cs typeface="Times New Roman" pitchFamily="18" charset="0"/>
              </a:rPr>
              <a:t>j</a:t>
            </a:r>
            <a:r>
              <a:rPr lang="en-US" sz="2400" dirty="0" smtClean="0">
                <a:solidFill>
                  <a:schemeClr val="accent6"/>
                </a:solidFill>
                <a:cs typeface="Times New Roman" pitchFamily="18" charset="0"/>
              </a:rPr>
              <a:t>{max[0, </a:t>
            </a:r>
            <a:r>
              <a:rPr lang="en-US" sz="2400" dirty="0" err="1" smtClean="0">
                <a:solidFill>
                  <a:schemeClr val="accent6"/>
                </a:solidFill>
                <a:cs typeface="Times New Roman" pitchFamily="18" charset="0"/>
              </a:rPr>
              <a:t>x</a:t>
            </a:r>
            <a:r>
              <a:rPr lang="en-US" sz="2400" baseline="-25000" dirty="0" err="1" smtClean="0">
                <a:solidFill>
                  <a:schemeClr val="accent6"/>
                </a:solidFill>
                <a:cs typeface="Times New Roman" pitchFamily="18" charset="0"/>
              </a:rPr>
              <a:t>j</a:t>
            </a:r>
            <a:r>
              <a:rPr lang="en-US" sz="2400" dirty="0" smtClean="0">
                <a:solidFill>
                  <a:schemeClr val="accent6"/>
                </a:solidFill>
                <a:cs typeface="Times New Roman" pitchFamily="18" charset="0"/>
              </a:rPr>
              <a:t> </a:t>
            </a:r>
            <a:r>
              <a:rPr lang="en-US" sz="2400" dirty="0">
                <a:solidFill>
                  <a:schemeClr val="accent6"/>
                </a:solidFill>
                <a:cs typeface="Times New Roman" pitchFamily="18" charset="0"/>
              </a:rPr>
              <a:t>+ </a:t>
            </a:r>
            <a:r>
              <a:rPr lang="en-US" sz="2400" dirty="0" err="1">
                <a:solidFill>
                  <a:schemeClr val="accent6"/>
                </a:solidFill>
                <a:cs typeface="Times New Roman" pitchFamily="18" charset="0"/>
              </a:rPr>
              <a:t>p</a:t>
            </a:r>
            <a:r>
              <a:rPr lang="en-US" sz="2400" baseline="-25000" dirty="0" err="1">
                <a:solidFill>
                  <a:schemeClr val="accent6"/>
                </a:solidFill>
                <a:cs typeface="Times New Roman" pitchFamily="18" charset="0"/>
              </a:rPr>
              <a:t>j</a:t>
            </a:r>
            <a:r>
              <a:rPr lang="en-US" sz="2400" baseline="-25000" dirty="0">
                <a:solidFill>
                  <a:schemeClr val="accent6"/>
                </a:solidFill>
                <a:cs typeface="Times New Roman" pitchFamily="18" charset="0"/>
              </a:rPr>
              <a:t> </a:t>
            </a:r>
            <a:r>
              <a:rPr lang="en-US" sz="2400" dirty="0" smtClean="0">
                <a:solidFill>
                  <a:schemeClr val="accent6"/>
                </a:solidFill>
                <a:cs typeface="Times New Roman" pitchFamily="18" charset="0"/>
              </a:rPr>
              <a:t>– </a:t>
            </a:r>
            <a:r>
              <a:rPr lang="en-US" sz="2400" dirty="0" err="1" smtClean="0">
                <a:solidFill>
                  <a:schemeClr val="accent6"/>
                </a:solidFill>
                <a:cs typeface="Times New Roman" pitchFamily="18" charset="0"/>
              </a:rPr>
              <a:t>d</a:t>
            </a:r>
            <a:r>
              <a:rPr lang="en-US" sz="2400" baseline="-25000" dirty="0" err="1" smtClean="0">
                <a:solidFill>
                  <a:schemeClr val="accent6"/>
                </a:solidFill>
                <a:cs typeface="Times New Roman" pitchFamily="18" charset="0"/>
              </a:rPr>
              <a:t>j</a:t>
            </a:r>
            <a:r>
              <a:rPr lang="en-US" sz="2400" dirty="0" smtClean="0">
                <a:solidFill>
                  <a:schemeClr val="accent6"/>
                </a:solidFill>
                <a:cs typeface="Times New Roman" pitchFamily="18" charset="0"/>
              </a:rPr>
              <a:t>]}</a:t>
            </a:r>
            <a:endParaRPr lang="en-US" sz="2400" dirty="0">
              <a:solidFill>
                <a:schemeClr val="accent6"/>
              </a:solidFill>
              <a:cs typeface="Times New Roman" pitchFamily="18" charset="0"/>
            </a:endParaRPr>
          </a:p>
          <a:p>
            <a:pPr marL="0" indent="0">
              <a:spcBef>
                <a:spcPts val="0"/>
              </a:spcBef>
              <a:buNone/>
              <a:tabLst>
                <a:tab pos="336550" algn="l"/>
              </a:tabLst>
            </a:pPr>
            <a:r>
              <a:rPr lang="en-US" sz="2400" dirty="0">
                <a:solidFill>
                  <a:schemeClr val="accent6"/>
                </a:solidFill>
                <a:cs typeface="Times New Roman" pitchFamily="18" charset="0"/>
              </a:rPr>
              <a:t>	Mean tardiness </a:t>
            </a:r>
            <a:r>
              <a:rPr lang="en-US" sz="2400" dirty="0" smtClean="0">
                <a:solidFill>
                  <a:schemeClr val="accent6"/>
                </a:solidFill>
                <a:cs typeface="Times New Roman" pitchFamily="18" charset="0"/>
              </a:rPr>
              <a:t>	</a:t>
            </a:r>
            <a:r>
              <a:rPr lang="en-US" sz="2400" dirty="0">
                <a:solidFill>
                  <a:schemeClr val="accent6"/>
                </a:solidFill>
                <a:cs typeface="Times New Roman" pitchFamily="18" charset="0"/>
              </a:rPr>
              <a:t>	</a:t>
            </a:r>
            <a:r>
              <a:rPr lang="en-US" sz="2400" dirty="0" smtClean="0">
                <a:solidFill>
                  <a:schemeClr val="accent6"/>
                </a:solidFill>
                <a:cs typeface="Times New Roman" pitchFamily="18" charset="0"/>
              </a:rPr>
              <a:t>(</a:t>
            </a:r>
            <a:r>
              <a:rPr lang="en-US" sz="2400" dirty="0">
                <a:solidFill>
                  <a:schemeClr val="accent6"/>
                </a:solidFill>
                <a:cs typeface="Times New Roman" pitchFamily="18" charset="0"/>
              </a:rPr>
              <a:t>1/n)</a:t>
            </a:r>
            <a:r>
              <a:rPr lang="en-US" sz="2400" dirty="0">
                <a:solidFill>
                  <a:schemeClr val="accent6"/>
                </a:solidFill>
                <a:cs typeface="Times New Roman" pitchFamily="18" charset="0"/>
                <a:sym typeface="Symbol"/>
              </a:rPr>
              <a:t></a:t>
            </a:r>
            <a:r>
              <a:rPr lang="en-US" sz="2400" baseline="-25000" dirty="0" smtClean="0">
                <a:solidFill>
                  <a:schemeClr val="accent6"/>
                </a:solidFill>
                <a:cs typeface="Times New Roman" pitchFamily="18" charset="0"/>
                <a:sym typeface="Symbol"/>
              </a:rPr>
              <a:t>j</a:t>
            </a:r>
            <a:r>
              <a:rPr lang="en-US" sz="2400" dirty="0" smtClean="0">
                <a:solidFill>
                  <a:schemeClr val="accent6"/>
                </a:solidFill>
                <a:cs typeface="Times New Roman" pitchFamily="18" charset="0"/>
                <a:sym typeface="Symbol"/>
              </a:rPr>
              <a:t>(max{0, </a:t>
            </a:r>
            <a:r>
              <a:rPr lang="en-US" sz="2400" dirty="0" err="1" smtClean="0">
                <a:solidFill>
                  <a:schemeClr val="accent6"/>
                </a:solidFill>
                <a:cs typeface="Times New Roman" pitchFamily="18" charset="0"/>
              </a:rPr>
              <a:t>x</a:t>
            </a:r>
            <a:r>
              <a:rPr lang="en-US" sz="2400" baseline="-25000" dirty="0" err="1" smtClean="0">
                <a:solidFill>
                  <a:schemeClr val="accent6"/>
                </a:solidFill>
                <a:cs typeface="Times New Roman" pitchFamily="18" charset="0"/>
              </a:rPr>
              <a:t>j</a:t>
            </a:r>
            <a:r>
              <a:rPr lang="en-US" sz="2400" dirty="0" smtClean="0">
                <a:solidFill>
                  <a:schemeClr val="accent6"/>
                </a:solidFill>
                <a:cs typeface="Times New Roman" pitchFamily="18" charset="0"/>
              </a:rPr>
              <a:t> </a:t>
            </a:r>
            <a:r>
              <a:rPr lang="en-US" sz="2400" dirty="0">
                <a:solidFill>
                  <a:schemeClr val="accent6"/>
                </a:solidFill>
                <a:cs typeface="Times New Roman" pitchFamily="18" charset="0"/>
              </a:rPr>
              <a:t>+ </a:t>
            </a:r>
            <a:r>
              <a:rPr lang="en-US" sz="2400" dirty="0" err="1">
                <a:solidFill>
                  <a:schemeClr val="accent6"/>
                </a:solidFill>
                <a:cs typeface="Times New Roman" pitchFamily="18" charset="0"/>
              </a:rPr>
              <a:t>p</a:t>
            </a:r>
            <a:r>
              <a:rPr lang="en-US" sz="2400" baseline="-25000" dirty="0" err="1">
                <a:solidFill>
                  <a:schemeClr val="accent6"/>
                </a:solidFill>
                <a:cs typeface="Times New Roman" pitchFamily="18" charset="0"/>
              </a:rPr>
              <a:t>j</a:t>
            </a:r>
            <a:r>
              <a:rPr lang="en-US" sz="2400" dirty="0">
                <a:solidFill>
                  <a:schemeClr val="accent6"/>
                </a:solidFill>
                <a:cs typeface="Times New Roman" pitchFamily="18" charset="0"/>
              </a:rPr>
              <a:t> </a:t>
            </a:r>
            <a:r>
              <a:rPr lang="en-US" sz="2400" dirty="0" smtClean="0">
                <a:solidFill>
                  <a:schemeClr val="accent6"/>
                </a:solidFill>
                <a:cs typeface="Times New Roman" pitchFamily="18" charset="0"/>
              </a:rPr>
              <a:t>– </a:t>
            </a:r>
            <a:r>
              <a:rPr lang="en-US" sz="2400" dirty="0" err="1" smtClean="0">
                <a:solidFill>
                  <a:schemeClr val="accent6"/>
                </a:solidFill>
                <a:cs typeface="Times New Roman" pitchFamily="18" charset="0"/>
              </a:rPr>
              <a:t>d</a:t>
            </a:r>
            <a:r>
              <a:rPr lang="en-US" sz="2400" baseline="-25000" dirty="0" err="1" smtClean="0">
                <a:solidFill>
                  <a:schemeClr val="accent6"/>
                </a:solidFill>
                <a:cs typeface="Times New Roman" pitchFamily="18" charset="0"/>
              </a:rPr>
              <a:t>j</a:t>
            </a:r>
            <a:r>
              <a:rPr lang="en-US" sz="2400" dirty="0" smtClean="0">
                <a:solidFill>
                  <a:schemeClr val="accent6"/>
                </a:solidFill>
                <a:cs typeface="Times New Roman" pitchFamily="18" charset="0"/>
              </a:rPr>
              <a:t>})</a:t>
            </a:r>
            <a:endParaRPr lang="en-US" sz="2400" dirty="0" smtClean="0"/>
          </a:p>
        </p:txBody>
      </p:sp>
      <p:sp>
        <p:nvSpPr>
          <p:cNvPr id="5" name="Rectangle 2"/>
          <p:cNvSpPr>
            <a:spLocks noGrp="1" noChangeArrowheads="1"/>
          </p:cNvSpPr>
          <p:nvPr>
            <p:ph type="title"/>
          </p:nvPr>
        </p:nvSpPr>
        <p:spPr>
          <a:xfrm>
            <a:off x="1219200" y="274638"/>
            <a:ext cx="7467600" cy="1011237"/>
          </a:xfrm>
        </p:spPr>
        <p:txBody>
          <a:bodyPr/>
          <a:lstStyle/>
          <a:p>
            <a:r>
              <a:rPr lang="en-US" sz="4000" dirty="0" smtClean="0">
                <a:cs typeface="Times New Roman" pitchFamily="18" charset="0"/>
              </a:rPr>
              <a:t>Processor Scheduling </a:t>
            </a:r>
            <a:br>
              <a:rPr lang="en-US" sz="4000" dirty="0" smtClean="0">
                <a:cs typeface="Times New Roman" pitchFamily="18" charset="0"/>
              </a:rPr>
            </a:br>
            <a:r>
              <a:rPr lang="en-US" sz="4000" dirty="0" smtClean="0">
                <a:cs typeface="Times New Roman" pitchFamily="18" charset="0"/>
              </a:rPr>
              <a:t>Objective Functions</a:t>
            </a:r>
            <a:endParaRPr lang="en-US" sz="4000" dirty="0">
              <a:cs typeface="Times New Roman" pitchFamily="18" charset="0"/>
            </a:endParaRPr>
          </a:p>
        </p:txBody>
      </p:sp>
    </p:spTree>
    <p:extLst>
      <p:ext uri="{BB962C8B-B14F-4D97-AF65-F5344CB8AC3E}">
        <p14:creationId xmlns:p14="http://schemas.microsoft.com/office/powerpoint/2010/main" val="3356812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2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9392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9392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9392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9392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9392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9392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939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3" name="Rectangle 3"/>
          <p:cNvSpPr>
            <a:spLocks noGrp="1" noChangeArrowheads="1"/>
          </p:cNvSpPr>
          <p:nvPr>
            <p:ph type="body" idx="1"/>
          </p:nvPr>
        </p:nvSpPr>
        <p:spPr>
          <a:xfrm>
            <a:off x="172447" y="1506165"/>
            <a:ext cx="8714508" cy="4659986"/>
          </a:xfrm>
          <a:ln/>
        </p:spPr>
        <p:txBody>
          <a:bodyPr/>
          <a:lstStyle/>
          <a:p>
            <a:pPr>
              <a:spcBef>
                <a:spcPts val="0"/>
              </a:spcBef>
            </a:pPr>
            <a:r>
              <a:rPr lang="en-US" sz="2400" dirty="0" smtClean="0">
                <a:solidFill>
                  <a:schemeClr val="accent6"/>
                </a:solidFill>
                <a:cs typeface="Times New Roman" pitchFamily="18" charset="0"/>
              </a:rPr>
              <a:t>When any of the </a:t>
            </a:r>
            <a:r>
              <a:rPr lang="en-US" sz="2400" dirty="0" err="1" smtClean="0">
                <a:solidFill>
                  <a:schemeClr val="accent6"/>
                </a:solidFill>
                <a:cs typeface="Times New Roman" pitchFamily="18" charset="0"/>
              </a:rPr>
              <a:t>minmax</a:t>
            </a:r>
            <a:r>
              <a:rPr lang="en-US" sz="2400" dirty="0" smtClean="0">
                <a:solidFill>
                  <a:schemeClr val="accent6"/>
                </a:solidFill>
                <a:cs typeface="Times New Roman" pitchFamily="18" charset="0"/>
              </a:rPr>
              <a:t> objective are being optimized, the problem is an integer non-linear program (INLP).</a:t>
            </a:r>
          </a:p>
          <a:p>
            <a:pPr>
              <a:spcBef>
                <a:spcPts val="0"/>
              </a:spcBef>
            </a:pPr>
            <a:r>
              <a:rPr lang="en-US" sz="2400" dirty="0" smtClean="0">
                <a:solidFill>
                  <a:schemeClr val="accent6"/>
                </a:solidFill>
                <a:cs typeface="Times New Roman" pitchFamily="18" charset="0"/>
              </a:rPr>
              <a:t>Any of the min max objectives can be linearized by introducing a new decision variable f to represent the objective function value, then minimizing f subject to new constraints of the form f </a:t>
            </a:r>
            <a:r>
              <a:rPr lang="en-US" sz="2400" dirty="0" smtClean="0">
                <a:solidFill>
                  <a:schemeClr val="accent6"/>
                </a:solidFill>
                <a:cs typeface="Times New Roman" pitchFamily="18" charset="0"/>
                <a:sym typeface="Symbol"/>
              </a:rPr>
              <a:t> each element in the maximize set.  A similar construction can model tardiness by introducing new non-negative tardiness variables for each job and adding constraints keeping each tardiness variable  the corresponding lateness. [11.38]</a:t>
            </a:r>
            <a:endParaRPr lang="en-US" sz="2400" dirty="0" smtClean="0"/>
          </a:p>
        </p:txBody>
      </p:sp>
      <p:sp>
        <p:nvSpPr>
          <p:cNvPr id="5" name="Rectangle 2"/>
          <p:cNvSpPr>
            <a:spLocks noGrp="1" noChangeArrowheads="1"/>
          </p:cNvSpPr>
          <p:nvPr>
            <p:ph type="title"/>
          </p:nvPr>
        </p:nvSpPr>
        <p:spPr>
          <a:xfrm>
            <a:off x="1219200" y="274638"/>
            <a:ext cx="7467600" cy="1011237"/>
          </a:xfrm>
        </p:spPr>
        <p:txBody>
          <a:bodyPr/>
          <a:lstStyle/>
          <a:p>
            <a:r>
              <a:rPr lang="en-US" sz="4000" dirty="0" smtClean="0">
                <a:cs typeface="Times New Roman" pitchFamily="18" charset="0"/>
              </a:rPr>
              <a:t>ILP Formulation of </a:t>
            </a:r>
            <a:br>
              <a:rPr lang="en-US" sz="4000" dirty="0" smtClean="0">
                <a:cs typeface="Times New Roman" pitchFamily="18" charset="0"/>
              </a:rPr>
            </a:br>
            <a:r>
              <a:rPr lang="en-US" sz="4000" dirty="0" err="1" smtClean="0">
                <a:cs typeface="Times New Roman" pitchFamily="18" charset="0"/>
              </a:rPr>
              <a:t>Minmax</a:t>
            </a:r>
            <a:r>
              <a:rPr lang="en-US" sz="4000" dirty="0" smtClean="0">
                <a:cs typeface="Times New Roman" pitchFamily="18" charset="0"/>
              </a:rPr>
              <a:t> Scheduling Objective</a:t>
            </a:r>
            <a:endParaRPr lang="en-US" sz="4000" dirty="0">
              <a:cs typeface="Times New Roman" pitchFamily="18" charset="0"/>
            </a:endParaRPr>
          </a:p>
        </p:txBody>
      </p:sp>
    </p:spTree>
    <p:extLst>
      <p:ext uri="{BB962C8B-B14F-4D97-AF65-F5344CB8AC3E}">
        <p14:creationId xmlns:p14="http://schemas.microsoft.com/office/powerpoint/2010/main" val="3462477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3" name="Rectangle 3"/>
          <p:cNvSpPr>
            <a:spLocks noGrp="1" noChangeArrowheads="1"/>
          </p:cNvSpPr>
          <p:nvPr>
            <p:ph type="body" idx="1"/>
          </p:nvPr>
        </p:nvSpPr>
        <p:spPr>
          <a:xfrm>
            <a:off x="172447" y="1506165"/>
            <a:ext cx="8714508" cy="4659986"/>
          </a:xfrm>
          <a:ln/>
        </p:spPr>
        <p:txBody>
          <a:bodyPr/>
          <a:lstStyle/>
          <a:p>
            <a:pPr>
              <a:spcBef>
                <a:spcPts val="0"/>
              </a:spcBef>
            </a:pPr>
            <a:r>
              <a:rPr lang="en-US" sz="2400" dirty="0" smtClean="0">
                <a:solidFill>
                  <a:schemeClr val="accent6"/>
                </a:solidFill>
                <a:cs typeface="Times New Roman" pitchFamily="18" charset="0"/>
              </a:rPr>
              <a:t>The mean completion time, mean flow time, and mean lateness scheduling objective functions are equivalent in the sense that an optimal schedule for one is also optimal for the others. [11.39]</a:t>
            </a:r>
          </a:p>
          <a:p>
            <a:pPr>
              <a:spcBef>
                <a:spcPts val="0"/>
              </a:spcBef>
            </a:pPr>
            <a:r>
              <a:rPr lang="en-US" sz="2400" dirty="0" smtClean="0">
                <a:solidFill>
                  <a:schemeClr val="accent6"/>
                </a:solidFill>
                <a:cs typeface="Times New Roman" pitchFamily="18" charset="0"/>
              </a:rPr>
              <a:t>An optimal schedule for the maximum lateness objective function is also optimal for maximum tardiness. [11.40]</a:t>
            </a:r>
            <a:endParaRPr lang="en-US" sz="2400" dirty="0" smtClean="0"/>
          </a:p>
        </p:txBody>
      </p:sp>
      <p:sp>
        <p:nvSpPr>
          <p:cNvPr id="5" name="Rectangle 2"/>
          <p:cNvSpPr>
            <a:spLocks noGrp="1" noChangeArrowheads="1"/>
          </p:cNvSpPr>
          <p:nvPr>
            <p:ph type="title"/>
          </p:nvPr>
        </p:nvSpPr>
        <p:spPr>
          <a:xfrm>
            <a:off x="1219200" y="274638"/>
            <a:ext cx="7467600" cy="1011237"/>
          </a:xfrm>
        </p:spPr>
        <p:txBody>
          <a:bodyPr/>
          <a:lstStyle/>
          <a:p>
            <a:r>
              <a:rPr lang="en-US" sz="4000" dirty="0" smtClean="0">
                <a:cs typeface="Times New Roman" pitchFamily="18" charset="0"/>
              </a:rPr>
              <a:t>Equivalences among Scheduling Objective Functions</a:t>
            </a:r>
            <a:endParaRPr lang="en-US" sz="4000" dirty="0">
              <a:cs typeface="Times New Roman" pitchFamily="18" charset="0"/>
            </a:endParaRPr>
          </a:p>
        </p:txBody>
      </p:sp>
    </p:spTree>
    <p:extLst>
      <p:ext uri="{BB962C8B-B14F-4D97-AF65-F5344CB8AC3E}">
        <p14:creationId xmlns:p14="http://schemas.microsoft.com/office/powerpoint/2010/main" val="292433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3" name="Rectangle 3"/>
          <p:cNvSpPr>
            <a:spLocks noGrp="1" noChangeArrowheads="1"/>
          </p:cNvSpPr>
          <p:nvPr>
            <p:ph type="body" idx="1"/>
          </p:nvPr>
        </p:nvSpPr>
        <p:spPr>
          <a:xfrm>
            <a:off x="172447" y="1506165"/>
            <a:ext cx="8714508" cy="4659986"/>
          </a:xfrm>
          <a:ln/>
        </p:spPr>
        <p:txBody>
          <a:bodyPr/>
          <a:lstStyle/>
          <a:p>
            <a:pPr>
              <a:spcBef>
                <a:spcPts val="0"/>
              </a:spcBef>
            </a:pPr>
            <a:r>
              <a:rPr lang="en-US" sz="2400" dirty="0">
                <a:solidFill>
                  <a:srgbClr val="0070C0"/>
                </a:solidFill>
                <a:cs typeface="Times New Roman" pitchFamily="18" charset="0"/>
              </a:rPr>
              <a:t>Job </a:t>
            </a:r>
            <a:r>
              <a:rPr lang="en-US" sz="2400" dirty="0" smtClean="0">
                <a:solidFill>
                  <a:srgbClr val="0070C0"/>
                </a:solidFill>
                <a:cs typeface="Times New Roman" pitchFamily="18" charset="0"/>
              </a:rPr>
              <a:t>shop scheduling problems </a:t>
            </a:r>
            <a:r>
              <a:rPr lang="en-US" sz="2400" dirty="0" smtClean="0">
                <a:cs typeface="Times New Roman" pitchFamily="18" charset="0"/>
              </a:rPr>
              <a:t>seek an optimal schedule for a given collection of jobs, each of which requires a known sequence of processors that can accommodate only one job at a time. [11.41]</a:t>
            </a:r>
            <a:endParaRPr lang="en-US" sz="2400" dirty="0" smtClean="0"/>
          </a:p>
        </p:txBody>
      </p:sp>
      <p:sp>
        <p:nvSpPr>
          <p:cNvPr id="5" name="Rectangle 2"/>
          <p:cNvSpPr>
            <a:spLocks noGrp="1" noChangeArrowheads="1"/>
          </p:cNvSpPr>
          <p:nvPr>
            <p:ph type="title"/>
          </p:nvPr>
        </p:nvSpPr>
        <p:spPr>
          <a:xfrm>
            <a:off x="1219200" y="274638"/>
            <a:ext cx="7467600" cy="1011237"/>
          </a:xfrm>
        </p:spPr>
        <p:txBody>
          <a:bodyPr/>
          <a:lstStyle/>
          <a:p>
            <a:r>
              <a:rPr lang="en-US" sz="4000" dirty="0" smtClean="0">
                <a:cs typeface="Times New Roman" pitchFamily="18" charset="0"/>
              </a:rPr>
              <a:t>Job Shop Scheduling</a:t>
            </a:r>
            <a:endParaRPr lang="en-US" sz="4000" dirty="0">
              <a:cs typeface="Times New Roman" pitchFamily="18" charset="0"/>
            </a:endParaRPr>
          </a:p>
        </p:txBody>
      </p:sp>
    </p:spTree>
    <p:extLst>
      <p:ext uri="{BB962C8B-B14F-4D97-AF65-F5344CB8AC3E}">
        <p14:creationId xmlns:p14="http://schemas.microsoft.com/office/powerpoint/2010/main" val="2766985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a:xfrm>
            <a:off x="1219200" y="274638"/>
            <a:ext cx="7684168" cy="1011237"/>
          </a:xfrm>
        </p:spPr>
        <p:txBody>
          <a:bodyPr/>
          <a:lstStyle/>
          <a:p>
            <a:r>
              <a:rPr lang="en-US" sz="3400" dirty="0" smtClean="0">
                <a:cs typeface="Times New Roman" pitchFamily="18" charset="0"/>
              </a:rPr>
              <a:t>Example 11.13 </a:t>
            </a:r>
            <a:br>
              <a:rPr lang="en-US" sz="3400" dirty="0" smtClean="0">
                <a:cs typeface="Times New Roman" pitchFamily="18" charset="0"/>
              </a:rPr>
            </a:br>
            <a:r>
              <a:rPr lang="en-US" sz="3400" dirty="0" smtClean="0">
                <a:cs typeface="Times New Roman" pitchFamily="18" charset="0"/>
              </a:rPr>
              <a:t>Custom Metalworking Job Shop</a:t>
            </a:r>
            <a:endParaRPr lang="en-US" sz="3400" dirty="0">
              <a:cs typeface="Times New Roman" pitchFamily="18" charset="0"/>
            </a:endParaRPr>
          </a:p>
        </p:txBody>
      </p:sp>
      <p:sp>
        <p:nvSpPr>
          <p:cNvPr id="593923" name="Rectangle 3"/>
          <p:cNvSpPr>
            <a:spLocks noGrp="1" noChangeArrowheads="1"/>
          </p:cNvSpPr>
          <p:nvPr>
            <p:ph type="body" idx="1"/>
          </p:nvPr>
        </p:nvSpPr>
        <p:spPr>
          <a:xfrm>
            <a:off x="256674" y="1536027"/>
            <a:ext cx="8582526" cy="4592058"/>
          </a:xfrm>
          <a:ln/>
        </p:spPr>
        <p:txBody>
          <a:bodyPr/>
          <a:lstStyle/>
          <a:p>
            <a:pPr marL="0" indent="0">
              <a:lnSpc>
                <a:spcPct val="95000"/>
              </a:lnSpc>
              <a:spcBef>
                <a:spcPts val="0"/>
              </a:spcBef>
              <a:buNone/>
              <a:tabLst>
                <a:tab pos="457200" algn="l"/>
              </a:tabLst>
            </a:pPr>
            <a:r>
              <a:rPr lang="en-US" sz="2400" dirty="0" smtClean="0"/>
              <a:t>	</a:t>
            </a:r>
            <a:r>
              <a:rPr lang="en-US" sz="2100" dirty="0"/>
              <a:t>We illustrate job shop scheduling with a fictitious Custom Metalworking company which fabricates prototype metal parts for a nearby engine manufacturer.  Figure 11.9 provides details on the 3 jobs waiting to be scheduled.  First is a die requiring work on a sequence of 5 workstations: 1 (forging), then 2 (machining), then 3 (grinding), then 4 (polishing), and finally, 6 (electric discharge cutting).  Job 2 is a cam shaft requiring 4 stations, and job 3 a fuel injector requiring 5 steps.  Numbers in boxes indicate process times</a:t>
            </a:r>
          </a:p>
          <a:p>
            <a:pPr marL="0" indent="0">
              <a:lnSpc>
                <a:spcPct val="95000"/>
              </a:lnSpc>
              <a:spcBef>
                <a:spcPts val="0"/>
              </a:spcBef>
              <a:buNone/>
              <a:tabLst>
                <a:tab pos="457200" algn="l"/>
              </a:tabLst>
            </a:pPr>
            <a:r>
              <a:rPr lang="en-US" sz="2100" dirty="0" smtClean="0"/>
              <a:t>	</a:t>
            </a:r>
            <a:r>
              <a:rPr lang="en-US" sz="2100" dirty="0" err="1" smtClean="0"/>
              <a:t>P</a:t>
            </a:r>
            <a:r>
              <a:rPr lang="en-US" sz="2100" baseline="-25000" dirty="0" err="1" smtClean="0"/>
              <a:t>j,k</a:t>
            </a:r>
            <a:r>
              <a:rPr lang="en-US" sz="2100" dirty="0" smtClean="0"/>
              <a:t> </a:t>
            </a:r>
            <a:r>
              <a:rPr lang="en-US" sz="2100" dirty="0" smtClean="0">
                <a:sym typeface="Symbol"/>
              </a:rPr>
              <a:t></a:t>
            </a:r>
            <a:r>
              <a:rPr lang="en-US" sz="2100" dirty="0" smtClean="0"/>
              <a:t> </a:t>
            </a:r>
            <a:r>
              <a:rPr lang="en-US" sz="2100" dirty="0"/>
              <a:t>process time (in minutes) of job j on processor k</a:t>
            </a:r>
          </a:p>
          <a:p>
            <a:pPr marL="0" indent="0">
              <a:lnSpc>
                <a:spcPct val="95000"/>
              </a:lnSpc>
              <a:spcBef>
                <a:spcPts val="0"/>
              </a:spcBef>
              <a:buNone/>
              <a:tabLst>
                <a:tab pos="457200" algn="l"/>
              </a:tabLst>
            </a:pPr>
            <a:r>
              <a:rPr lang="en-US" sz="2100" dirty="0"/>
              <a:t>For example, job 1 requires 45 minutes at polishing workstation 4.</a:t>
            </a:r>
          </a:p>
          <a:p>
            <a:pPr marL="0" indent="0">
              <a:lnSpc>
                <a:spcPct val="95000"/>
              </a:lnSpc>
              <a:spcBef>
                <a:spcPts val="0"/>
              </a:spcBef>
              <a:buNone/>
              <a:tabLst>
                <a:tab pos="457200" algn="l"/>
              </a:tabLst>
            </a:pPr>
            <a:r>
              <a:rPr lang="en-US" sz="2100" dirty="0" smtClean="0"/>
              <a:t>	Any </a:t>
            </a:r>
            <a:r>
              <a:rPr lang="en-US" sz="2100" dirty="0"/>
              <a:t>of the objective function forms in [11.37] could be appropriate for Custom Metalworking’s scheduling.  We will assume that the company wants to complete all 3 jobs as soon as possible (minimize maximum completion), so that workers can leave for a holiday.</a:t>
            </a:r>
          </a:p>
        </p:txBody>
      </p:sp>
    </p:spTree>
    <p:extLst>
      <p:ext uri="{BB962C8B-B14F-4D97-AF65-F5344CB8AC3E}">
        <p14:creationId xmlns:p14="http://schemas.microsoft.com/office/powerpoint/2010/main" val="66232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39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39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a:xfrm>
            <a:off x="1219200" y="274638"/>
            <a:ext cx="7684168" cy="1011237"/>
          </a:xfrm>
        </p:spPr>
        <p:txBody>
          <a:bodyPr/>
          <a:lstStyle/>
          <a:p>
            <a:r>
              <a:rPr lang="en-US" sz="3400" dirty="0" smtClean="0">
                <a:cs typeface="Times New Roman" pitchFamily="18" charset="0"/>
              </a:rPr>
              <a:t>Example 11.13 </a:t>
            </a:r>
            <a:br>
              <a:rPr lang="en-US" sz="3400" dirty="0" smtClean="0">
                <a:cs typeface="Times New Roman" pitchFamily="18" charset="0"/>
              </a:rPr>
            </a:br>
            <a:r>
              <a:rPr lang="en-US" sz="3400" dirty="0" smtClean="0">
                <a:cs typeface="Times New Roman" pitchFamily="18" charset="0"/>
              </a:rPr>
              <a:t>Custom Metalworking Job Shop</a:t>
            </a:r>
            <a:endParaRPr lang="en-US" sz="3400" dirty="0">
              <a:cs typeface="Times New Roman" pitchFamily="18" charset="0"/>
            </a:endParaRPr>
          </a:p>
        </p:txBody>
      </p:sp>
      <p:grpSp>
        <p:nvGrpSpPr>
          <p:cNvPr id="44" name="Group 43"/>
          <p:cNvGrpSpPr/>
          <p:nvPr/>
        </p:nvGrpSpPr>
        <p:grpSpPr>
          <a:xfrm>
            <a:off x="-33663" y="1906837"/>
            <a:ext cx="6523460" cy="836001"/>
            <a:chOff x="-33663" y="1906837"/>
            <a:chExt cx="6523460" cy="836001"/>
          </a:xfrm>
        </p:grpSpPr>
        <p:grpSp>
          <p:nvGrpSpPr>
            <p:cNvPr id="9" name="Group 8"/>
            <p:cNvGrpSpPr/>
            <p:nvPr/>
          </p:nvGrpSpPr>
          <p:grpSpPr>
            <a:xfrm>
              <a:off x="1117325" y="1906837"/>
              <a:ext cx="732654" cy="834189"/>
              <a:chOff x="657726" y="1909011"/>
              <a:chExt cx="765990" cy="834189"/>
            </a:xfrm>
          </p:grpSpPr>
          <p:grpSp>
            <p:nvGrpSpPr>
              <p:cNvPr id="6" name="Group 5"/>
              <p:cNvGrpSpPr/>
              <p:nvPr/>
            </p:nvGrpSpPr>
            <p:grpSpPr>
              <a:xfrm>
                <a:off x="657726" y="1909011"/>
                <a:ext cx="737937" cy="834189"/>
                <a:chOff x="657726" y="1909011"/>
                <a:chExt cx="737937" cy="834189"/>
              </a:xfrm>
              <a:solidFill>
                <a:schemeClr val="accent1">
                  <a:alpha val="74000"/>
                </a:schemeClr>
              </a:solidFill>
            </p:grpSpPr>
            <p:sp>
              <p:nvSpPr>
                <p:cNvPr id="3" name="Rectangle 2"/>
                <p:cNvSpPr/>
                <p:nvPr/>
              </p:nvSpPr>
              <p:spPr bwMode="auto">
                <a:xfrm>
                  <a:off x="657726" y="1909011"/>
                  <a:ext cx="737937" cy="834189"/>
                </a:xfrm>
                <a:prstGeom prst="rect">
                  <a:avLst/>
                </a:prstGeom>
                <a:grpFill/>
                <a:ln w="1905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5" name="Straight Connector 4"/>
                <p:cNvCxnSpPr>
                  <a:stCxn id="3" idx="1"/>
                  <a:endCxn id="3" idx="3"/>
                </p:cNvCxnSpPr>
                <p:nvPr/>
              </p:nvCxnSpPr>
              <p:spPr bwMode="auto">
                <a:xfrm>
                  <a:off x="657726" y="2326106"/>
                  <a:ext cx="737937" cy="0"/>
                </a:xfrm>
                <a:prstGeom prst="line">
                  <a:avLst/>
                </a:prstGeom>
                <a:grpFill/>
                <a:ln w="9525" cap="flat" cmpd="sng" algn="ctr">
                  <a:solidFill>
                    <a:srgbClr val="000066"/>
                  </a:solidFill>
                  <a:prstDash val="solid"/>
                  <a:round/>
                  <a:headEnd type="none" w="med" len="med"/>
                  <a:tailEnd type="none" w="med" len="med"/>
                </a:ln>
                <a:effectLst/>
              </p:spPr>
            </p:cxnSp>
          </p:grpSp>
          <p:sp>
            <p:nvSpPr>
              <p:cNvPr id="7" name="TextBox 6"/>
              <p:cNvSpPr txBox="1"/>
              <p:nvPr/>
            </p:nvSpPr>
            <p:spPr>
              <a:xfrm>
                <a:off x="682808" y="1956774"/>
                <a:ext cx="740908" cy="400110"/>
              </a:xfrm>
              <a:prstGeom prst="rect">
                <a:avLst/>
              </a:prstGeom>
              <a:noFill/>
            </p:spPr>
            <p:txBody>
              <a:bodyPr wrap="none" rtlCol="0">
                <a:spAutoFit/>
              </a:bodyPr>
              <a:lstStyle/>
              <a:p>
                <a:r>
                  <a:rPr lang="en-US" sz="2000" dirty="0" smtClean="0"/>
                  <a:t>WS1</a:t>
                </a:r>
                <a:endParaRPr lang="en-US" sz="2000" dirty="0"/>
              </a:p>
            </p:txBody>
          </p:sp>
          <p:sp>
            <p:nvSpPr>
              <p:cNvPr id="8" name="TextBox 7"/>
              <p:cNvSpPr txBox="1"/>
              <p:nvPr/>
            </p:nvSpPr>
            <p:spPr>
              <a:xfrm>
                <a:off x="889595" y="2343090"/>
                <a:ext cx="327334" cy="400110"/>
              </a:xfrm>
              <a:prstGeom prst="rect">
                <a:avLst/>
              </a:prstGeom>
              <a:noFill/>
            </p:spPr>
            <p:txBody>
              <a:bodyPr wrap="none" rtlCol="0">
                <a:spAutoFit/>
              </a:bodyPr>
              <a:lstStyle/>
              <a:p>
                <a:r>
                  <a:rPr lang="en-US" sz="2000" dirty="0" smtClean="0"/>
                  <a:t>3</a:t>
                </a:r>
                <a:endParaRPr lang="en-US" sz="2000" dirty="0"/>
              </a:p>
            </p:txBody>
          </p:sp>
        </p:grpSp>
        <p:grpSp>
          <p:nvGrpSpPr>
            <p:cNvPr id="12" name="Group 11"/>
            <p:cNvGrpSpPr/>
            <p:nvPr/>
          </p:nvGrpSpPr>
          <p:grpSpPr>
            <a:xfrm>
              <a:off x="2252940" y="1908649"/>
              <a:ext cx="765990" cy="834189"/>
              <a:chOff x="657726" y="1909011"/>
              <a:chExt cx="765990" cy="834189"/>
            </a:xfrm>
          </p:grpSpPr>
          <p:grpSp>
            <p:nvGrpSpPr>
              <p:cNvPr id="13" name="Group 12"/>
              <p:cNvGrpSpPr/>
              <p:nvPr/>
            </p:nvGrpSpPr>
            <p:grpSpPr>
              <a:xfrm>
                <a:off x="657726" y="1909011"/>
                <a:ext cx="737937" cy="834189"/>
                <a:chOff x="657726" y="1909011"/>
                <a:chExt cx="737937" cy="834189"/>
              </a:xfrm>
              <a:solidFill>
                <a:schemeClr val="accent1">
                  <a:alpha val="74000"/>
                </a:schemeClr>
              </a:solidFill>
            </p:grpSpPr>
            <p:sp>
              <p:nvSpPr>
                <p:cNvPr id="16" name="Rectangle 15"/>
                <p:cNvSpPr/>
                <p:nvPr/>
              </p:nvSpPr>
              <p:spPr bwMode="auto">
                <a:xfrm>
                  <a:off x="657726" y="1909011"/>
                  <a:ext cx="737937" cy="834189"/>
                </a:xfrm>
                <a:prstGeom prst="rect">
                  <a:avLst/>
                </a:prstGeom>
                <a:grpFill/>
                <a:ln w="1905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17" name="Straight Connector 16"/>
                <p:cNvCxnSpPr>
                  <a:stCxn id="16" idx="1"/>
                  <a:endCxn id="16" idx="3"/>
                </p:cNvCxnSpPr>
                <p:nvPr/>
              </p:nvCxnSpPr>
              <p:spPr bwMode="auto">
                <a:xfrm>
                  <a:off x="657726" y="2326106"/>
                  <a:ext cx="737937" cy="0"/>
                </a:xfrm>
                <a:prstGeom prst="line">
                  <a:avLst/>
                </a:prstGeom>
                <a:grpFill/>
                <a:ln w="9525" cap="flat" cmpd="sng" algn="ctr">
                  <a:solidFill>
                    <a:srgbClr val="000066"/>
                  </a:solidFill>
                  <a:prstDash val="solid"/>
                  <a:round/>
                  <a:headEnd type="none" w="med" len="med"/>
                  <a:tailEnd type="none" w="med" len="med"/>
                </a:ln>
                <a:effectLst/>
              </p:spPr>
            </p:cxnSp>
          </p:grpSp>
          <p:sp>
            <p:nvSpPr>
              <p:cNvPr id="14" name="TextBox 13"/>
              <p:cNvSpPr txBox="1"/>
              <p:nvPr/>
            </p:nvSpPr>
            <p:spPr>
              <a:xfrm>
                <a:off x="682809" y="1956774"/>
                <a:ext cx="740907" cy="400110"/>
              </a:xfrm>
              <a:prstGeom prst="rect">
                <a:avLst/>
              </a:prstGeom>
              <a:noFill/>
            </p:spPr>
            <p:txBody>
              <a:bodyPr wrap="none" rtlCol="0">
                <a:spAutoFit/>
              </a:bodyPr>
              <a:lstStyle/>
              <a:p>
                <a:r>
                  <a:rPr lang="en-US" sz="2000" dirty="0" smtClean="0"/>
                  <a:t>WS2</a:t>
                </a:r>
                <a:endParaRPr lang="en-US" sz="2000" dirty="0"/>
              </a:p>
            </p:txBody>
          </p:sp>
          <p:sp>
            <p:nvSpPr>
              <p:cNvPr id="15" name="TextBox 14"/>
              <p:cNvSpPr txBox="1"/>
              <p:nvPr/>
            </p:nvSpPr>
            <p:spPr>
              <a:xfrm>
                <a:off x="818262" y="2343090"/>
                <a:ext cx="470000" cy="400110"/>
              </a:xfrm>
              <a:prstGeom prst="rect">
                <a:avLst/>
              </a:prstGeom>
              <a:noFill/>
            </p:spPr>
            <p:txBody>
              <a:bodyPr wrap="none" rtlCol="0">
                <a:spAutoFit/>
              </a:bodyPr>
              <a:lstStyle/>
              <a:p>
                <a:r>
                  <a:rPr lang="en-US" sz="2000" dirty="0" smtClean="0"/>
                  <a:t>10</a:t>
                </a:r>
                <a:endParaRPr lang="en-US" sz="2000" dirty="0"/>
              </a:p>
            </p:txBody>
          </p:sp>
        </p:grpSp>
        <p:grpSp>
          <p:nvGrpSpPr>
            <p:cNvPr id="18" name="Group 17"/>
            <p:cNvGrpSpPr/>
            <p:nvPr/>
          </p:nvGrpSpPr>
          <p:grpSpPr>
            <a:xfrm>
              <a:off x="3432544" y="1907923"/>
              <a:ext cx="765990" cy="834189"/>
              <a:chOff x="657726" y="1909011"/>
              <a:chExt cx="765990" cy="834189"/>
            </a:xfrm>
          </p:grpSpPr>
          <p:grpSp>
            <p:nvGrpSpPr>
              <p:cNvPr id="19" name="Group 18"/>
              <p:cNvGrpSpPr/>
              <p:nvPr/>
            </p:nvGrpSpPr>
            <p:grpSpPr>
              <a:xfrm>
                <a:off x="657726" y="1909011"/>
                <a:ext cx="737937" cy="834189"/>
                <a:chOff x="657726" y="1909011"/>
                <a:chExt cx="737937" cy="834189"/>
              </a:xfrm>
              <a:solidFill>
                <a:schemeClr val="accent1">
                  <a:alpha val="74000"/>
                </a:schemeClr>
              </a:solidFill>
            </p:grpSpPr>
            <p:sp>
              <p:nvSpPr>
                <p:cNvPr id="22" name="Rectangle 21"/>
                <p:cNvSpPr/>
                <p:nvPr/>
              </p:nvSpPr>
              <p:spPr bwMode="auto">
                <a:xfrm>
                  <a:off x="657726" y="1909011"/>
                  <a:ext cx="737937" cy="834189"/>
                </a:xfrm>
                <a:prstGeom prst="rect">
                  <a:avLst/>
                </a:prstGeom>
                <a:grpFill/>
                <a:ln w="1905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23" name="Straight Connector 22"/>
                <p:cNvCxnSpPr>
                  <a:stCxn id="22" idx="1"/>
                  <a:endCxn id="22" idx="3"/>
                </p:cNvCxnSpPr>
                <p:nvPr/>
              </p:nvCxnSpPr>
              <p:spPr bwMode="auto">
                <a:xfrm>
                  <a:off x="657726" y="2326106"/>
                  <a:ext cx="737937" cy="0"/>
                </a:xfrm>
                <a:prstGeom prst="line">
                  <a:avLst/>
                </a:prstGeom>
                <a:grpFill/>
                <a:ln w="9525" cap="flat" cmpd="sng" algn="ctr">
                  <a:solidFill>
                    <a:srgbClr val="000066"/>
                  </a:solidFill>
                  <a:prstDash val="solid"/>
                  <a:round/>
                  <a:headEnd type="none" w="med" len="med"/>
                  <a:tailEnd type="none" w="med" len="med"/>
                </a:ln>
                <a:effectLst/>
              </p:spPr>
            </p:cxnSp>
          </p:grpSp>
          <p:sp>
            <p:nvSpPr>
              <p:cNvPr id="20" name="TextBox 19"/>
              <p:cNvSpPr txBox="1"/>
              <p:nvPr/>
            </p:nvSpPr>
            <p:spPr>
              <a:xfrm>
                <a:off x="682809" y="1956774"/>
                <a:ext cx="740907" cy="400110"/>
              </a:xfrm>
              <a:prstGeom prst="rect">
                <a:avLst/>
              </a:prstGeom>
              <a:noFill/>
            </p:spPr>
            <p:txBody>
              <a:bodyPr wrap="none" rtlCol="0">
                <a:spAutoFit/>
              </a:bodyPr>
              <a:lstStyle/>
              <a:p>
                <a:r>
                  <a:rPr lang="en-US" sz="2000" dirty="0" smtClean="0"/>
                  <a:t>WS3</a:t>
                </a:r>
                <a:endParaRPr lang="en-US" sz="2000" dirty="0"/>
              </a:p>
            </p:txBody>
          </p:sp>
          <p:sp>
            <p:nvSpPr>
              <p:cNvPr id="21" name="TextBox 20"/>
              <p:cNvSpPr txBox="1"/>
              <p:nvPr/>
            </p:nvSpPr>
            <p:spPr>
              <a:xfrm>
                <a:off x="889595" y="2343090"/>
                <a:ext cx="327334" cy="400110"/>
              </a:xfrm>
              <a:prstGeom prst="rect">
                <a:avLst/>
              </a:prstGeom>
              <a:noFill/>
            </p:spPr>
            <p:txBody>
              <a:bodyPr wrap="none" rtlCol="0">
                <a:spAutoFit/>
              </a:bodyPr>
              <a:lstStyle/>
              <a:p>
                <a:r>
                  <a:rPr lang="en-US" sz="2000" dirty="0" smtClean="0"/>
                  <a:t>8</a:t>
                </a:r>
                <a:endParaRPr lang="en-US" sz="2000" dirty="0"/>
              </a:p>
            </p:txBody>
          </p:sp>
        </p:grpSp>
        <p:grpSp>
          <p:nvGrpSpPr>
            <p:cNvPr id="24" name="Group 23"/>
            <p:cNvGrpSpPr/>
            <p:nvPr/>
          </p:nvGrpSpPr>
          <p:grpSpPr>
            <a:xfrm>
              <a:off x="4608625" y="1907198"/>
              <a:ext cx="765990" cy="834189"/>
              <a:chOff x="657726" y="1909011"/>
              <a:chExt cx="765990" cy="834189"/>
            </a:xfrm>
          </p:grpSpPr>
          <p:grpSp>
            <p:nvGrpSpPr>
              <p:cNvPr id="25" name="Group 24"/>
              <p:cNvGrpSpPr/>
              <p:nvPr/>
            </p:nvGrpSpPr>
            <p:grpSpPr>
              <a:xfrm>
                <a:off x="657726" y="1909011"/>
                <a:ext cx="737937" cy="834189"/>
                <a:chOff x="657726" y="1909011"/>
                <a:chExt cx="737937" cy="834189"/>
              </a:xfrm>
              <a:solidFill>
                <a:schemeClr val="accent1">
                  <a:alpha val="74000"/>
                </a:schemeClr>
              </a:solidFill>
            </p:grpSpPr>
            <p:sp>
              <p:nvSpPr>
                <p:cNvPr id="28" name="Rectangle 27"/>
                <p:cNvSpPr/>
                <p:nvPr/>
              </p:nvSpPr>
              <p:spPr bwMode="auto">
                <a:xfrm>
                  <a:off x="657726" y="1909011"/>
                  <a:ext cx="737937" cy="834189"/>
                </a:xfrm>
                <a:prstGeom prst="rect">
                  <a:avLst/>
                </a:prstGeom>
                <a:grpFill/>
                <a:ln w="1905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29" name="Straight Connector 28"/>
                <p:cNvCxnSpPr>
                  <a:stCxn id="28" idx="1"/>
                  <a:endCxn id="28" idx="3"/>
                </p:cNvCxnSpPr>
                <p:nvPr/>
              </p:nvCxnSpPr>
              <p:spPr bwMode="auto">
                <a:xfrm>
                  <a:off x="657726" y="2326106"/>
                  <a:ext cx="737937" cy="0"/>
                </a:xfrm>
                <a:prstGeom prst="line">
                  <a:avLst/>
                </a:prstGeom>
                <a:grpFill/>
                <a:ln w="9525" cap="flat" cmpd="sng" algn="ctr">
                  <a:solidFill>
                    <a:srgbClr val="000066"/>
                  </a:solidFill>
                  <a:prstDash val="solid"/>
                  <a:round/>
                  <a:headEnd type="none" w="med" len="med"/>
                  <a:tailEnd type="none" w="med" len="med"/>
                </a:ln>
                <a:effectLst/>
              </p:spPr>
            </p:cxnSp>
          </p:grpSp>
          <p:sp>
            <p:nvSpPr>
              <p:cNvPr id="26" name="TextBox 25"/>
              <p:cNvSpPr txBox="1"/>
              <p:nvPr/>
            </p:nvSpPr>
            <p:spPr>
              <a:xfrm>
                <a:off x="682808" y="1956774"/>
                <a:ext cx="740908" cy="400110"/>
              </a:xfrm>
              <a:prstGeom prst="rect">
                <a:avLst/>
              </a:prstGeom>
              <a:noFill/>
            </p:spPr>
            <p:txBody>
              <a:bodyPr wrap="none" rtlCol="0">
                <a:spAutoFit/>
              </a:bodyPr>
              <a:lstStyle/>
              <a:p>
                <a:r>
                  <a:rPr lang="en-US" sz="2000" dirty="0" smtClean="0"/>
                  <a:t>WS4</a:t>
                </a:r>
                <a:endParaRPr lang="en-US" sz="2000" dirty="0"/>
              </a:p>
            </p:txBody>
          </p:sp>
          <p:sp>
            <p:nvSpPr>
              <p:cNvPr id="27" name="TextBox 26"/>
              <p:cNvSpPr txBox="1"/>
              <p:nvPr/>
            </p:nvSpPr>
            <p:spPr>
              <a:xfrm>
                <a:off x="818262" y="2343090"/>
                <a:ext cx="470000" cy="400110"/>
              </a:xfrm>
              <a:prstGeom prst="rect">
                <a:avLst/>
              </a:prstGeom>
              <a:noFill/>
            </p:spPr>
            <p:txBody>
              <a:bodyPr wrap="none" rtlCol="0">
                <a:spAutoFit/>
              </a:bodyPr>
              <a:lstStyle/>
              <a:p>
                <a:r>
                  <a:rPr lang="en-US" sz="2000" dirty="0" smtClean="0"/>
                  <a:t>45</a:t>
                </a:r>
                <a:endParaRPr lang="en-US" sz="2000" dirty="0"/>
              </a:p>
            </p:txBody>
          </p:sp>
        </p:grpSp>
        <p:grpSp>
          <p:nvGrpSpPr>
            <p:cNvPr id="30" name="Group 29"/>
            <p:cNvGrpSpPr/>
            <p:nvPr/>
          </p:nvGrpSpPr>
          <p:grpSpPr>
            <a:xfrm>
              <a:off x="5723807" y="1908648"/>
              <a:ext cx="765990" cy="834189"/>
              <a:chOff x="657726" y="1909011"/>
              <a:chExt cx="765990" cy="834189"/>
            </a:xfrm>
          </p:grpSpPr>
          <p:grpSp>
            <p:nvGrpSpPr>
              <p:cNvPr id="31" name="Group 30"/>
              <p:cNvGrpSpPr/>
              <p:nvPr/>
            </p:nvGrpSpPr>
            <p:grpSpPr>
              <a:xfrm>
                <a:off x="657726" y="1909011"/>
                <a:ext cx="737937" cy="834189"/>
                <a:chOff x="657726" y="1909011"/>
                <a:chExt cx="737937" cy="834189"/>
              </a:xfrm>
              <a:solidFill>
                <a:schemeClr val="accent1">
                  <a:alpha val="74000"/>
                </a:schemeClr>
              </a:solidFill>
            </p:grpSpPr>
            <p:sp>
              <p:nvSpPr>
                <p:cNvPr id="34" name="Rectangle 33"/>
                <p:cNvSpPr/>
                <p:nvPr/>
              </p:nvSpPr>
              <p:spPr bwMode="auto">
                <a:xfrm>
                  <a:off x="657726" y="1909011"/>
                  <a:ext cx="737937" cy="834189"/>
                </a:xfrm>
                <a:prstGeom prst="rect">
                  <a:avLst/>
                </a:prstGeom>
                <a:grpFill/>
                <a:ln w="1905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35" name="Straight Connector 34"/>
                <p:cNvCxnSpPr>
                  <a:stCxn id="34" idx="1"/>
                  <a:endCxn id="34" idx="3"/>
                </p:cNvCxnSpPr>
                <p:nvPr/>
              </p:nvCxnSpPr>
              <p:spPr bwMode="auto">
                <a:xfrm>
                  <a:off x="657726" y="2326106"/>
                  <a:ext cx="737937" cy="0"/>
                </a:xfrm>
                <a:prstGeom prst="line">
                  <a:avLst/>
                </a:prstGeom>
                <a:grpFill/>
                <a:ln w="9525" cap="flat" cmpd="sng" algn="ctr">
                  <a:solidFill>
                    <a:srgbClr val="000066"/>
                  </a:solidFill>
                  <a:prstDash val="solid"/>
                  <a:round/>
                  <a:headEnd type="none" w="med" len="med"/>
                  <a:tailEnd type="none" w="med" len="med"/>
                </a:ln>
                <a:effectLst/>
              </p:spPr>
            </p:cxnSp>
          </p:grpSp>
          <p:sp>
            <p:nvSpPr>
              <p:cNvPr id="32" name="TextBox 31"/>
              <p:cNvSpPr txBox="1"/>
              <p:nvPr/>
            </p:nvSpPr>
            <p:spPr>
              <a:xfrm>
                <a:off x="682809" y="1956774"/>
                <a:ext cx="740907" cy="400110"/>
              </a:xfrm>
              <a:prstGeom prst="rect">
                <a:avLst/>
              </a:prstGeom>
              <a:noFill/>
            </p:spPr>
            <p:txBody>
              <a:bodyPr wrap="none" rtlCol="0">
                <a:spAutoFit/>
              </a:bodyPr>
              <a:lstStyle/>
              <a:p>
                <a:r>
                  <a:rPr lang="en-US" sz="2000" dirty="0" smtClean="0"/>
                  <a:t>WS6</a:t>
                </a:r>
                <a:endParaRPr lang="en-US" sz="2000" dirty="0"/>
              </a:p>
            </p:txBody>
          </p:sp>
          <p:sp>
            <p:nvSpPr>
              <p:cNvPr id="33" name="TextBox 32"/>
              <p:cNvSpPr txBox="1"/>
              <p:nvPr/>
            </p:nvSpPr>
            <p:spPr>
              <a:xfrm>
                <a:off x="889595" y="2343090"/>
                <a:ext cx="327334" cy="400110"/>
              </a:xfrm>
              <a:prstGeom prst="rect">
                <a:avLst/>
              </a:prstGeom>
              <a:noFill/>
            </p:spPr>
            <p:txBody>
              <a:bodyPr wrap="none" rtlCol="0">
                <a:spAutoFit/>
              </a:bodyPr>
              <a:lstStyle/>
              <a:p>
                <a:r>
                  <a:rPr lang="en-US" sz="2000" dirty="0" smtClean="0"/>
                  <a:t>1</a:t>
                </a:r>
                <a:endParaRPr lang="en-US" sz="2000" dirty="0"/>
              </a:p>
            </p:txBody>
          </p:sp>
        </p:grpSp>
        <p:sp>
          <p:nvSpPr>
            <p:cNvPr id="10" name="TextBox 9"/>
            <p:cNvSpPr txBox="1"/>
            <p:nvPr/>
          </p:nvSpPr>
          <p:spPr>
            <a:xfrm>
              <a:off x="-33663" y="2138904"/>
              <a:ext cx="854722" cy="400110"/>
            </a:xfrm>
            <a:prstGeom prst="rect">
              <a:avLst/>
            </a:prstGeom>
            <a:noFill/>
          </p:spPr>
          <p:txBody>
            <a:bodyPr wrap="none" rtlCol="0">
              <a:spAutoFit/>
            </a:bodyPr>
            <a:lstStyle/>
            <a:p>
              <a:r>
                <a:rPr lang="en-US" sz="2000" dirty="0" smtClean="0">
                  <a:solidFill>
                    <a:schemeClr val="accent6"/>
                  </a:solidFill>
                </a:rPr>
                <a:t>1. Die</a:t>
              </a:r>
              <a:endParaRPr lang="en-US" sz="2000" dirty="0">
                <a:solidFill>
                  <a:schemeClr val="accent6"/>
                </a:solidFill>
              </a:endParaRPr>
            </a:p>
          </p:txBody>
        </p:sp>
        <p:cxnSp>
          <p:nvCxnSpPr>
            <p:cNvPr id="36" name="Straight Arrow Connector 35"/>
            <p:cNvCxnSpPr>
              <a:stCxn id="3" idx="3"/>
              <a:endCxn id="16" idx="1"/>
            </p:cNvCxnSpPr>
            <p:nvPr/>
          </p:nvCxnSpPr>
          <p:spPr bwMode="auto">
            <a:xfrm>
              <a:off x="1823147" y="2323932"/>
              <a:ext cx="429793" cy="1812"/>
            </a:xfrm>
            <a:prstGeom prst="straightConnector1">
              <a:avLst/>
            </a:prstGeom>
            <a:noFill/>
            <a:ln w="25400" cap="flat" cmpd="sng" algn="ctr">
              <a:solidFill>
                <a:srgbClr val="000066"/>
              </a:solidFill>
              <a:prstDash val="solid"/>
              <a:round/>
              <a:headEnd type="none" w="med" len="med"/>
              <a:tailEnd type="arrow"/>
            </a:ln>
            <a:effectLst/>
          </p:spPr>
        </p:cxnSp>
        <p:cxnSp>
          <p:nvCxnSpPr>
            <p:cNvPr id="39" name="Straight Arrow Connector 38"/>
            <p:cNvCxnSpPr>
              <a:stCxn id="16" idx="3"/>
              <a:endCxn id="22" idx="1"/>
            </p:cNvCxnSpPr>
            <p:nvPr/>
          </p:nvCxnSpPr>
          <p:spPr bwMode="auto">
            <a:xfrm flipV="1">
              <a:off x="2990877" y="2325018"/>
              <a:ext cx="441667" cy="726"/>
            </a:xfrm>
            <a:prstGeom prst="straightConnector1">
              <a:avLst/>
            </a:prstGeom>
            <a:noFill/>
            <a:ln w="25400" cap="flat" cmpd="sng" algn="ctr">
              <a:solidFill>
                <a:srgbClr val="000066"/>
              </a:solidFill>
              <a:prstDash val="solid"/>
              <a:round/>
              <a:headEnd type="none" w="med" len="med"/>
              <a:tailEnd type="arrow"/>
            </a:ln>
            <a:effectLst/>
          </p:spPr>
        </p:cxnSp>
        <p:cxnSp>
          <p:nvCxnSpPr>
            <p:cNvPr id="42" name="Straight Arrow Connector 41"/>
            <p:cNvCxnSpPr/>
            <p:nvPr/>
          </p:nvCxnSpPr>
          <p:spPr bwMode="auto">
            <a:xfrm flipV="1">
              <a:off x="4162226" y="2348720"/>
              <a:ext cx="441667" cy="726"/>
            </a:xfrm>
            <a:prstGeom prst="straightConnector1">
              <a:avLst/>
            </a:prstGeom>
            <a:noFill/>
            <a:ln w="25400" cap="flat" cmpd="sng" algn="ctr">
              <a:solidFill>
                <a:srgbClr val="000066"/>
              </a:solidFill>
              <a:prstDash val="solid"/>
              <a:round/>
              <a:headEnd type="none" w="med" len="med"/>
              <a:tailEnd type="arrow"/>
            </a:ln>
            <a:effectLst/>
          </p:spPr>
        </p:cxnSp>
        <p:cxnSp>
          <p:nvCxnSpPr>
            <p:cNvPr id="43" name="Straight Arrow Connector 42"/>
            <p:cNvCxnSpPr>
              <a:stCxn id="28" idx="3"/>
              <a:endCxn id="34" idx="1"/>
            </p:cNvCxnSpPr>
            <p:nvPr/>
          </p:nvCxnSpPr>
          <p:spPr bwMode="auto">
            <a:xfrm>
              <a:off x="5346562" y="2324293"/>
              <a:ext cx="377245" cy="1450"/>
            </a:xfrm>
            <a:prstGeom prst="straightConnector1">
              <a:avLst/>
            </a:prstGeom>
            <a:noFill/>
            <a:ln w="25400" cap="flat" cmpd="sng" algn="ctr">
              <a:solidFill>
                <a:srgbClr val="000066"/>
              </a:solidFill>
              <a:prstDash val="solid"/>
              <a:round/>
              <a:headEnd type="none" w="med" len="med"/>
              <a:tailEnd type="arrow"/>
            </a:ln>
            <a:effectLst/>
          </p:spPr>
        </p:cxnSp>
      </p:grpSp>
      <p:grpSp>
        <p:nvGrpSpPr>
          <p:cNvPr id="47" name="Group 46"/>
          <p:cNvGrpSpPr/>
          <p:nvPr/>
        </p:nvGrpSpPr>
        <p:grpSpPr>
          <a:xfrm>
            <a:off x="38633" y="3118377"/>
            <a:ext cx="6492954" cy="835640"/>
            <a:chOff x="-3157" y="1907198"/>
            <a:chExt cx="6492954" cy="835640"/>
          </a:xfrm>
        </p:grpSpPr>
        <p:grpSp>
          <p:nvGrpSpPr>
            <p:cNvPr id="49" name="Group 48"/>
            <p:cNvGrpSpPr/>
            <p:nvPr/>
          </p:nvGrpSpPr>
          <p:grpSpPr>
            <a:xfrm>
              <a:off x="2252940" y="1908649"/>
              <a:ext cx="765990" cy="834189"/>
              <a:chOff x="657726" y="1909011"/>
              <a:chExt cx="765990" cy="834189"/>
            </a:xfrm>
          </p:grpSpPr>
          <p:grpSp>
            <p:nvGrpSpPr>
              <p:cNvPr id="73" name="Group 72"/>
              <p:cNvGrpSpPr/>
              <p:nvPr/>
            </p:nvGrpSpPr>
            <p:grpSpPr>
              <a:xfrm>
                <a:off x="657726" y="1909011"/>
                <a:ext cx="737937" cy="834189"/>
                <a:chOff x="657726" y="1909011"/>
                <a:chExt cx="737937" cy="834189"/>
              </a:xfrm>
              <a:solidFill>
                <a:schemeClr val="accent1">
                  <a:alpha val="74000"/>
                </a:schemeClr>
              </a:solidFill>
            </p:grpSpPr>
            <p:sp>
              <p:nvSpPr>
                <p:cNvPr id="76" name="Rectangle 75"/>
                <p:cNvSpPr/>
                <p:nvPr/>
              </p:nvSpPr>
              <p:spPr bwMode="auto">
                <a:xfrm>
                  <a:off x="657726" y="1909011"/>
                  <a:ext cx="737937" cy="834189"/>
                </a:xfrm>
                <a:prstGeom prst="rect">
                  <a:avLst/>
                </a:prstGeom>
                <a:grpFill/>
                <a:ln w="1905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77" name="Straight Connector 76"/>
                <p:cNvCxnSpPr>
                  <a:stCxn id="76" idx="1"/>
                  <a:endCxn id="76" idx="3"/>
                </p:cNvCxnSpPr>
                <p:nvPr/>
              </p:nvCxnSpPr>
              <p:spPr bwMode="auto">
                <a:xfrm>
                  <a:off x="657726" y="2326106"/>
                  <a:ext cx="737937" cy="0"/>
                </a:xfrm>
                <a:prstGeom prst="line">
                  <a:avLst/>
                </a:prstGeom>
                <a:grpFill/>
                <a:ln w="9525" cap="flat" cmpd="sng" algn="ctr">
                  <a:solidFill>
                    <a:srgbClr val="000066"/>
                  </a:solidFill>
                  <a:prstDash val="solid"/>
                  <a:round/>
                  <a:headEnd type="none" w="med" len="med"/>
                  <a:tailEnd type="none" w="med" len="med"/>
                </a:ln>
                <a:effectLst/>
              </p:spPr>
            </p:cxnSp>
          </p:grpSp>
          <p:sp>
            <p:nvSpPr>
              <p:cNvPr id="74" name="TextBox 73"/>
              <p:cNvSpPr txBox="1"/>
              <p:nvPr/>
            </p:nvSpPr>
            <p:spPr>
              <a:xfrm>
                <a:off x="682809" y="1956774"/>
                <a:ext cx="740907" cy="400110"/>
              </a:xfrm>
              <a:prstGeom prst="rect">
                <a:avLst/>
              </a:prstGeom>
              <a:noFill/>
            </p:spPr>
            <p:txBody>
              <a:bodyPr wrap="none" rtlCol="0">
                <a:spAutoFit/>
              </a:bodyPr>
              <a:lstStyle/>
              <a:p>
                <a:r>
                  <a:rPr lang="en-US" sz="2000" dirty="0" smtClean="0"/>
                  <a:t>WS7</a:t>
                </a:r>
                <a:endParaRPr lang="en-US" sz="2000" dirty="0"/>
              </a:p>
            </p:txBody>
          </p:sp>
          <p:sp>
            <p:nvSpPr>
              <p:cNvPr id="75" name="TextBox 74"/>
              <p:cNvSpPr txBox="1"/>
              <p:nvPr/>
            </p:nvSpPr>
            <p:spPr>
              <a:xfrm>
                <a:off x="818262" y="2343090"/>
                <a:ext cx="470000" cy="400110"/>
              </a:xfrm>
              <a:prstGeom prst="rect">
                <a:avLst/>
              </a:prstGeom>
              <a:noFill/>
            </p:spPr>
            <p:txBody>
              <a:bodyPr wrap="none" rtlCol="0">
                <a:spAutoFit/>
              </a:bodyPr>
              <a:lstStyle/>
              <a:p>
                <a:r>
                  <a:rPr lang="en-US" sz="2000" dirty="0" smtClean="0"/>
                  <a:t>50</a:t>
                </a:r>
                <a:endParaRPr lang="en-US" sz="2000" dirty="0"/>
              </a:p>
            </p:txBody>
          </p:sp>
        </p:grpSp>
        <p:grpSp>
          <p:nvGrpSpPr>
            <p:cNvPr id="50" name="Group 49"/>
            <p:cNvGrpSpPr/>
            <p:nvPr/>
          </p:nvGrpSpPr>
          <p:grpSpPr>
            <a:xfrm>
              <a:off x="3432544" y="1907923"/>
              <a:ext cx="765990" cy="834189"/>
              <a:chOff x="657726" y="1909011"/>
              <a:chExt cx="765990" cy="834189"/>
            </a:xfrm>
          </p:grpSpPr>
          <p:grpSp>
            <p:nvGrpSpPr>
              <p:cNvPr id="68" name="Group 67"/>
              <p:cNvGrpSpPr/>
              <p:nvPr/>
            </p:nvGrpSpPr>
            <p:grpSpPr>
              <a:xfrm>
                <a:off x="657726" y="1909011"/>
                <a:ext cx="737937" cy="834189"/>
                <a:chOff x="657726" y="1909011"/>
                <a:chExt cx="737937" cy="834189"/>
              </a:xfrm>
              <a:solidFill>
                <a:schemeClr val="accent1">
                  <a:alpha val="74000"/>
                </a:schemeClr>
              </a:solidFill>
            </p:grpSpPr>
            <p:sp>
              <p:nvSpPr>
                <p:cNvPr id="71" name="Rectangle 70"/>
                <p:cNvSpPr/>
                <p:nvPr/>
              </p:nvSpPr>
              <p:spPr bwMode="auto">
                <a:xfrm>
                  <a:off x="657726" y="1909011"/>
                  <a:ext cx="737937" cy="834189"/>
                </a:xfrm>
                <a:prstGeom prst="rect">
                  <a:avLst/>
                </a:prstGeom>
                <a:grpFill/>
                <a:ln w="1905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72" name="Straight Connector 71"/>
                <p:cNvCxnSpPr>
                  <a:stCxn id="71" idx="1"/>
                  <a:endCxn id="71" idx="3"/>
                </p:cNvCxnSpPr>
                <p:nvPr/>
              </p:nvCxnSpPr>
              <p:spPr bwMode="auto">
                <a:xfrm>
                  <a:off x="657726" y="2326106"/>
                  <a:ext cx="737937" cy="0"/>
                </a:xfrm>
                <a:prstGeom prst="line">
                  <a:avLst/>
                </a:prstGeom>
                <a:grpFill/>
                <a:ln w="9525" cap="flat" cmpd="sng" algn="ctr">
                  <a:solidFill>
                    <a:srgbClr val="000066"/>
                  </a:solidFill>
                  <a:prstDash val="solid"/>
                  <a:round/>
                  <a:headEnd type="none" w="med" len="med"/>
                  <a:tailEnd type="none" w="med" len="med"/>
                </a:ln>
                <a:effectLst/>
              </p:spPr>
            </p:cxnSp>
          </p:grpSp>
          <p:sp>
            <p:nvSpPr>
              <p:cNvPr id="69" name="TextBox 68"/>
              <p:cNvSpPr txBox="1"/>
              <p:nvPr/>
            </p:nvSpPr>
            <p:spPr>
              <a:xfrm>
                <a:off x="682809" y="1956774"/>
                <a:ext cx="740907" cy="400110"/>
              </a:xfrm>
              <a:prstGeom prst="rect">
                <a:avLst/>
              </a:prstGeom>
              <a:noFill/>
            </p:spPr>
            <p:txBody>
              <a:bodyPr wrap="none" rtlCol="0">
                <a:spAutoFit/>
              </a:bodyPr>
              <a:lstStyle/>
              <a:p>
                <a:r>
                  <a:rPr lang="en-US" sz="2000" dirty="0" smtClean="0"/>
                  <a:t>WS1</a:t>
                </a:r>
                <a:endParaRPr lang="en-US" sz="2000" dirty="0"/>
              </a:p>
            </p:txBody>
          </p:sp>
          <p:sp>
            <p:nvSpPr>
              <p:cNvPr id="70" name="TextBox 69"/>
              <p:cNvSpPr txBox="1"/>
              <p:nvPr/>
            </p:nvSpPr>
            <p:spPr>
              <a:xfrm>
                <a:off x="889595" y="2343090"/>
                <a:ext cx="327334" cy="400110"/>
              </a:xfrm>
              <a:prstGeom prst="rect">
                <a:avLst/>
              </a:prstGeom>
              <a:noFill/>
            </p:spPr>
            <p:txBody>
              <a:bodyPr wrap="none" rtlCol="0">
                <a:spAutoFit/>
              </a:bodyPr>
              <a:lstStyle/>
              <a:p>
                <a:r>
                  <a:rPr lang="en-US" sz="2000" dirty="0" smtClean="0"/>
                  <a:t>6</a:t>
                </a:r>
                <a:endParaRPr lang="en-US" sz="2000" dirty="0"/>
              </a:p>
            </p:txBody>
          </p:sp>
        </p:grpSp>
        <p:grpSp>
          <p:nvGrpSpPr>
            <p:cNvPr id="51" name="Group 50"/>
            <p:cNvGrpSpPr/>
            <p:nvPr/>
          </p:nvGrpSpPr>
          <p:grpSpPr>
            <a:xfrm>
              <a:off x="4608625" y="1907198"/>
              <a:ext cx="765990" cy="834189"/>
              <a:chOff x="657726" y="1909011"/>
              <a:chExt cx="765990" cy="834189"/>
            </a:xfrm>
          </p:grpSpPr>
          <p:grpSp>
            <p:nvGrpSpPr>
              <p:cNvPr id="63" name="Group 62"/>
              <p:cNvGrpSpPr/>
              <p:nvPr/>
            </p:nvGrpSpPr>
            <p:grpSpPr>
              <a:xfrm>
                <a:off x="657726" y="1909011"/>
                <a:ext cx="737937" cy="834189"/>
                <a:chOff x="657726" y="1909011"/>
                <a:chExt cx="737937" cy="834189"/>
              </a:xfrm>
              <a:solidFill>
                <a:schemeClr val="accent1">
                  <a:alpha val="74000"/>
                </a:schemeClr>
              </a:solidFill>
            </p:grpSpPr>
            <p:sp>
              <p:nvSpPr>
                <p:cNvPr id="66" name="Rectangle 65"/>
                <p:cNvSpPr/>
                <p:nvPr/>
              </p:nvSpPr>
              <p:spPr bwMode="auto">
                <a:xfrm>
                  <a:off x="657726" y="1909011"/>
                  <a:ext cx="737937" cy="834189"/>
                </a:xfrm>
                <a:prstGeom prst="rect">
                  <a:avLst/>
                </a:prstGeom>
                <a:grpFill/>
                <a:ln w="1905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67" name="Straight Connector 66"/>
                <p:cNvCxnSpPr>
                  <a:stCxn id="66" idx="1"/>
                  <a:endCxn id="66" idx="3"/>
                </p:cNvCxnSpPr>
                <p:nvPr/>
              </p:nvCxnSpPr>
              <p:spPr bwMode="auto">
                <a:xfrm>
                  <a:off x="657726" y="2326106"/>
                  <a:ext cx="737937" cy="0"/>
                </a:xfrm>
                <a:prstGeom prst="line">
                  <a:avLst/>
                </a:prstGeom>
                <a:grpFill/>
                <a:ln w="9525" cap="flat" cmpd="sng" algn="ctr">
                  <a:solidFill>
                    <a:srgbClr val="000066"/>
                  </a:solidFill>
                  <a:prstDash val="solid"/>
                  <a:round/>
                  <a:headEnd type="none" w="med" len="med"/>
                  <a:tailEnd type="none" w="med" len="med"/>
                </a:ln>
                <a:effectLst/>
              </p:spPr>
            </p:cxnSp>
          </p:grpSp>
          <p:sp>
            <p:nvSpPr>
              <p:cNvPr id="64" name="TextBox 63"/>
              <p:cNvSpPr txBox="1"/>
              <p:nvPr/>
            </p:nvSpPr>
            <p:spPr>
              <a:xfrm>
                <a:off x="682809" y="1956774"/>
                <a:ext cx="740907" cy="400110"/>
              </a:xfrm>
              <a:prstGeom prst="rect">
                <a:avLst/>
              </a:prstGeom>
              <a:noFill/>
            </p:spPr>
            <p:txBody>
              <a:bodyPr wrap="none" rtlCol="0">
                <a:spAutoFit/>
              </a:bodyPr>
              <a:lstStyle/>
              <a:p>
                <a:r>
                  <a:rPr lang="en-US" sz="2000" dirty="0" smtClean="0"/>
                  <a:t>WS2</a:t>
                </a:r>
                <a:endParaRPr lang="en-US" sz="2000" dirty="0"/>
              </a:p>
            </p:txBody>
          </p:sp>
          <p:sp>
            <p:nvSpPr>
              <p:cNvPr id="65" name="TextBox 64"/>
              <p:cNvSpPr txBox="1"/>
              <p:nvPr/>
            </p:nvSpPr>
            <p:spPr>
              <a:xfrm>
                <a:off x="827783" y="2343090"/>
                <a:ext cx="450957" cy="400110"/>
              </a:xfrm>
              <a:prstGeom prst="rect">
                <a:avLst/>
              </a:prstGeom>
              <a:noFill/>
            </p:spPr>
            <p:txBody>
              <a:bodyPr wrap="none" rtlCol="0">
                <a:spAutoFit/>
              </a:bodyPr>
              <a:lstStyle/>
              <a:p>
                <a:r>
                  <a:rPr lang="en-US" sz="2000" dirty="0" smtClean="0"/>
                  <a:t>11</a:t>
                </a:r>
                <a:endParaRPr lang="en-US" sz="2000" dirty="0"/>
              </a:p>
            </p:txBody>
          </p:sp>
        </p:grpSp>
        <p:grpSp>
          <p:nvGrpSpPr>
            <p:cNvPr id="52" name="Group 51"/>
            <p:cNvGrpSpPr/>
            <p:nvPr/>
          </p:nvGrpSpPr>
          <p:grpSpPr>
            <a:xfrm>
              <a:off x="5723807" y="1908648"/>
              <a:ext cx="765990" cy="834189"/>
              <a:chOff x="657726" y="1909011"/>
              <a:chExt cx="765990" cy="834189"/>
            </a:xfrm>
          </p:grpSpPr>
          <p:grpSp>
            <p:nvGrpSpPr>
              <p:cNvPr id="58" name="Group 57"/>
              <p:cNvGrpSpPr/>
              <p:nvPr/>
            </p:nvGrpSpPr>
            <p:grpSpPr>
              <a:xfrm>
                <a:off x="657726" y="1909011"/>
                <a:ext cx="737937" cy="834189"/>
                <a:chOff x="657726" y="1909011"/>
                <a:chExt cx="737937" cy="834189"/>
              </a:xfrm>
              <a:solidFill>
                <a:schemeClr val="accent1">
                  <a:alpha val="74000"/>
                </a:schemeClr>
              </a:solidFill>
            </p:grpSpPr>
            <p:sp>
              <p:nvSpPr>
                <p:cNvPr id="61" name="Rectangle 60"/>
                <p:cNvSpPr/>
                <p:nvPr/>
              </p:nvSpPr>
              <p:spPr bwMode="auto">
                <a:xfrm>
                  <a:off x="657726" y="1909011"/>
                  <a:ext cx="737937" cy="834189"/>
                </a:xfrm>
                <a:prstGeom prst="rect">
                  <a:avLst/>
                </a:prstGeom>
                <a:grpFill/>
                <a:ln w="1905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62" name="Straight Connector 61"/>
                <p:cNvCxnSpPr>
                  <a:stCxn id="61" idx="1"/>
                  <a:endCxn id="61" idx="3"/>
                </p:cNvCxnSpPr>
                <p:nvPr/>
              </p:nvCxnSpPr>
              <p:spPr bwMode="auto">
                <a:xfrm>
                  <a:off x="657726" y="2326106"/>
                  <a:ext cx="737937" cy="0"/>
                </a:xfrm>
                <a:prstGeom prst="line">
                  <a:avLst/>
                </a:prstGeom>
                <a:grpFill/>
                <a:ln w="9525" cap="flat" cmpd="sng" algn="ctr">
                  <a:solidFill>
                    <a:srgbClr val="000066"/>
                  </a:solidFill>
                  <a:prstDash val="solid"/>
                  <a:round/>
                  <a:headEnd type="none" w="med" len="med"/>
                  <a:tailEnd type="none" w="med" len="med"/>
                </a:ln>
                <a:effectLst/>
              </p:spPr>
            </p:cxnSp>
          </p:grpSp>
          <p:sp>
            <p:nvSpPr>
              <p:cNvPr id="59" name="TextBox 58"/>
              <p:cNvSpPr txBox="1"/>
              <p:nvPr/>
            </p:nvSpPr>
            <p:spPr>
              <a:xfrm>
                <a:off x="682809" y="1956774"/>
                <a:ext cx="740907" cy="400110"/>
              </a:xfrm>
              <a:prstGeom prst="rect">
                <a:avLst/>
              </a:prstGeom>
              <a:noFill/>
            </p:spPr>
            <p:txBody>
              <a:bodyPr wrap="none" rtlCol="0">
                <a:spAutoFit/>
              </a:bodyPr>
              <a:lstStyle/>
              <a:p>
                <a:r>
                  <a:rPr lang="en-US" sz="2000" dirty="0" smtClean="0"/>
                  <a:t>WS3</a:t>
                </a:r>
                <a:endParaRPr lang="en-US" sz="2000" dirty="0"/>
              </a:p>
            </p:txBody>
          </p:sp>
          <p:sp>
            <p:nvSpPr>
              <p:cNvPr id="60" name="TextBox 59"/>
              <p:cNvSpPr txBox="1"/>
              <p:nvPr/>
            </p:nvSpPr>
            <p:spPr>
              <a:xfrm>
                <a:off x="889595" y="2343090"/>
                <a:ext cx="327334" cy="400110"/>
              </a:xfrm>
              <a:prstGeom prst="rect">
                <a:avLst/>
              </a:prstGeom>
              <a:noFill/>
            </p:spPr>
            <p:txBody>
              <a:bodyPr wrap="none" rtlCol="0">
                <a:spAutoFit/>
              </a:bodyPr>
              <a:lstStyle/>
              <a:p>
                <a:r>
                  <a:rPr lang="en-US" sz="2000" dirty="0" smtClean="0"/>
                  <a:t>6</a:t>
                </a:r>
                <a:endParaRPr lang="en-US" sz="2000" dirty="0"/>
              </a:p>
            </p:txBody>
          </p:sp>
        </p:grpSp>
        <p:sp>
          <p:nvSpPr>
            <p:cNvPr id="53" name="TextBox 52"/>
            <p:cNvSpPr txBox="1"/>
            <p:nvPr/>
          </p:nvSpPr>
          <p:spPr>
            <a:xfrm>
              <a:off x="-3157" y="2155016"/>
              <a:ext cx="1564852" cy="400110"/>
            </a:xfrm>
            <a:prstGeom prst="rect">
              <a:avLst/>
            </a:prstGeom>
            <a:noFill/>
          </p:spPr>
          <p:txBody>
            <a:bodyPr wrap="none" rtlCol="0">
              <a:spAutoFit/>
            </a:bodyPr>
            <a:lstStyle/>
            <a:p>
              <a:r>
                <a:rPr lang="en-US" sz="2000" dirty="0" smtClean="0">
                  <a:solidFill>
                    <a:schemeClr val="accent6"/>
                  </a:solidFill>
                </a:rPr>
                <a:t>2. Camshaft</a:t>
              </a:r>
              <a:endParaRPr lang="en-US" sz="2000" dirty="0">
                <a:solidFill>
                  <a:schemeClr val="accent6"/>
                </a:solidFill>
              </a:endParaRPr>
            </a:p>
          </p:txBody>
        </p:sp>
        <p:cxnSp>
          <p:nvCxnSpPr>
            <p:cNvPr id="55" name="Straight Arrow Connector 54"/>
            <p:cNvCxnSpPr>
              <a:stCxn id="76" idx="3"/>
              <a:endCxn id="71" idx="1"/>
            </p:cNvCxnSpPr>
            <p:nvPr/>
          </p:nvCxnSpPr>
          <p:spPr bwMode="auto">
            <a:xfrm flipV="1">
              <a:off x="2990877" y="2325018"/>
              <a:ext cx="441667" cy="726"/>
            </a:xfrm>
            <a:prstGeom prst="straightConnector1">
              <a:avLst/>
            </a:prstGeom>
            <a:noFill/>
            <a:ln w="25400" cap="flat" cmpd="sng" algn="ctr">
              <a:solidFill>
                <a:srgbClr val="000066"/>
              </a:solidFill>
              <a:prstDash val="solid"/>
              <a:round/>
              <a:headEnd type="none" w="med" len="med"/>
              <a:tailEnd type="arrow"/>
            </a:ln>
            <a:effectLst/>
          </p:spPr>
        </p:cxnSp>
        <p:cxnSp>
          <p:nvCxnSpPr>
            <p:cNvPr id="56" name="Straight Arrow Connector 55"/>
            <p:cNvCxnSpPr/>
            <p:nvPr/>
          </p:nvCxnSpPr>
          <p:spPr bwMode="auto">
            <a:xfrm flipV="1">
              <a:off x="4162226" y="2348720"/>
              <a:ext cx="441667" cy="726"/>
            </a:xfrm>
            <a:prstGeom prst="straightConnector1">
              <a:avLst/>
            </a:prstGeom>
            <a:noFill/>
            <a:ln w="25400" cap="flat" cmpd="sng" algn="ctr">
              <a:solidFill>
                <a:srgbClr val="000066"/>
              </a:solidFill>
              <a:prstDash val="solid"/>
              <a:round/>
              <a:headEnd type="none" w="med" len="med"/>
              <a:tailEnd type="arrow"/>
            </a:ln>
            <a:effectLst/>
          </p:spPr>
        </p:cxnSp>
        <p:cxnSp>
          <p:nvCxnSpPr>
            <p:cNvPr id="57" name="Straight Arrow Connector 56"/>
            <p:cNvCxnSpPr>
              <a:stCxn id="66" idx="3"/>
              <a:endCxn id="61" idx="1"/>
            </p:cNvCxnSpPr>
            <p:nvPr/>
          </p:nvCxnSpPr>
          <p:spPr bwMode="auto">
            <a:xfrm>
              <a:off x="5346562" y="2324293"/>
              <a:ext cx="377245" cy="1450"/>
            </a:xfrm>
            <a:prstGeom prst="straightConnector1">
              <a:avLst/>
            </a:prstGeom>
            <a:noFill/>
            <a:ln w="25400" cap="flat" cmpd="sng" algn="ctr">
              <a:solidFill>
                <a:srgbClr val="000066"/>
              </a:solidFill>
              <a:prstDash val="solid"/>
              <a:round/>
              <a:headEnd type="none" w="med" len="med"/>
              <a:tailEnd type="arrow"/>
            </a:ln>
            <a:effectLst/>
          </p:spPr>
        </p:cxnSp>
      </p:grpSp>
      <p:grpSp>
        <p:nvGrpSpPr>
          <p:cNvPr id="83" name="Group 82"/>
          <p:cNvGrpSpPr/>
          <p:nvPr/>
        </p:nvGrpSpPr>
        <p:grpSpPr>
          <a:xfrm>
            <a:off x="-60042" y="4321174"/>
            <a:ext cx="6608418" cy="939953"/>
            <a:chOff x="-118621" y="1906837"/>
            <a:chExt cx="6608418" cy="939953"/>
          </a:xfrm>
        </p:grpSpPr>
        <p:grpSp>
          <p:nvGrpSpPr>
            <p:cNvPr id="84" name="Group 83"/>
            <p:cNvGrpSpPr/>
            <p:nvPr/>
          </p:nvGrpSpPr>
          <p:grpSpPr>
            <a:xfrm>
              <a:off x="1117325" y="1906837"/>
              <a:ext cx="748776" cy="834189"/>
              <a:chOff x="657726" y="1909011"/>
              <a:chExt cx="782846" cy="834189"/>
            </a:xfrm>
          </p:grpSpPr>
          <p:grpSp>
            <p:nvGrpSpPr>
              <p:cNvPr id="114" name="Group 113"/>
              <p:cNvGrpSpPr/>
              <p:nvPr/>
            </p:nvGrpSpPr>
            <p:grpSpPr>
              <a:xfrm>
                <a:off x="657726" y="1909011"/>
                <a:ext cx="737937" cy="834189"/>
                <a:chOff x="657726" y="1909011"/>
                <a:chExt cx="737937" cy="834189"/>
              </a:xfrm>
              <a:solidFill>
                <a:schemeClr val="accent1">
                  <a:alpha val="74000"/>
                </a:schemeClr>
              </a:solidFill>
            </p:grpSpPr>
            <p:sp>
              <p:nvSpPr>
                <p:cNvPr id="117" name="Rectangle 116"/>
                <p:cNvSpPr/>
                <p:nvPr/>
              </p:nvSpPr>
              <p:spPr bwMode="auto">
                <a:xfrm>
                  <a:off x="657726" y="1909011"/>
                  <a:ext cx="737937" cy="834189"/>
                </a:xfrm>
                <a:prstGeom prst="rect">
                  <a:avLst/>
                </a:prstGeom>
                <a:grpFill/>
                <a:ln w="1905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118" name="Straight Connector 117"/>
                <p:cNvCxnSpPr>
                  <a:stCxn id="117" idx="1"/>
                  <a:endCxn id="117" idx="3"/>
                </p:cNvCxnSpPr>
                <p:nvPr/>
              </p:nvCxnSpPr>
              <p:spPr bwMode="auto">
                <a:xfrm>
                  <a:off x="657726" y="2326106"/>
                  <a:ext cx="737937" cy="0"/>
                </a:xfrm>
                <a:prstGeom prst="line">
                  <a:avLst/>
                </a:prstGeom>
                <a:grpFill/>
                <a:ln w="9525" cap="flat" cmpd="sng" algn="ctr">
                  <a:solidFill>
                    <a:srgbClr val="000066"/>
                  </a:solidFill>
                  <a:prstDash val="solid"/>
                  <a:round/>
                  <a:headEnd type="none" w="med" len="med"/>
                  <a:tailEnd type="none" w="med" len="med"/>
                </a:ln>
                <a:effectLst/>
              </p:spPr>
            </p:cxnSp>
          </p:grpSp>
          <p:sp>
            <p:nvSpPr>
              <p:cNvPr id="115" name="TextBox 114"/>
              <p:cNvSpPr txBox="1"/>
              <p:nvPr/>
            </p:nvSpPr>
            <p:spPr>
              <a:xfrm>
                <a:off x="665953" y="1956774"/>
                <a:ext cx="774619" cy="400110"/>
              </a:xfrm>
              <a:prstGeom prst="rect">
                <a:avLst/>
              </a:prstGeom>
              <a:noFill/>
            </p:spPr>
            <p:txBody>
              <a:bodyPr wrap="none" rtlCol="0">
                <a:spAutoFit/>
              </a:bodyPr>
              <a:lstStyle/>
              <a:p>
                <a:r>
                  <a:rPr lang="en-US" sz="2000" dirty="0" smtClean="0"/>
                  <a:t>WS2</a:t>
                </a:r>
                <a:endParaRPr lang="en-US" sz="2000" dirty="0"/>
              </a:p>
            </p:txBody>
          </p:sp>
          <p:sp>
            <p:nvSpPr>
              <p:cNvPr id="116" name="TextBox 115"/>
              <p:cNvSpPr txBox="1"/>
              <p:nvPr/>
            </p:nvSpPr>
            <p:spPr>
              <a:xfrm>
                <a:off x="882148" y="2343090"/>
                <a:ext cx="342227" cy="400110"/>
              </a:xfrm>
              <a:prstGeom prst="rect">
                <a:avLst/>
              </a:prstGeom>
              <a:noFill/>
            </p:spPr>
            <p:txBody>
              <a:bodyPr wrap="none" rtlCol="0">
                <a:spAutoFit/>
              </a:bodyPr>
              <a:lstStyle/>
              <a:p>
                <a:r>
                  <a:rPr lang="en-US" sz="2000" dirty="0" smtClean="0"/>
                  <a:t>5</a:t>
                </a:r>
                <a:endParaRPr lang="en-US" sz="2000" dirty="0"/>
              </a:p>
            </p:txBody>
          </p:sp>
        </p:grpSp>
        <p:grpSp>
          <p:nvGrpSpPr>
            <p:cNvPr id="85" name="Group 84"/>
            <p:cNvGrpSpPr/>
            <p:nvPr/>
          </p:nvGrpSpPr>
          <p:grpSpPr>
            <a:xfrm>
              <a:off x="2252940" y="1908649"/>
              <a:ext cx="765990" cy="834189"/>
              <a:chOff x="657726" y="1909011"/>
              <a:chExt cx="765990" cy="834189"/>
            </a:xfrm>
          </p:grpSpPr>
          <p:grpSp>
            <p:nvGrpSpPr>
              <p:cNvPr id="109" name="Group 108"/>
              <p:cNvGrpSpPr/>
              <p:nvPr/>
            </p:nvGrpSpPr>
            <p:grpSpPr>
              <a:xfrm>
                <a:off x="657726" y="1909011"/>
                <a:ext cx="737937" cy="834189"/>
                <a:chOff x="657726" y="1909011"/>
                <a:chExt cx="737937" cy="834189"/>
              </a:xfrm>
              <a:solidFill>
                <a:schemeClr val="accent1">
                  <a:alpha val="74000"/>
                </a:schemeClr>
              </a:solidFill>
            </p:grpSpPr>
            <p:sp>
              <p:nvSpPr>
                <p:cNvPr id="112" name="Rectangle 111"/>
                <p:cNvSpPr/>
                <p:nvPr/>
              </p:nvSpPr>
              <p:spPr bwMode="auto">
                <a:xfrm>
                  <a:off x="657726" y="1909011"/>
                  <a:ext cx="737937" cy="834189"/>
                </a:xfrm>
                <a:prstGeom prst="rect">
                  <a:avLst/>
                </a:prstGeom>
                <a:grpFill/>
                <a:ln w="1905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113" name="Straight Connector 112"/>
                <p:cNvCxnSpPr>
                  <a:stCxn id="112" idx="1"/>
                  <a:endCxn id="112" idx="3"/>
                </p:cNvCxnSpPr>
                <p:nvPr/>
              </p:nvCxnSpPr>
              <p:spPr bwMode="auto">
                <a:xfrm>
                  <a:off x="657726" y="2326106"/>
                  <a:ext cx="737937" cy="0"/>
                </a:xfrm>
                <a:prstGeom prst="line">
                  <a:avLst/>
                </a:prstGeom>
                <a:grpFill/>
                <a:ln w="9525" cap="flat" cmpd="sng" algn="ctr">
                  <a:solidFill>
                    <a:srgbClr val="000066"/>
                  </a:solidFill>
                  <a:prstDash val="solid"/>
                  <a:round/>
                  <a:headEnd type="none" w="med" len="med"/>
                  <a:tailEnd type="none" w="med" len="med"/>
                </a:ln>
                <a:effectLst/>
              </p:spPr>
            </p:cxnSp>
          </p:grpSp>
          <p:sp>
            <p:nvSpPr>
              <p:cNvPr id="110" name="TextBox 109"/>
              <p:cNvSpPr txBox="1"/>
              <p:nvPr/>
            </p:nvSpPr>
            <p:spPr>
              <a:xfrm>
                <a:off x="682809" y="1956774"/>
                <a:ext cx="740907" cy="400110"/>
              </a:xfrm>
              <a:prstGeom prst="rect">
                <a:avLst/>
              </a:prstGeom>
              <a:noFill/>
            </p:spPr>
            <p:txBody>
              <a:bodyPr wrap="none" rtlCol="0">
                <a:spAutoFit/>
              </a:bodyPr>
              <a:lstStyle/>
              <a:p>
                <a:r>
                  <a:rPr lang="en-US" sz="2000" dirty="0" smtClean="0"/>
                  <a:t>WS3</a:t>
                </a:r>
                <a:endParaRPr lang="en-US" sz="2000" dirty="0"/>
              </a:p>
            </p:txBody>
          </p:sp>
          <p:sp>
            <p:nvSpPr>
              <p:cNvPr id="111" name="TextBox 110"/>
              <p:cNvSpPr txBox="1"/>
              <p:nvPr/>
            </p:nvSpPr>
            <p:spPr>
              <a:xfrm>
                <a:off x="889595" y="2343090"/>
                <a:ext cx="327333" cy="400110"/>
              </a:xfrm>
              <a:prstGeom prst="rect">
                <a:avLst/>
              </a:prstGeom>
              <a:noFill/>
            </p:spPr>
            <p:txBody>
              <a:bodyPr wrap="none" rtlCol="0">
                <a:spAutoFit/>
              </a:bodyPr>
              <a:lstStyle/>
              <a:p>
                <a:r>
                  <a:rPr lang="en-US" sz="2000" dirty="0" smtClean="0"/>
                  <a:t>9</a:t>
                </a:r>
                <a:endParaRPr lang="en-US" sz="2000" dirty="0"/>
              </a:p>
            </p:txBody>
          </p:sp>
        </p:grpSp>
        <p:grpSp>
          <p:nvGrpSpPr>
            <p:cNvPr id="86" name="Group 85"/>
            <p:cNvGrpSpPr/>
            <p:nvPr/>
          </p:nvGrpSpPr>
          <p:grpSpPr>
            <a:xfrm>
              <a:off x="3432544" y="1907923"/>
              <a:ext cx="765991" cy="834189"/>
              <a:chOff x="657726" y="1909011"/>
              <a:chExt cx="765991" cy="834189"/>
            </a:xfrm>
          </p:grpSpPr>
          <p:grpSp>
            <p:nvGrpSpPr>
              <p:cNvPr id="104" name="Group 103"/>
              <p:cNvGrpSpPr/>
              <p:nvPr/>
            </p:nvGrpSpPr>
            <p:grpSpPr>
              <a:xfrm>
                <a:off x="657726" y="1909011"/>
                <a:ext cx="737937" cy="834189"/>
                <a:chOff x="657726" y="1909011"/>
                <a:chExt cx="737937" cy="834189"/>
              </a:xfrm>
              <a:solidFill>
                <a:schemeClr val="accent1">
                  <a:alpha val="74000"/>
                </a:schemeClr>
              </a:solidFill>
            </p:grpSpPr>
            <p:sp>
              <p:nvSpPr>
                <p:cNvPr id="107" name="Rectangle 106"/>
                <p:cNvSpPr/>
                <p:nvPr/>
              </p:nvSpPr>
              <p:spPr bwMode="auto">
                <a:xfrm>
                  <a:off x="657726" y="1909011"/>
                  <a:ext cx="737937" cy="834189"/>
                </a:xfrm>
                <a:prstGeom prst="rect">
                  <a:avLst/>
                </a:prstGeom>
                <a:grpFill/>
                <a:ln w="1905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108" name="Straight Connector 107"/>
                <p:cNvCxnSpPr>
                  <a:stCxn id="107" idx="1"/>
                  <a:endCxn id="107" idx="3"/>
                </p:cNvCxnSpPr>
                <p:nvPr/>
              </p:nvCxnSpPr>
              <p:spPr bwMode="auto">
                <a:xfrm>
                  <a:off x="657726" y="2326106"/>
                  <a:ext cx="737937" cy="0"/>
                </a:xfrm>
                <a:prstGeom prst="line">
                  <a:avLst/>
                </a:prstGeom>
                <a:grpFill/>
                <a:ln w="9525" cap="flat" cmpd="sng" algn="ctr">
                  <a:solidFill>
                    <a:srgbClr val="000066"/>
                  </a:solidFill>
                  <a:prstDash val="solid"/>
                  <a:round/>
                  <a:headEnd type="none" w="med" len="med"/>
                  <a:tailEnd type="none" w="med" len="med"/>
                </a:ln>
                <a:effectLst/>
              </p:spPr>
            </p:cxnSp>
          </p:grpSp>
          <p:sp>
            <p:nvSpPr>
              <p:cNvPr id="105" name="TextBox 104"/>
              <p:cNvSpPr txBox="1"/>
              <p:nvPr/>
            </p:nvSpPr>
            <p:spPr>
              <a:xfrm>
                <a:off x="682809" y="1956774"/>
                <a:ext cx="740908" cy="400110"/>
              </a:xfrm>
              <a:prstGeom prst="rect">
                <a:avLst/>
              </a:prstGeom>
              <a:noFill/>
            </p:spPr>
            <p:txBody>
              <a:bodyPr wrap="none" rtlCol="0">
                <a:spAutoFit/>
              </a:bodyPr>
              <a:lstStyle/>
              <a:p>
                <a:r>
                  <a:rPr lang="en-US" sz="2000" dirty="0" smtClean="0"/>
                  <a:t>WS5</a:t>
                </a:r>
                <a:endParaRPr lang="en-US" sz="2000" dirty="0"/>
              </a:p>
            </p:txBody>
          </p:sp>
          <p:sp>
            <p:nvSpPr>
              <p:cNvPr id="106" name="TextBox 105"/>
              <p:cNvSpPr txBox="1"/>
              <p:nvPr/>
            </p:nvSpPr>
            <p:spPr>
              <a:xfrm>
                <a:off x="889595" y="2343090"/>
                <a:ext cx="327334" cy="400110"/>
              </a:xfrm>
              <a:prstGeom prst="rect">
                <a:avLst/>
              </a:prstGeom>
              <a:noFill/>
            </p:spPr>
            <p:txBody>
              <a:bodyPr wrap="none" rtlCol="0">
                <a:spAutoFit/>
              </a:bodyPr>
              <a:lstStyle/>
              <a:p>
                <a:r>
                  <a:rPr lang="en-US" sz="2000" dirty="0" smtClean="0"/>
                  <a:t>2</a:t>
                </a:r>
                <a:endParaRPr lang="en-US" sz="2000" dirty="0"/>
              </a:p>
            </p:txBody>
          </p:sp>
        </p:grpSp>
        <p:grpSp>
          <p:nvGrpSpPr>
            <p:cNvPr id="87" name="Group 86"/>
            <p:cNvGrpSpPr/>
            <p:nvPr/>
          </p:nvGrpSpPr>
          <p:grpSpPr>
            <a:xfrm>
              <a:off x="4608625" y="1907198"/>
              <a:ext cx="765990" cy="834189"/>
              <a:chOff x="657726" y="1909011"/>
              <a:chExt cx="765990" cy="834189"/>
            </a:xfrm>
          </p:grpSpPr>
          <p:grpSp>
            <p:nvGrpSpPr>
              <p:cNvPr id="99" name="Group 98"/>
              <p:cNvGrpSpPr/>
              <p:nvPr/>
            </p:nvGrpSpPr>
            <p:grpSpPr>
              <a:xfrm>
                <a:off x="657726" y="1909011"/>
                <a:ext cx="737937" cy="834189"/>
                <a:chOff x="657726" y="1909011"/>
                <a:chExt cx="737937" cy="834189"/>
              </a:xfrm>
              <a:solidFill>
                <a:schemeClr val="accent1">
                  <a:alpha val="74000"/>
                </a:schemeClr>
              </a:solidFill>
            </p:grpSpPr>
            <p:sp>
              <p:nvSpPr>
                <p:cNvPr id="102" name="Rectangle 101"/>
                <p:cNvSpPr/>
                <p:nvPr/>
              </p:nvSpPr>
              <p:spPr bwMode="auto">
                <a:xfrm>
                  <a:off x="657726" y="1909011"/>
                  <a:ext cx="737937" cy="834189"/>
                </a:xfrm>
                <a:prstGeom prst="rect">
                  <a:avLst/>
                </a:prstGeom>
                <a:grpFill/>
                <a:ln w="1905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103" name="Straight Connector 102"/>
                <p:cNvCxnSpPr>
                  <a:stCxn id="102" idx="1"/>
                  <a:endCxn id="102" idx="3"/>
                </p:cNvCxnSpPr>
                <p:nvPr/>
              </p:nvCxnSpPr>
              <p:spPr bwMode="auto">
                <a:xfrm>
                  <a:off x="657726" y="2326106"/>
                  <a:ext cx="737937" cy="0"/>
                </a:xfrm>
                <a:prstGeom prst="line">
                  <a:avLst/>
                </a:prstGeom>
                <a:grpFill/>
                <a:ln w="9525" cap="flat" cmpd="sng" algn="ctr">
                  <a:solidFill>
                    <a:srgbClr val="000066"/>
                  </a:solidFill>
                  <a:prstDash val="solid"/>
                  <a:round/>
                  <a:headEnd type="none" w="med" len="med"/>
                  <a:tailEnd type="none" w="med" len="med"/>
                </a:ln>
                <a:effectLst/>
              </p:spPr>
            </p:cxnSp>
          </p:grpSp>
          <p:sp>
            <p:nvSpPr>
              <p:cNvPr id="100" name="TextBox 99"/>
              <p:cNvSpPr txBox="1"/>
              <p:nvPr/>
            </p:nvSpPr>
            <p:spPr>
              <a:xfrm>
                <a:off x="682809" y="1956774"/>
                <a:ext cx="740907" cy="400110"/>
              </a:xfrm>
              <a:prstGeom prst="rect">
                <a:avLst/>
              </a:prstGeom>
              <a:noFill/>
            </p:spPr>
            <p:txBody>
              <a:bodyPr wrap="none" rtlCol="0">
                <a:spAutoFit/>
              </a:bodyPr>
              <a:lstStyle/>
              <a:p>
                <a:r>
                  <a:rPr lang="en-US" sz="2000" dirty="0" smtClean="0"/>
                  <a:t>WS6</a:t>
                </a:r>
                <a:endParaRPr lang="en-US" sz="2000" dirty="0"/>
              </a:p>
            </p:txBody>
          </p:sp>
          <p:sp>
            <p:nvSpPr>
              <p:cNvPr id="101" name="TextBox 100"/>
              <p:cNvSpPr txBox="1"/>
              <p:nvPr/>
            </p:nvSpPr>
            <p:spPr>
              <a:xfrm>
                <a:off x="889595" y="2343090"/>
                <a:ext cx="327333" cy="400110"/>
              </a:xfrm>
              <a:prstGeom prst="rect">
                <a:avLst/>
              </a:prstGeom>
              <a:noFill/>
            </p:spPr>
            <p:txBody>
              <a:bodyPr wrap="none" rtlCol="0">
                <a:spAutoFit/>
              </a:bodyPr>
              <a:lstStyle/>
              <a:p>
                <a:r>
                  <a:rPr lang="en-US" sz="2000" dirty="0" smtClean="0"/>
                  <a:t>1</a:t>
                </a:r>
                <a:endParaRPr lang="en-US" sz="2000" dirty="0"/>
              </a:p>
            </p:txBody>
          </p:sp>
        </p:grpSp>
        <p:grpSp>
          <p:nvGrpSpPr>
            <p:cNvPr id="88" name="Group 87"/>
            <p:cNvGrpSpPr/>
            <p:nvPr/>
          </p:nvGrpSpPr>
          <p:grpSpPr>
            <a:xfrm>
              <a:off x="5723807" y="1908648"/>
              <a:ext cx="765990" cy="834189"/>
              <a:chOff x="657726" y="1909011"/>
              <a:chExt cx="765990" cy="834189"/>
            </a:xfrm>
          </p:grpSpPr>
          <p:grpSp>
            <p:nvGrpSpPr>
              <p:cNvPr id="94" name="Group 93"/>
              <p:cNvGrpSpPr/>
              <p:nvPr/>
            </p:nvGrpSpPr>
            <p:grpSpPr>
              <a:xfrm>
                <a:off x="657726" y="1909011"/>
                <a:ext cx="737937" cy="834189"/>
                <a:chOff x="657726" y="1909011"/>
                <a:chExt cx="737937" cy="834189"/>
              </a:xfrm>
              <a:solidFill>
                <a:schemeClr val="accent1">
                  <a:alpha val="74000"/>
                </a:schemeClr>
              </a:solidFill>
            </p:grpSpPr>
            <p:sp>
              <p:nvSpPr>
                <p:cNvPr id="97" name="Rectangle 96"/>
                <p:cNvSpPr/>
                <p:nvPr/>
              </p:nvSpPr>
              <p:spPr bwMode="auto">
                <a:xfrm>
                  <a:off x="657726" y="1909011"/>
                  <a:ext cx="737937" cy="834189"/>
                </a:xfrm>
                <a:prstGeom prst="rect">
                  <a:avLst/>
                </a:prstGeom>
                <a:grpFill/>
                <a:ln w="1905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98" name="Straight Connector 97"/>
                <p:cNvCxnSpPr>
                  <a:stCxn id="97" idx="1"/>
                  <a:endCxn id="97" idx="3"/>
                </p:cNvCxnSpPr>
                <p:nvPr/>
              </p:nvCxnSpPr>
              <p:spPr bwMode="auto">
                <a:xfrm>
                  <a:off x="657726" y="2326106"/>
                  <a:ext cx="737937" cy="0"/>
                </a:xfrm>
                <a:prstGeom prst="line">
                  <a:avLst/>
                </a:prstGeom>
                <a:grpFill/>
                <a:ln w="9525" cap="flat" cmpd="sng" algn="ctr">
                  <a:solidFill>
                    <a:srgbClr val="000066"/>
                  </a:solidFill>
                  <a:prstDash val="solid"/>
                  <a:round/>
                  <a:headEnd type="none" w="med" len="med"/>
                  <a:tailEnd type="none" w="med" len="med"/>
                </a:ln>
                <a:effectLst/>
              </p:spPr>
            </p:cxnSp>
          </p:grpSp>
          <p:sp>
            <p:nvSpPr>
              <p:cNvPr id="95" name="TextBox 94"/>
              <p:cNvSpPr txBox="1"/>
              <p:nvPr/>
            </p:nvSpPr>
            <p:spPr>
              <a:xfrm>
                <a:off x="682809" y="1956774"/>
                <a:ext cx="740907" cy="400110"/>
              </a:xfrm>
              <a:prstGeom prst="rect">
                <a:avLst/>
              </a:prstGeom>
              <a:noFill/>
            </p:spPr>
            <p:txBody>
              <a:bodyPr wrap="none" rtlCol="0">
                <a:spAutoFit/>
              </a:bodyPr>
              <a:lstStyle/>
              <a:p>
                <a:r>
                  <a:rPr lang="en-US" sz="2000" dirty="0" smtClean="0"/>
                  <a:t>WS4</a:t>
                </a:r>
                <a:endParaRPr lang="en-US" sz="2000" dirty="0"/>
              </a:p>
            </p:txBody>
          </p:sp>
          <p:sp>
            <p:nvSpPr>
              <p:cNvPr id="96" name="TextBox 95"/>
              <p:cNvSpPr txBox="1"/>
              <p:nvPr/>
            </p:nvSpPr>
            <p:spPr>
              <a:xfrm>
                <a:off x="818262" y="2343090"/>
                <a:ext cx="470000" cy="400110"/>
              </a:xfrm>
              <a:prstGeom prst="rect">
                <a:avLst/>
              </a:prstGeom>
              <a:noFill/>
            </p:spPr>
            <p:txBody>
              <a:bodyPr wrap="none" rtlCol="0">
                <a:spAutoFit/>
              </a:bodyPr>
              <a:lstStyle/>
              <a:p>
                <a:r>
                  <a:rPr lang="en-US" sz="2000" dirty="0" smtClean="0"/>
                  <a:t>25</a:t>
                </a:r>
                <a:endParaRPr lang="en-US" sz="2000" dirty="0"/>
              </a:p>
            </p:txBody>
          </p:sp>
        </p:grpSp>
        <p:sp>
          <p:nvSpPr>
            <p:cNvPr id="89" name="TextBox 88"/>
            <p:cNvSpPr txBox="1"/>
            <p:nvPr/>
          </p:nvSpPr>
          <p:spPr>
            <a:xfrm>
              <a:off x="-118621" y="2138904"/>
              <a:ext cx="1024640" cy="707886"/>
            </a:xfrm>
            <a:prstGeom prst="rect">
              <a:avLst/>
            </a:prstGeom>
            <a:noFill/>
          </p:spPr>
          <p:txBody>
            <a:bodyPr wrap="none" rtlCol="0">
              <a:spAutoFit/>
            </a:bodyPr>
            <a:lstStyle/>
            <a:p>
              <a:r>
                <a:rPr lang="en-US" sz="2000" dirty="0" smtClean="0">
                  <a:solidFill>
                    <a:schemeClr val="accent6"/>
                  </a:solidFill>
                </a:rPr>
                <a:t>3. Fuel</a:t>
              </a:r>
            </a:p>
            <a:p>
              <a:r>
                <a:rPr lang="en-US" sz="2000" dirty="0" smtClean="0">
                  <a:solidFill>
                    <a:schemeClr val="accent6"/>
                  </a:solidFill>
                </a:rPr>
                <a:t>Injector</a:t>
              </a:r>
              <a:endParaRPr lang="en-US" sz="2000" dirty="0">
                <a:solidFill>
                  <a:schemeClr val="accent6"/>
                </a:solidFill>
              </a:endParaRPr>
            </a:p>
          </p:txBody>
        </p:sp>
        <p:cxnSp>
          <p:nvCxnSpPr>
            <p:cNvPr id="90" name="Straight Arrow Connector 89"/>
            <p:cNvCxnSpPr>
              <a:stCxn id="117" idx="3"/>
              <a:endCxn id="112" idx="1"/>
            </p:cNvCxnSpPr>
            <p:nvPr/>
          </p:nvCxnSpPr>
          <p:spPr bwMode="auto">
            <a:xfrm>
              <a:off x="1823147" y="2323932"/>
              <a:ext cx="429793" cy="1812"/>
            </a:xfrm>
            <a:prstGeom prst="straightConnector1">
              <a:avLst/>
            </a:prstGeom>
            <a:noFill/>
            <a:ln w="25400" cap="flat" cmpd="sng" algn="ctr">
              <a:solidFill>
                <a:srgbClr val="000066"/>
              </a:solidFill>
              <a:prstDash val="solid"/>
              <a:round/>
              <a:headEnd type="none" w="med" len="med"/>
              <a:tailEnd type="arrow"/>
            </a:ln>
            <a:effectLst/>
          </p:spPr>
        </p:cxnSp>
        <p:cxnSp>
          <p:nvCxnSpPr>
            <p:cNvPr id="91" name="Straight Arrow Connector 90"/>
            <p:cNvCxnSpPr>
              <a:stCxn id="112" idx="3"/>
              <a:endCxn id="107" idx="1"/>
            </p:cNvCxnSpPr>
            <p:nvPr/>
          </p:nvCxnSpPr>
          <p:spPr bwMode="auto">
            <a:xfrm flipV="1">
              <a:off x="2990877" y="2325018"/>
              <a:ext cx="441667" cy="726"/>
            </a:xfrm>
            <a:prstGeom prst="straightConnector1">
              <a:avLst/>
            </a:prstGeom>
            <a:noFill/>
            <a:ln w="25400" cap="flat" cmpd="sng" algn="ctr">
              <a:solidFill>
                <a:srgbClr val="000066"/>
              </a:solidFill>
              <a:prstDash val="solid"/>
              <a:round/>
              <a:headEnd type="none" w="med" len="med"/>
              <a:tailEnd type="arrow"/>
            </a:ln>
            <a:effectLst/>
          </p:spPr>
        </p:cxnSp>
        <p:cxnSp>
          <p:nvCxnSpPr>
            <p:cNvPr id="92" name="Straight Arrow Connector 91"/>
            <p:cNvCxnSpPr/>
            <p:nvPr/>
          </p:nvCxnSpPr>
          <p:spPr bwMode="auto">
            <a:xfrm flipV="1">
              <a:off x="4162226" y="2348720"/>
              <a:ext cx="441667" cy="726"/>
            </a:xfrm>
            <a:prstGeom prst="straightConnector1">
              <a:avLst/>
            </a:prstGeom>
            <a:noFill/>
            <a:ln w="25400" cap="flat" cmpd="sng" algn="ctr">
              <a:solidFill>
                <a:srgbClr val="000066"/>
              </a:solidFill>
              <a:prstDash val="solid"/>
              <a:round/>
              <a:headEnd type="none" w="med" len="med"/>
              <a:tailEnd type="arrow"/>
            </a:ln>
            <a:effectLst/>
          </p:spPr>
        </p:cxnSp>
        <p:cxnSp>
          <p:nvCxnSpPr>
            <p:cNvPr id="93" name="Straight Arrow Connector 92"/>
            <p:cNvCxnSpPr>
              <a:stCxn id="102" idx="3"/>
              <a:endCxn id="97" idx="1"/>
            </p:cNvCxnSpPr>
            <p:nvPr/>
          </p:nvCxnSpPr>
          <p:spPr bwMode="auto">
            <a:xfrm>
              <a:off x="5346562" y="2324293"/>
              <a:ext cx="377245" cy="1450"/>
            </a:xfrm>
            <a:prstGeom prst="straightConnector1">
              <a:avLst/>
            </a:prstGeom>
            <a:noFill/>
            <a:ln w="25400" cap="flat" cmpd="sng" algn="ctr">
              <a:solidFill>
                <a:srgbClr val="000066"/>
              </a:solidFill>
              <a:prstDash val="solid"/>
              <a:round/>
              <a:headEnd type="none" w="med" len="med"/>
              <a:tailEnd type="arrow"/>
            </a:ln>
            <a:effectLst/>
          </p:spPr>
        </p:cxnSp>
      </p:grpSp>
      <p:graphicFrame>
        <p:nvGraphicFramePr>
          <p:cNvPr id="45" name="Table 44"/>
          <p:cNvGraphicFramePr>
            <a:graphicFrameLocks noGrp="1"/>
          </p:cNvGraphicFramePr>
          <p:nvPr>
            <p:extLst>
              <p:ext uri="{D42A27DB-BD31-4B8C-83A1-F6EECF244321}">
                <p14:modId xmlns:p14="http://schemas.microsoft.com/office/powerpoint/2010/main" val="2575321422"/>
              </p:ext>
            </p:extLst>
          </p:nvPr>
        </p:nvGraphicFramePr>
        <p:xfrm>
          <a:off x="6949539" y="1954600"/>
          <a:ext cx="2082166" cy="3470148"/>
        </p:xfrm>
        <a:graphic>
          <a:graphicData uri="http://schemas.openxmlformats.org/drawingml/2006/table">
            <a:tbl>
              <a:tblPr firstRow="1" firstCol="1" bandRow="1">
                <a:tableStyleId>{5C22544A-7EE6-4342-B048-85BDC9FD1C3A}</a:tableStyleId>
              </a:tblPr>
              <a:tblGrid>
                <a:gridCol w="496410"/>
                <a:gridCol w="1585756"/>
              </a:tblGrid>
              <a:tr h="0">
                <a:tc>
                  <a:txBody>
                    <a:bodyPr/>
                    <a:lstStyle/>
                    <a:p>
                      <a:pPr marL="0" marR="0">
                        <a:lnSpc>
                          <a:spcPct val="115000"/>
                        </a:lnSpc>
                        <a:spcBef>
                          <a:spcPts val="0"/>
                        </a:spcBef>
                        <a:spcAft>
                          <a:spcPts val="0"/>
                        </a:spcAft>
                      </a:pPr>
                      <a:r>
                        <a:rPr lang="en-US" sz="1800" dirty="0">
                          <a:solidFill>
                            <a:schemeClr val="accent6"/>
                          </a:solidFill>
                          <a:effectLst/>
                        </a:rPr>
                        <a:t>k</a:t>
                      </a:r>
                      <a:endParaRPr lang="en-US" sz="1800" dirty="0">
                        <a:solidFill>
                          <a:schemeClr val="accent6"/>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solidFill>
                            <a:schemeClr val="accent6"/>
                          </a:solidFill>
                          <a:effectLst/>
                        </a:rPr>
                        <a:t>Workstations</a:t>
                      </a:r>
                      <a:endParaRPr lang="en-US" sz="1800">
                        <a:solidFill>
                          <a:schemeClr val="accent6"/>
                        </a:solidFill>
                        <a:effectLst/>
                        <a:latin typeface="Calibri"/>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800">
                          <a:solidFill>
                            <a:schemeClr val="accent6"/>
                          </a:solidFill>
                          <a:effectLst/>
                        </a:rPr>
                        <a:t>1</a:t>
                      </a:r>
                      <a:endParaRPr lang="en-US" sz="1800">
                        <a:solidFill>
                          <a:schemeClr val="accent6"/>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solidFill>
                            <a:schemeClr val="accent6"/>
                          </a:solidFill>
                          <a:effectLst/>
                        </a:rPr>
                        <a:t>Forging</a:t>
                      </a:r>
                      <a:endParaRPr lang="en-US" sz="1800">
                        <a:solidFill>
                          <a:schemeClr val="accent6"/>
                        </a:solidFill>
                        <a:effectLst/>
                        <a:latin typeface="Calibri"/>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800">
                          <a:solidFill>
                            <a:schemeClr val="accent6"/>
                          </a:solidFill>
                          <a:effectLst/>
                        </a:rPr>
                        <a:t>2</a:t>
                      </a:r>
                      <a:endParaRPr lang="en-US" sz="1800">
                        <a:solidFill>
                          <a:schemeClr val="accent6"/>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solidFill>
                            <a:schemeClr val="accent6"/>
                          </a:solidFill>
                          <a:effectLst/>
                        </a:rPr>
                        <a:t>Machining center</a:t>
                      </a:r>
                      <a:endParaRPr lang="en-US" sz="1800" dirty="0">
                        <a:solidFill>
                          <a:schemeClr val="accent6"/>
                        </a:solidFill>
                        <a:effectLst/>
                        <a:latin typeface="Calibri"/>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800">
                          <a:solidFill>
                            <a:schemeClr val="accent6"/>
                          </a:solidFill>
                          <a:effectLst/>
                        </a:rPr>
                        <a:t>3</a:t>
                      </a:r>
                      <a:endParaRPr lang="en-US" sz="1800">
                        <a:solidFill>
                          <a:schemeClr val="accent6"/>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solidFill>
                            <a:schemeClr val="accent6"/>
                          </a:solidFill>
                          <a:effectLst/>
                        </a:rPr>
                        <a:t>Grinding</a:t>
                      </a:r>
                      <a:endParaRPr lang="en-US" sz="1800">
                        <a:solidFill>
                          <a:schemeClr val="accent6"/>
                        </a:solidFill>
                        <a:effectLst/>
                        <a:latin typeface="Calibri"/>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800">
                          <a:solidFill>
                            <a:schemeClr val="accent6"/>
                          </a:solidFill>
                          <a:effectLst/>
                        </a:rPr>
                        <a:t>4</a:t>
                      </a:r>
                      <a:endParaRPr lang="en-US" sz="1800">
                        <a:solidFill>
                          <a:schemeClr val="accent6"/>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solidFill>
                            <a:schemeClr val="accent6"/>
                          </a:solidFill>
                          <a:effectLst/>
                        </a:rPr>
                        <a:t>Polishing</a:t>
                      </a:r>
                      <a:endParaRPr lang="en-US" sz="1800">
                        <a:solidFill>
                          <a:schemeClr val="accent6"/>
                        </a:solidFill>
                        <a:effectLst/>
                        <a:latin typeface="Calibri"/>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800">
                          <a:solidFill>
                            <a:schemeClr val="accent6"/>
                          </a:solidFill>
                          <a:effectLst/>
                        </a:rPr>
                        <a:t>5</a:t>
                      </a:r>
                      <a:endParaRPr lang="en-US" sz="1800">
                        <a:solidFill>
                          <a:schemeClr val="accent6"/>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solidFill>
                            <a:schemeClr val="accent6"/>
                          </a:solidFill>
                          <a:effectLst/>
                        </a:rPr>
                        <a:t>Drilling</a:t>
                      </a:r>
                      <a:endParaRPr lang="en-US" sz="1800">
                        <a:solidFill>
                          <a:schemeClr val="accent6"/>
                        </a:solidFill>
                        <a:effectLst/>
                        <a:latin typeface="Calibri"/>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800">
                          <a:solidFill>
                            <a:schemeClr val="accent6"/>
                          </a:solidFill>
                          <a:effectLst/>
                        </a:rPr>
                        <a:t>6</a:t>
                      </a:r>
                      <a:endParaRPr lang="en-US" sz="1800">
                        <a:solidFill>
                          <a:schemeClr val="accent6"/>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solidFill>
                            <a:schemeClr val="accent6"/>
                          </a:solidFill>
                          <a:effectLst/>
                        </a:rPr>
                        <a:t>Electric discharge</a:t>
                      </a:r>
                      <a:endParaRPr lang="en-US" sz="1800">
                        <a:solidFill>
                          <a:schemeClr val="accent6"/>
                        </a:solidFill>
                        <a:effectLst/>
                        <a:latin typeface="Calibri"/>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800">
                          <a:solidFill>
                            <a:schemeClr val="accent6"/>
                          </a:solidFill>
                          <a:effectLst/>
                        </a:rPr>
                        <a:t>7</a:t>
                      </a:r>
                      <a:endParaRPr lang="en-US" sz="1800">
                        <a:solidFill>
                          <a:schemeClr val="accent6"/>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solidFill>
                            <a:schemeClr val="accent6"/>
                          </a:solidFill>
                          <a:effectLst/>
                        </a:rPr>
                        <a:t>Heat treatment</a:t>
                      </a:r>
                      <a:endParaRPr lang="en-US" sz="1800" dirty="0">
                        <a:solidFill>
                          <a:schemeClr val="accent6"/>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402442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wipe(left)">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3"/>
                                        </p:tgtEl>
                                        <p:attrNameLst>
                                          <p:attrName>style.visibility</p:attrName>
                                        </p:attrNameLst>
                                      </p:cBhvr>
                                      <p:to>
                                        <p:strVal val="visible"/>
                                      </p:to>
                                    </p:set>
                                    <p:animEffect transition="in" filter="wipe(left)">
                                      <p:cBhvr>
                                        <p:cTn id="17" dur="500"/>
                                        <p:tgtEl>
                                          <p:spTgt spid="8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a:xfrm>
            <a:off x="1219200" y="274638"/>
            <a:ext cx="7684168" cy="1011237"/>
          </a:xfrm>
        </p:spPr>
        <p:txBody>
          <a:bodyPr/>
          <a:lstStyle/>
          <a:p>
            <a:r>
              <a:rPr lang="en-US" sz="3400" dirty="0" smtClean="0">
                <a:cs typeface="Times New Roman" pitchFamily="18" charset="0"/>
              </a:rPr>
              <a:t>Custom Metalworking Example</a:t>
            </a:r>
            <a:br>
              <a:rPr lang="en-US" sz="3400" dirty="0" smtClean="0">
                <a:cs typeface="Times New Roman" pitchFamily="18" charset="0"/>
              </a:rPr>
            </a:br>
            <a:r>
              <a:rPr lang="en-US" sz="3400" dirty="0" smtClean="0">
                <a:cs typeface="Times New Roman" pitchFamily="18" charset="0"/>
              </a:rPr>
              <a:t>Decision Variables and Objective</a:t>
            </a:r>
            <a:endParaRPr lang="en-US" sz="3400" dirty="0">
              <a:cs typeface="Times New Roman" pitchFamily="18" charset="0"/>
            </a:endParaRPr>
          </a:p>
        </p:txBody>
      </p:sp>
      <p:sp>
        <p:nvSpPr>
          <p:cNvPr id="593923" name="Rectangle 3"/>
          <p:cNvSpPr>
            <a:spLocks noGrp="1" noChangeArrowheads="1"/>
          </p:cNvSpPr>
          <p:nvPr>
            <p:ph type="body" idx="1"/>
          </p:nvPr>
        </p:nvSpPr>
        <p:spPr>
          <a:xfrm>
            <a:off x="256674" y="1536027"/>
            <a:ext cx="8582526" cy="4592058"/>
          </a:xfrm>
          <a:ln/>
        </p:spPr>
        <p:txBody>
          <a:bodyPr/>
          <a:lstStyle/>
          <a:p>
            <a:pPr>
              <a:lnSpc>
                <a:spcPct val="95000"/>
              </a:lnSpc>
              <a:spcBef>
                <a:spcPts val="0"/>
              </a:spcBef>
              <a:tabLst>
                <a:tab pos="457200" algn="l"/>
              </a:tabLst>
            </a:pPr>
            <a:r>
              <a:rPr lang="en-US" sz="2400" dirty="0" smtClean="0"/>
              <a:t>Decision variables</a:t>
            </a:r>
          </a:p>
          <a:p>
            <a:pPr marL="0" indent="0">
              <a:lnSpc>
                <a:spcPct val="95000"/>
              </a:lnSpc>
              <a:spcBef>
                <a:spcPts val="0"/>
              </a:spcBef>
              <a:buNone/>
              <a:tabLst>
                <a:tab pos="457200" algn="l"/>
              </a:tabLst>
            </a:pPr>
            <a:r>
              <a:rPr lang="en-US" sz="2400" dirty="0" smtClean="0"/>
              <a:t>	𝑥</a:t>
            </a:r>
            <a:r>
              <a:rPr lang="en-US" sz="2400" baseline="-25000" dirty="0" smtClean="0"/>
              <a:t>𝑗,k</a:t>
            </a:r>
            <a:r>
              <a:rPr lang="en-US" sz="2400" dirty="0" smtClean="0"/>
              <a:t> ≡ start time of job j on processor k</a:t>
            </a:r>
          </a:p>
          <a:p>
            <a:pPr>
              <a:lnSpc>
                <a:spcPct val="95000"/>
              </a:lnSpc>
              <a:spcBef>
                <a:spcPts val="0"/>
              </a:spcBef>
              <a:tabLst>
                <a:tab pos="457200" algn="l"/>
              </a:tabLst>
            </a:pPr>
            <a:r>
              <a:rPr lang="en-US" sz="2400" dirty="0" smtClean="0"/>
              <a:t>Objective function</a:t>
            </a:r>
          </a:p>
          <a:p>
            <a:pPr marL="0" indent="0">
              <a:lnSpc>
                <a:spcPct val="95000"/>
              </a:lnSpc>
              <a:spcBef>
                <a:spcPts val="0"/>
              </a:spcBef>
              <a:buNone/>
              <a:tabLst>
                <a:tab pos="457200" algn="l"/>
              </a:tabLst>
            </a:pPr>
            <a:r>
              <a:rPr lang="en-US" sz="2400" dirty="0" smtClean="0"/>
              <a:t>	min max {x</a:t>
            </a:r>
            <a:r>
              <a:rPr lang="en-US" sz="2400" baseline="-25000" dirty="0" smtClean="0"/>
              <a:t>1,6</a:t>
            </a:r>
            <a:r>
              <a:rPr lang="en-US" sz="2400" dirty="0" smtClean="0"/>
              <a:t>+1, x</a:t>
            </a:r>
            <a:r>
              <a:rPr lang="en-US" sz="2400" baseline="-25000" dirty="0" smtClean="0"/>
              <a:t>2,3</a:t>
            </a:r>
            <a:r>
              <a:rPr lang="en-US" sz="2400" dirty="0" smtClean="0"/>
              <a:t>+6, x</a:t>
            </a:r>
            <a:r>
              <a:rPr lang="en-US" sz="2400" baseline="-25000" dirty="0" smtClean="0"/>
              <a:t>3,4</a:t>
            </a:r>
            <a:r>
              <a:rPr lang="en-US" sz="2400" dirty="0" smtClean="0"/>
              <a:t>+25}</a:t>
            </a:r>
          </a:p>
          <a:p>
            <a:pPr>
              <a:lnSpc>
                <a:spcPct val="95000"/>
              </a:lnSpc>
              <a:spcBef>
                <a:spcPts val="0"/>
              </a:spcBef>
              <a:tabLst>
                <a:tab pos="457200" algn="l"/>
              </a:tabLst>
            </a:pPr>
            <a:r>
              <a:rPr lang="en-US" sz="2400" dirty="0" smtClean="0"/>
              <a:t>Precedence constraints</a:t>
            </a:r>
          </a:p>
          <a:p>
            <a:pPr marL="465138" indent="0">
              <a:lnSpc>
                <a:spcPct val="95000"/>
              </a:lnSpc>
              <a:spcBef>
                <a:spcPts val="0"/>
              </a:spcBef>
              <a:buNone/>
              <a:tabLst>
                <a:tab pos="457200" algn="l"/>
              </a:tabLst>
            </a:pPr>
            <a:r>
              <a:rPr lang="en-US" sz="2400" dirty="0" smtClean="0"/>
              <a:t>The precedence requirement that job j must complete on processor k before activity on k’ begins can be expressed as </a:t>
            </a:r>
          </a:p>
          <a:p>
            <a:pPr marL="465138" indent="0">
              <a:lnSpc>
                <a:spcPct val="95000"/>
              </a:lnSpc>
              <a:spcBef>
                <a:spcPts val="0"/>
              </a:spcBef>
              <a:buNone/>
              <a:tabLst>
                <a:tab pos="457200" algn="l"/>
              </a:tabLst>
            </a:pPr>
            <a:r>
              <a:rPr lang="en-US" sz="2400" dirty="0"/>
              <a:t>	</a:t>
            </a:r>
            <a:r>
              <a:rPr lang="en-US" sz="2400" dirty="0" err="1" smtClean="0"/>
              <a:t>x</a:t>
            </a:r>
            <a:r>
              <a:rPr lang="en-US" sz="2400" baseline="-25000" dirty="0" err="1" smtClean="0"/>
              <a:t>j,k</a:t>
            </a:r>
            <a:r>
              <a:rPr lang="en-US" sz="2400" dirty="0" smtClean="0"/>
              <a:t> + </a:t>
            </a:r>
            <a:r>
              <a:rPr lang="en-US" sz="2400" dirty="0" err="1" smtClean="0"/>
              <a:t>p</a:t>
            </a:r>
            <a:r>
              <a:rPr lang="en-US" sz="2400" baseline="-25000" dirty="0" err="1" smtClean="0"/>
              <a:t>j,k</a:t>
            </a:r>
            <a:r>
              <a:rPr lang="en-US" sz="2400" dirty="0" smtClean="0"/>
              <a:t> </a:t>
            </a:r>
            <a:r>
              <a:rPr lang="en-US" sz="2400" dirty="0" smtClean="0">
                <a:sym typeface="Symbol"/>
              </a:rPr>
              <a:t> </a:t>
            </a:r>
            <a:r>
              <a:rPr lang="en-US" sz="2400" dirty="0" err="1" smtClean="0">
                <a:sym typeface="Symbol"/>
              </a:rPr>
              <a:t>x</a:t>
            </a:r>
            <a:r>
              <a:rPr lang="en-US" sz="2400" baseline="-25000" dirty="0" err="1" smtClean="0">
                <a:sym typeface="Symbol"/>
              </a:rPr>
              <a:t>j,k</a:t>
            </a:r>
            <a:r>
              <a:rPr lang="en-US" sz="2400" baseline="-25000" dirty="0" smtClean="0">
                <a:sym typeface="Symbol"/>
              </a:rPr>
              <a:t>’</a:t>
            </a:r>
            <a:endParaRPr lang="en-US" sz="2400" baseline="-25000" dirty="0" smtClean="0"/>
          </a:p>
          <a:p>
            <a:pPr marL="465138" indent="0">
              <a:lnSpc>
                <a:spcPct val="95000"/>
              </a:lnSpc>
              <a:spcBef>
                <a:spcPts val="0"/>
              </a:spcBef>
              <a:buNone/>
              <a:tabLst>
                <a:tab pos="457200" algn="l"/>
              </a:tabLst>
            </a:pPr>
            <a:r>
              <a:rPr lang="en-US" sz="2400" dirty="0" smtClean="0"/>
              <a:t>where </a:t>
            </a:r>
            <a:r>
              <a:rPr lang="en-US" sz="2400" dirty="0" err="1" smtClean="0"/>
              <a:t>x</a:t>
            </a:r>
            <a:r>
              <a:rPr lang="en-US" sz="2400" baseline="-25000" dirty="0" err="1" smtClean="0"/>
              <a:t>j,k</a:t>
            </a:r>
            <a:r>
              <a:rPr lang="en-US" sz="2400" baseline="-25000" dirty="0" smtClean="0"/>
              <a:t> </a:t>
            </a:r>
            <a:r>
              <a:rPr lang="en-US" sz="2400" dirty="0" smtClean="0"/>
              <a:t>denotes the start time of job j on processor k, </a:t>
            </a:r>
            <a:r>
              <a:rPr lang="en-US" sz="2400" dirty="0" err="1" smtClean="0"/>
              <a:t>p</a:t>
            </a:r>
            <a:r>
              <a:rPr lang="en-US" sz="2400" baseline="-25000" dirty="0" err="1" smtClean="0"/>
              <a:t>j,k</a:t>
            </a:r>
            <a:r>
              <a:rPr lang="en-US" sz="2400" baseline="-25000" dirty="0" smtClean="0"/>
              <a:t> </a:t>
            </a:r>
            <a:r>
              <a:rPr lang="en-US" sz="2400" dirty="0" smtClean="0"/>
              <a:t>is the process time of j on k, and </a:t>
            </a:r>
            <a:r>
              <a:rPr lang="en-US" sz="2400" dirty="0" err="1">
                <a:sym typeface="Symbol"/>
              </a:rPr>
              <a:t>x</a:t>
            </a:r>
            <a:r>
              <a:rPr lang="en-US" sz="2400" baseline="-25000" dirty="0" err="1">
                <a:sym typeface="Symbol"/>
              </a:rPr>
              <a:t>j,k</a:t>
            </a:r>
            <a:r>
              <a:rPr lang="en-US" sz="2400" baseline="-25000" dirty="0" smtClean="0">
                <a:sym typeface="Symbol"/>
              </a:rPr>
              <a:t>’ </a:t>
            </a:r>
            <a:r>
              <a:rPr lang="en-US" sz="2400" dirty="0" smtClean="0">
                <a:sym typeface="Symbol"/>
              </a:rPr>
              <a:t>is the start time of job j on processor k’. [11.42]</a:t>
            </a:r>
            <a:endParaRPr lang="en-US" sz="2400" dirty="0"/>
          </a:p>
          <a:p>
            <a:pPr marL="0" indent="0">
              <a:lnSpc>
                <a:spcPct val="95000"/>
              </a:lnSpc>
              <a:spcBef>
                <a:spcPts val="0"/>
              </a:spcBef>
              <a:buNone/>
              <a:tabLst>
                <a:tab pos="457200" algn="l"/>
              </a:tabLst>
            </a:pPr>
            <a:endParaRPr lang="en-US" sz="2100" dirty="0"/>
          </a:p>
        </p:txBody>
      </p:sp>
    </p:spTree>
    <p:extLst>
      <p:ext uri="{BB962C8B-B14F-4D97-AF65-F5344CB8AC3E}">
        <p14:creationId xmlns:p14="http://schemas.microsoft.com/office/powerpoint/2010/main" val="307287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2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593923">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93923">
                                            <p:txEl>
                                              <p:pRg st="2" end="2"/>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59392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93923">
                                            <p:txEl>
                                              <p:pRg st="4" end="4"/>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593923">
                                            <p:txEl>
                                              <p:pRg st="5" end="5"/>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nodeType="afterEffect">
                                  <p:stCondLst>
                                    <p:cond delay="0"/>
                                  </p:stCondLst>
                                  <p:childTnLst>
                                    <p:set>
                                      <p:cBhvr>
                                        <p:cTn id="26" dur="1" fill="hold">
                                          <p:stCondLst>
                                            <p:cond delay="0"/>
                                          </p:stCondLst>
                                        </p:cTn>
                                        <p:tgtEl>
                                          <p:spTgt spid="593923">
                                            <p:txEl>
                                              <p:pRg st="6" end="6"/>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5939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a:xfrm>
            <a:off x="1219200" y="274638"/>
            <a:ext cx="7684168" cy="1011237"/>
          </a:xfrm>
        </p:spPr>
        <p:txBody>
          <a:bodyPr/>
          <a:lstStyle/>
          <a:p>
            <a:r>
              <a:rPr lang="en-US" sz="3400" dirty="0" smtClean="0">
                <a:cs typeface="Times New Roman" pitchFamily="18" charset="0"/>
              </a:rPr>
              <a:t>Custom Metalworking Example</a:t>
            </a:r>
            <a:br>
              <a:rPr lang="en-US" sz="3400" dirty="0" smtClean="0">
                <a:cs typeface="Times New Roman" pitchFamily="18" charset="0"/>
              </a:rPr>
            </a:br>
            <a:r>
              <a:rPr lang="en-US" sz="3400" dirty="0" smtClean="0">
                <a:cs typeface="Times New Roman" pitchFamily="18" charset="0"/>
              </a:rPr>
              <a:t>Decision Variables and Objective</a:t>
            </a:r>
            <a:endParaRPr lang="en-US" sz="3400" dirty="0">
              <a:cs typeface="Times New Roman" pitchFamily="18" charset="0"/>
            </a:endParaRPr>
          </a:p>
        </p:txBody>
      </p:sp>
      <mc:AlternateContent xmlns:mc="http://schemas.openxmlformats.org/markup-compatibility/2006" xmlns:a14="http://schemas.microsoft.com/office/drawing/2010/main">
        <mc:Choice Requires="a14">
          <p:sp>
            <p:nvSpPr>
              <p:cNvPr id="593923" name="Rectangle 3"/>
              <p:cNvSpPr>
                <a:spLocks noGrp="1" noChangeArrowheads="1"/>
              </p:cNvSpPr>
              <p:nvPr>
                <p:ph type="body" idx="1"/>
              </p:nvPr>
            </p:nvSpPr>
            <p:spPr>
              <a:xfrm>
                <a:off x="256674" y="1536027"/>
                <a:ext cx="8582526" cy="4592058"/>
              </a:xfrm>
              <a:ln/>
            </p:spPr>
            <p:txBody>
              <a:bodyPr/>
              <a:lstStyle/>
              <a:p>
                <a:pPr marL="0" indent="0">
                  <a:spcBef>
                    <a:spcPts val="0"/>
                  </a:spcBef>
                  <a:buNone/>
                </a:pPr>
                <a:r>
                  <a:rPr lang="en-US" sz="2400" dirty="0" smtClean="0">
                    <a:cs typeface="Times New Roman" pitchFamily="18" charset="0"/>
                  </a:rPr>
                  <a:t>	</a:t>
                </a:r>
                <a14:m>
                  <m:oMath xmlns:m="http://schemas.openxmlformats.org/officeDocument/2006/math">
                    <m:sSub>
                      <m:sSubPr>
                        <m:ctrlPr>
                          <a:rPr lang="en-US" sz="2400" i="1">
                            <a:latin typeface="Cambria Math"/>
                            <a:cs typeface="Times New Roman" pitchFamily="18" charset="0"/>
                          </a:rPr>
                        </m:ctrlPr>
                      </m:sSubPr>
                      <m:e>
                        <m:r>
                          <a:rPr lang="en-US" sz="2400" b="0" i="1" smtClean="0">
                            <a:latin typeface="Cambria Math"/>
                            <a:cs typeface="Times New Roman" pitchFamily="18" charset="0"/>
                          </a:rPr>
                          <m:t>𝑦</m:t>
                        </m:r>
                      </m:e>
                      <m:sub>
                        <m:r>
                          <a:rPr lang="en-US" sz="2400" b="0" i="1" smtClean="0">
                            <a:latin typeface="Cambria Math"/>
                            <a:cs typeface="Times New Roman" pitchFamily="18" charset="0"/>
                          </a:rPr>
                          <m:t>𝑗</m:t>
                        </m:r>
                        <m:r>
                          <a:rPr lang="en-US" sz="2400" i="1">
                            <a:latin typeface="Cambria Math"/>
                            <a:cs typeface="Times New Roman" pitchFamily="18" charset="0"/>
                          </a:rPr>
                          <m:t>,</m:t>
                        </m:r>
                        <m:sSup>
                          <m:sSupPr>
                            <m:ctrlPr>
                              <a:rPr lang="en-US" sz="2400" b="0" i="1" smtClean="0">
                                <a:latin typeface="Cambria Math"/>
                                <a:cs typeface="Times New Roman" pitchFamily="18" charset="0"/>
                              </a:rPr>
                            </m:ctrlPr>
                          </m:sSupPr>
                          <m:e>
                            <m:r>
                              <a:rPr lang="en-US" sz="2400" i="1">
                                <a:latin typeface="Cambria Math"/>
                                <a:cs typeface="Times New Roman" pitchFamily="18" charset="0"/>
                              </a:rPr>
                              <m:t>𝑗</m:t>
                            </m:r>
                          </m:e>
                          <m:sup>
                            <m:r>
                              <a:rPr lang="en-US" sz="2400" b="0" i="1" smtClean="0">
                                <a:latin typeface="Cambria Math"/>
                                <a:cs typeface="Times New Roman" pitchFamily="18" charset="0"/>
                              </a:rPr>
                              <m:t>′</m:t>
                            </m:r>
                          </m:sup>
                        </m:sSup>
                        <m:r>
                          <a:rPr lang="en-US" sz="2400" b="0" i="1" smtClean="0">
                            <a:latin typeface="Cambria Math"/>
                            <a:cs typeface="Times New Roman" pitchFamily="18" charset="0"/>
                          </a:rPr>
                          <m:t>,</m:t>
                        </m:r>
                        <m:r>
                          <a:rPr lang="en-US" sz="2400" b="0" i="1" smtClean="0">
                            <a:latin typeface="Cambria Math"/>
                            <a:cs typeface="Times New Roman" pitchFamily="18" charset="0"/>
                          </a:rPr>
                          <m:t>𝑘</m:t>
                        </m:r>
                      </m:sub>
                    </m:sSub>
                    <m:r>
                      <a:rPr lang="en-US" sz="2400" i="1">
                        <a:latin typeface="Cambria Math"/>
                        <a:ea typeface="Cambria Math"/>
                        <a:cs typeface="Times New Roman" pitchFamily="18" charset="0"/>
                      </a:rPr>
                      <m:t>≡</m:t>
                    </m:r>
                    <m:d>
                      <m:dPr>
                        <m:begChr m:val="{"/>
                        <m:endChr m:val=""/>
                        <m:ctrlPr>
                          <a:rPr lang="en-US" sz="2400" i="1">
                            <a:latin typeface="Cambria Math"/>
                            <a:cs typeface="Times New Roman" pitchFamily="18" charset="0"/>
                          </a:rPr>
                        </m:ctrlPr>
                      </m:dPr>
                      <m:e>
                        <m:m>
                          <m:mPr>
                            <m:mcs>
                              <m:mc>
                                <m:mcPr>
                                  <m:count m:val="1"/>
                                  <m:mcJc m:val="center"/>
                                </m:mcPr>
                              </m:mc>
                            </m:mcs>
                            <m:ctrlPr>
                              <a:rPr lang="en-US" sz="2400" i="1">
                                <a:latin typeface="Cambria Math"/>
                                <a:cs typeface="Times New Roman" pitchFamily="18" charset="0"/>
                              </a:rPr>
                            </m:ctrlPr>
                          </m:mPr>
                          <m:mr>
                            <m:e>
                              <m:r>
                                <m:rPr>
                                  <m:nor/>
                                  <m:brk m:alnAt="7"/>
                                </m:rPr>
                                <a:rPr lang="en-US" sz="2400">
                                  <a:latin typeface="Cambria Math"/>
                                  <a:cs typeface="Times New Roman" pitchFamily="18" charset="0"/>
                                </a:rPr>
                                <m:t>1</m:t>
                              </m:r>
                              <m:r>
                                <m:rPr>
                                  <m:nor/>
                                </m:rPr>
                                <a:rPr lang="en-US" sz="2400">
                                  <a:latin typeface="Cambria Math"/>
                                  <a:cs typeface="Times New Roman" pitchFamily="18" charset="0"/>
                                </a:rPr>
                                <m:t>   </m:t>
                              </m:r>
                              <m:r>
                                <m:rPr>
                                  <m:nor/>
                                </m:rPr>
                                <a:rPr lang="en-US" sz="2400">
                                  <a:latin typeface="Cambria Math"/>
                                  <a:cs typeface="Times New Roman" pitchFamily="18" charset="0"/>
                                </a:rPr>
                                <m:t>if</m:t>
                              </m:r>
                              <m:r>
                                <m:rPr>
                                  <m:nor/>
                                </m:rPr>
                                <a:rPr lang="en-US" sz="2400">
                                  <a:latin typeface="Cambria Math"/>
                                  <a:cs typeface="Times New Roman" pitchFamily="18" charset="0"/>
                                </a:rPr>
                                <m:t> </m:t>
                              </m:r>
                              <m:r>
                                <m:rPr>
                                  <m:nor/>
                                </m:rPr>
                                <a:rPr lang="en-US" sz="2400" b="0" i="0" smtClean="0">
                                  <a:latin typeface="Cambria Math"/>
                                  <a:cs typeface="Times New Roman" pitchFamily="18" charset="0"/>
                                </a:rPr>
                                <m:t>j</m:t>
                              </m:r>
                              <m:r>
                                <m:rPr>
                                  <m:nor/>
                                </m:rPr>
                                <a:rPr lang="en-US" sz="2400">
                                  <a:latin typeface="Cambria Math"/>
                                  <a:cs typeface="Times New Roman" pitchFamily="18" charset="0"/>
                                </a:rPr>
                                <m:t> </m:t>
                              </m:r>
                              <m:r>
                                <m:rPr>
                                  <m:nor/>
                                </m:rPr>
                                <a:rPr lang="en-US" sz="2400">
                                  <a:latin typeface="Cambria Math"/>
                                  <a:cs typeface="Times New Roman" pitchFamily="18" charset="0"/>
                                </a:rPr>
                                <m:t>is</m:t>
                              </m:r>
                              <m:r>
                                <m:rPr>
                                  <m:nor/>
                                </m:rPr>
                                <a:rPr lang="en-US" sz="2400">
                                  <a:latin typeface="Cambria Math"/>
                                  <a:cs typeface="Times New Roman" pitchFamily="18" charset="0"/>
                                </a:rPr>
                                <m:t> </m:t>
                              </m:r>
                              <m:r>
                                <m:rPr>
                                  <m:nor/>
                                </m:rPr>
                                <a:rPr lang="en-US" sz="2400" b="0" i="0" smtClean="0">
                                  <a:latin typeface="Cambria Math"/>
                                  <a:cs typeface="Times New Roman" pitchFamily="18" charset="0"/>
                                </a:rPr>
                                <m:t>schedule</m:t>
                              </m:r>
                              <m:r>
                                <m:rPr>
                                  <m:nor/>
                                </m:rPr>
                                <a:rPr lang="en-US" sz="2400">
                                  <a:latin typeface="Cambria Math"/>
                                  <a:cs typeface="Times New Roman" pitchFamily="18" charset="0"/>
                                </a:rPr>
                                <m:t>d</m:t>
                              </m:r>
                              <m:r>
                                <m:rPr>
                                  <m:nor/>
                                </m:rPr>
                                <a:rPr lang="en-US" sz="2400">
                                  <a:latin typeface="Cambria Math"/>
                                  <a:cs typeface="Times New Roman" pitchFamily="18" charset="0"/>
                                </a:rPr>
                                <m:t> </m:t>
                              </m:r>
                              <m:r>
                                <m:rPr>
                                  <m:nor/>
                                </m:rPr>
                                <a:rPr lang="en-US" sz="2400" b="0" i="0" smtClean="0">
                                  <a:latin typeface="Cambria Math"/>
                                  <a:cs typeface="Times New Roman" pitchFamily="18" charset="0"/>
                                </a:rPr>
                                <m:t>before</m:t>
                              </m:r>
                              <m:r>
                                <m:rPr>
                                  <m:nor/>
                                </m:rPr>
                                <a:rPr lang="en-US" sz="2400" b="0" i="0" smtClean="0">
                                  <a:latin typeface="Cambria Math"/>
                                  <a:cs typeface="Times New Roman" pitchFamily="18" charset="0"/>
                                </a:rPr>
                                <m:t> </m:t>
                              </m:r>
                              <m:r>
                                <m:rPr>
                                  <m:nor/>
                                </m:rPr>
                                <a:rPr lang="en-US" sz="2400" b="0" i="0" smtClean="0">
                                  <a:latin typeface="Cambria Math"/>
                                  <a:cs typeface="Times New Roman" pitchFamily="18" charset="0"/>
                                </a:rPr>
                                <m:t>job</m:t>
                              </m:r>
                              <m:r>
                                <m:rPr>
                                  <m:nor/>
                                </m:rPr>
                                <a:rPr lang="en-US" sz="2400" b="0" i="0" smtClean="0">
                                  <a:latin typeface="Cambria Math"/>
                                  <a:cs typeface="Times New Roman" pitchFamily="18" charset="0"/>
                                </a:rPr>
                                <m:t> </m:t>
                              </m:r>
                              <m:r>
                                <m:rPr>
                                  <m:nor/>
                                </m:rPr>
                                <a:rPr lang="en-US" sz="2400">
                                  <a:latin typeface="Cambria Math"/>
                                  <a:cs typeface="Times New Roman" pitchFamily="18" charset="0"/>
                                </a:rPr>
                                <m:t>j</m:t>
                              </m:r>
                              <m:r>
                                <m:rPr>
                                  <m:nor/>
                                </m:rPr>
                                <a:rPr lang="en-US" sz="2400" b="0" i="0" smtClean="0">
                                  <a:latin typeface="Cambria Math"/>
                                  <a:cs typeface="Times New Roman" pitchFamily="18" charset="0"/>
                                </a:rPr>
                                <m:t>′</m:t>
                              </m:r>
                              <m:r>
                                <m:rPr>
                                  <m:nor/>
                                </m:rPr>
                                <a:rPr lang="en-US" sz="2400">
                                  <a:latin typeface="Cambria Math"/>
                                  <a:cs typeface="Times New Roman" pitchFamily="18" charset="0"/>
                                </a:rPr>
                                <m:t> </m:t>
                              </m:r>
                              <m:r>
                                <m:rPr>
                                  <m:nor/>
                                </m:rPr>
                                <a:rPr lang="en-US" sz="2400">
                                  <a:latin typeface="Cambria Math"/>
                                  <a:cs typeface="Times New Roman" pitchFamily="18" charset="0"/>
                                </a:rPr>
                                <m:t>on</m:t>
                              </m:r>
                              <m:r>
                                <m:rPr>
                                  <m:nor/>
                                </m:rPr>
                                <a:rPr lang="en-US" sz="2400" b="0" i="0" smtClean="0">
                                  <a:latin typeface="Cambria Math"/>
                                  <a:cs typeface="Times New Roman" pitchFamily="18" charset="0"/>
                                </a:rPr>
                                <m:t> </m:t>
                              </m:r>
                              <m:r>
                                <m:rPr>
                                  <m:nor/>
                                </m:rPr>
                                <a:rPr lang="en-US" sz="2400" b="0" i="0" smtClean="0">
                                  <a:latin typeface="Cambria Math"/>
                                  <a:cs typeface="Times New Roman" pitchFamily="18" charset="0"/>
                                </a:rPr>
                                <m:t>processor</m:t>
                              </m:r>
                              <m:r>
                                <m:rPr>
                                  <m:nor/>
                                </m:rPr>
                                <a:rPr lang="en-US" sz="2400" b="0" i="0" smtClean="0">
                                  <a:latin typeface="Cambria Math"/>
                                  <a:cs typeface="Times New Roman" pitchFamily="18" charset="0"/>
                                </a:rPr>
                                <m:t> </m:t>
                              </m:r>
                              <m:r>
                                <m:rPr>
                                  <m:nor/>
                                </m:rPr>
                                <a:rPr lang="en-US" sz="2400" b="0" i="0" smtClean="0">
                                  <a:latin typeface="Cambria Math"/>
                                  <a:cs typeface="Times New Roman" pitchFamily="18" charset="0"/>
                                </a:rPr>
                                <m:t>k</m:t>
                              </m:r>
                            </m:e>
                          </m:mr>
                          <m:mr>
                            <m:e>
                              <m:r>
                                <m:rPr>
                                  <m:nor/>
                                </m:rPr>
                                <a:rPr lang="en-US" sz="2400">
                                  <a:latin typeface="Cambria Math"/>
                                  <a:cs typeface="Times New Roman" pitchFamily="18" charset="0"/>
                                </a:rPr>
                                <m:t>0   </m:t>
                              </m:r>
                              <m:r>
                                <m:rPr>
                                  <m:nor/>
                                </m:rPr>
                                <a:rPr lang="en-US" sz="2400">
                                  <a:latin typeface="Cambria Math"/>
                                  <a:cs typeface="Times New Roman" pitchFamily="18" charset="0"/>
                                </a:rPr>
                                <m:t>otherwise</m:t>
                              </m:r>
                              <m:r>
                                <m:rPr>
                                  <m:nor/>
                                </m:rPr>
                                <a:rPr lang="en-US" sz="2400">
                                  <a:latin typeface="Cambria Math"/>
                                  <a:cs typeface="Times New Roman" pitchFamily="18" charset="0"/>
                                </a:rPr>
                                <m:t>                                                                 </m:t>
                              </m:r>
                            </m:e>
                          </m:mr>
                        </m:m>
                      </m:e>
                    </m:d>
                  </m:oMath>
                </a14:m>
                <a:endParaRPr lang="en-US" sz="2400" dirty="0" smtClean="0"/>
              </a:p>
              <a:p>
                <a:pPr>
                  <a:lnSpc>
                    <a:spcPct val="95000"/>
                  </a:lnSpc>
                  <a:spcBef>
                    <a:spcPts val="0"/>
                  </a:spcBef>
                  <a:tabLst>
                    <a:tab pos="336550" algn="l"/>
                  </a:tabLst>
                </a:pPr>
                <a:r>
                  <a:rPr lang="en-US" sz="2400" dirty="0" smtClean="0"/>
                  <a:t>Job shop models can prevent conflicts between jobs by introducing new disjunctive variables </a:t>
                </a:r>
                <a:r>
                  <a:rPr lang="en-US" sz="2400" dirty="0" err="1" smtClean="0"/>
                  <a:t>y</a:t>
                </a:r>
                <a:r>
                  <a:rPr lang="en-US" sz="2400" baseline="-25000" dirty="0" err="1" smtClean="0"/>
                  <a:t>j,j’,k</a:t>
                </a:r>
                <a:r>
                  <a:rPr lang="en-US" sz="2400" dirty="0" smtClean="0"/>
                  <a:t> and constraint pair</a:t>
                </a:r>
              </a:p>
              <a:p>
                <a:pPr marL="465138" indent="0">
                  <a:lnSpc>
                    <a:spcPct val="95000"/>
                  </a:lnSpc>
                  <a:spcBef>
                    <a:spcPts val="0"/>
                  </a:spcBef>
                  <a:buNone/>
                  <a:tabLst>
                    <a:tab pos="457200" algn="l"/>
                  </a:tabLst>
                </a:pPr>
                <a:r>
                  <a:rPr lang="en-US" sz="2400" dirty="0"/>
                  <a:t>	</a:t>
                </a:r>
                <a:r>
                  <a:rPr lang="en-US" sz="2400" dirty="0" err="1" smtClean="0"/>
                  <a:t>x</a:t>
                </a:r>
                <a:r>
                  <a:rPr lang="en-US" sz="2400" baseline="-25000" dirty="0" err="1" smtClean="0"/>
                  <a:t>j,k</a:t>
                </a:r>
                <a:r>
                  <a:rPr lang="en-US" sz="2400" dirty="0" smtClean="0"/>
                  <a:t> + </a:t>
                </a:r>
                <a:r>
                  <a:rPr lang="en-US" sz="2400" dirty="0" err="1" smtClean="0"/>
                  <a:t>p</a:t>
                </a:r>
                <a:r>
                  <a:rPr lang="en-US" sz="2400" baseline="-25000" dirty="0" err="1" smtClean="0"/>
                  <a:t>j,k</a:t>
                </a:r>
                <a:r>
                  <a:rPr lang="en-US" sz="2400" dirty="0" smtClean="0"/>
                  <a:t> </a:t>
                </a:r>
                <a:r>
                  <a:rPr lang="en-US" sz="2400" dirty="0" smtClean="0">
                    <a:sym typeface="Symbol"/>
                  </a:rPr>
                  <a:t> </a:t>
                </a:r>
                <a:r>
                  <a:rPr lang="en-US" sz="2400" dirty="0" err="1" smtClean="0">
                    <a:sym typeface="Symbol"/>
                  </a:rPr>
                  <a:t>x</a:t>
                </a:r>
                <a:r>
                  <a:rPr lang="en-US" sz="2400" baseline="-25000" dirty="0" err="1" smtClean="0">
                    <a:sym typeface="Symbol"/>
                  </a:rPr>
                  <a:t>j,k</a:t>
                </a:r>
                <a:r>
                  <a:rPr lang="en-US" sz="2400" baseline="-25000" dirty="0" smtClean="0">
                    <a:sym typeface="Symbol"/>
                  </a:rPr>
                  <a:t>’ </a:t>
                </a:r>
                <a:r>
                  <a:rPr lang="en-US" sz="2400" dirty="0" smtClean="0">
                    <a:sym typeface="Symbol"/>
                  </a:rPr>
                  <a:t>+ M (1 - </a:t>
                </a:r>
                <a:r>
                  <a:rPr lang="en-US" sz="2400" dirty="0" err="1"/>
                  <a:t>y</a:t>
                </a:r>
                <a:r>
                  <a:rPr lang="en-US" sz="2400" baseline="-25000" dirty="0" err="1"/>
                  <a:t>j,j’,k</a:t>
                </a:r>
                <a:r>
                  <a:rPr lang="en-US" sz="2400" dirty="0"/>
                  <a:t> </a:t>
                </a:r>
                <a:r>
                  <a:rPr lang="en-US" sz="2400" dirty="0" smtClean="0"/>
                  <a:t>)</a:t>
                </a:r>
              </a:p>
              <a:p>
                <a:pPr marL="465138" indent="0">
                  <a:lnSpc>
                    <a:spcPct val="95000"/>
                  </a:lnSpc>
                  <a:spcBef>
                    <a:spcPts val="0"/>
                  </a:spcBef>
                  <a:buNone/>
                  <a:tabLst>
                    <a:tab pos="457200" algn="l"/>
                  </a:tabLst>
                </a:pPr>
                <a:r>
                  <a:rPr lang="en-US" sz="2400" dirty="0"/>
                  <a:t>	</a:t>
                </a:r>
                <a:r>
                  <a:rPr lang="en-US" sz="2400" dirty="0" err="1" smtClean="0"/>
                  <a:t>x</a:t>
                </a:r>
                <a:r>
                  <a:rPr lang="en-US" sz="2400" baseline="-25000" dirty="0" err="1" smtClean="0"/>
                  <a:t>j</a:t>
                </a:r>
                <a:r>
                  <a:rPr lang="en-US" sz="2400" baseline="-25000" dirty="0" smtClean="0"/>
                  <a:t>’,</a:t>
                </a:r>
                <a:r>
                  <a:rPr lang="en-US" sz="2400" baseline="-25000" dirty="0"/>
                  <a:t>k</a:t>
                </a:r>
                <a:r>
                  <a:rPr lang="en-US" sz="2400" dirty="0"/>
                  <a:t> + </a:t>
                </a:r>
                <a:r>
                  <a:rPr lang="en-US" sz="2400" dirty="0" err="1" smtClean="0"/>
                  <a:t>p</a:t>
                </a:r>
                <a:r>
                  <a:rPr lang="en-US" sz="2400" baseline="-25000" dirty="0" err="1" smtClean="0"/>
                  <a:t>j</a:t>
                </a:r>
                <a:r>
                  <a:rPr lang="en-US" sz="2400" baseline="-25000" dirty="0" smtClean="0"/>
                  <a:t>’,</a:t>
                </a:r>
                <a:r>
                  <a:rPr lang="en-US" sz="2400" baseline="-25000" dirty="0"/>
                  <a:t>k</a:t>
                </a:r>
                <a:r>
                  <a:rPr lang="en-US" sz="2400" dirty="0"/>
                  <a:t> </a:t>
                </a:r>
                <a:r>
                  <a:rPr lang="en-US" sz="2400" dirty="0">
                    <a:sym typeface="Symbol"/>
                  </a:rPr>
                  <a:t> </a:t>
                </a:r>
                <a:r>
                  <a:rPr lang="en-US" sz="2400" dirty="0" err="1" smtClean="0">
                    <a:sym typeface="Symbol"/>
                  </a:rPr>
                  <a:t>x</a:t>
                </a:r>
                <a:r>
                  <a:rPr lang="en-US" sz="2400" baseline="-25000" dirty="0" err="1" smtClean="0">
                    <a:sym typeface="Symbol"/>
                  </a:rPr>
                  <a:t>j,k</a:t>
                </a:r>
                <a:r>
                  <a:rPr lang="en-US" sz="2400" baseline="-25000" dirty="0" smtClean="0">
                    <a:sym typeface="Symbol"/>
                  </a:rPr>
                  <a:t> </a:t>
                </a:r>
                <a:r>
                  <a:rPr lang="en-US" sz="2400" dirty="0">
                    <a:sym typeface="Symbol"/>
                  </a:rPr>
                  <a:t>+ M </a:t>
                </a:r>
                <a:r>
                  <a:rPr lang="en-US" sz="2400" dirty="0" err="1" smtClean="0"/>
                  <a:t>y</a:t>
                </a:r>
                <a:r>
                  <a:rPr lang="en-US" sz="2400" baseline="-25000" dirty="0" err="1" smtClean="0"/>
                  <a:t>j,j</a:t>
                </a:r>
                <a:r>
                  <a:rPr lang="en-US" sz="2400" baseline="-25000" dirty="0" err="1"/>
                  <a:t>’,k</a:t>
                </a:r>
                <a:r>
                  <a:rPr lang="en-US" sz="2400" dirty="0"/>
                  <a:t> )</a:t>
                </a:r>
              </a:p>
              <a:p>
                <a:pPr marL="465138" indent="0">
                  <a:lnSpc>
                    <a:spcPct val="95000"/>
                  </a:lnSpc>
                  <a:spcBef>
                    <a:spcPts val="0"/>
                  </a:spcBef>
                  <a:buNone/>
                  <a:tabLst>
                    <a:tab pos="457200" algn="l"/>
                  </a:tabLst>
                </a:pPr>
                <a:endParaRPr lang="en-US" sz="2400" dirty="0" smtClean="0"/>
              </a:p>
              <a:p>
                <a:pPr marL="465138" indent="0">
                  <a:lnSpc>
                    <a:spcPct val="95000"/>
                  </a:lnSpc>
                  <a:spcBef>
                    <a:spcPts val="0"/>
                  </a:spcBef>
                  <a:buNone/>
                  <a:tabLst>
                    <a:tab pos="457200" algn="l"/>
                  </a:tabLst>
                </a:pPr>
                <a:r>
                  <a:rPr lang="en-US" sz="2400" dirty="0" smtClean="0"/>
                  <a:t>For each j, j’ that both require any processor k.  Here </a:t>
                </a:r>
                <a:r>
                  <a:rPr lang="en-US" sz="2400" dirty="0" err="1" smtClean="0"/>
                  <a:t>x</a:t>
                </a:r>
                <a:r>
                  <a:rPr lang="en-US" sz="2400" baseline="-25000" dirty="0" err="1" smtClean="0"/>
                  <a:t>j,k</a:t>
                </a:r>
                <a:r>
                  <a:rPr lang="en-US" sz="2400" baseline="-25000" dirty="0" smtClean="0"/>
                  <a:t> </a:t>
                </a:r>
                <a:r>
                  <a:rPr lang="en-US" sz="2400" dirty="0" smtClean="0"/>
                  <a:t>denotes the start time of job j on processor k, </a:t>
                </a:r>
                <a:r>
                  <a:rPr lang="en-US" sz="2400" dirty="0" err="1" smtClean="0"/>
                  <a:t>p</a:t>
                </a:r>
                <a:r>
                  <a:rPr lang="en-US" sz="2400" baseline="-25000" dirty="0" err="1" smtClean="0"/>
                  <a:t>j,k</a:t>
                </a:r>
                <a:r>
                  <a:rPr lang="en-US" sz="2400" baseline="-25000" dirty="0" smtClean="0"/>
                  <a:t> </a:t>
                </a:r>
                <a:r>
                  <a:rPr lang="en-US" sz="2400" dirty="0" smtClean="0"/>
                  <a:t>is the process time, M is a large positive constant, and binary </a:t>
                </a:r>
                <a:r>
                  <a:rPr lang="en-US" sz="2400" dirty="0" err="1"/>
                  <a:t>y</a:t>
                </a:r>
                <a:r>
                  <a:rPr lang="en-US" sz="2400" baseline="-25000" dirty="0" err="1"/>
                  <a:t>j,j’,</a:t>
                </a:r>
                <a:r>
                  <a:rPr lang="en-US" sz="2400" baseline="-25000" dirty="0" err="1" smtClean="0"/>
                  <a:t>k</a:t>
                </a:r>
                <a:r>
                  <a:rPr lang="en-US" sz="2400" dirty="0" smtClean="0"/>
                  <a:t> =1 when j is scheduled before j’ on k, and =0 if j’ is first. </a:t>
                </a:r>
                <a:r>
                  <a:rPr lang="en-US" sz="2400" dirty="0" smtClean="0">
                    <a:sym typeface="Symbol"/>
                  </a:rPr>
                  <a:t> [11.43]</a:t>
                </a:r>
                <a:endParaRPr lang="en-US" sz="2400" dirty="0"/>
              </a:p>
              <a:p>
                <a:pPr marL="0" indent="0">
                  <a:lnSpc>
                    <a:spcPct val="95000"/>
                  </a:lnSpc>
                  <a:spcBef>
                    <a:spcPts val="0"/>
                  </a:spcBef>
                  <a:buNone/>
                  <a:tabLst>
                    <a:tab pos="457200" algn="l"/>
                  </a:tabLst>
                </a:pPr>
                <a:endParaRPr lang="en-US" sz="2100" dirty="0"/>
              </a:p>
            </p:txBody>
          </p:sp>
        </mc:Choice>
        <mc:Fallback xmlns="">
          <p:sp>
            <p:nvSpPr>
              <p:cNvPr id="593923" name="Rectangle 3"/>
              <p:cNvSpPr>
                <a:spLocks noGrp="1" noRot="1" noChangeAspect="1" noMove="1" noResize="1" noEditPoints="1" noAdjustHandles="1" noChangeArrowheads="1" noChangeShapeType="1" noTextEdit="1"/>
              </p:cNvSpPr>
              <p:nvPr>
                <p:ph type="body" idx="1"/>
              </p:nvPr>
            </p:nvSpPr>
            <p:spPr>
              <a:xfrm>
                <a:off x="256674" y="1536027"/>
                <a:ext cx="8582526" cy="4592058"/>
              </a:xfrm>
              <a:blipFill rotWithShape="1">
                <a:blip r:embed="rId3"/>
                <a:stretch>
                  <a:fillRect l="-923" b="-2258"/>
                </a:stretch>
              </a:blipFill>
              <a:ln/>
            </p:spPr>
            <p:txBody>
              <a:bodyPr/>
              <a:lstStyle/>
              <a:p>
                <a:r>
                  <a:rPr lang="en-US">
                    <a:noFill/>
                  </a:rPr>
                  <a:t> </a:t>
                </a:r>
              </a:p>
            </p:txBody>
          </p:sp>
        </mc:Fallback>
      </mc:AlternateContent>
    </p:spTree>
    <p:extLst>
      <p:ext uri="{BB962C8B-B14F-4D97-AF65-F5344CB8AC3E}">
        <p14:creationId xmlns:p14="http://schemas.microsoft.com/office/powerpoint/2010/main" val="49984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39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39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939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a:xfrm>
            <a:off x="1219200" y="274638"/>
            <a:ext cx="7684168" cy="1011237"/>
          </a:xfrm>
        </p:spPr>
        <p:txBody>
          <a:bodyPr/>
          <a:lstStyle/>
          <a:p>
            <a:r>
              <a:rPr lang="en-US" sz="3400" dirty="0" smtClean="0">
                <a:cs typeface="Times New Roman" pitchFamily="18" charset="0"/>
              </a:rPr>
              <a:t>Custom Metalworking Example</a:t>
            </a:r>
            <a:r>
              <a:rPr lang="en-US" sz="3400" dirty="0">
                <a:cs typeface="Times New Roman" pitchFamily="18" charset="0"/>
              </a:rPr>
              <a:t> </a:t>
            </a:r>
            <a:r>
              <a:rPr lang="en-US" sz="3400" dirty="0" smtClean="0">
                <a:cs typeface="Times New Roman" pitchFamily="18" charset="0"/>
              </a:rPr>
              <a:t>Model</a:t>
            </a:r>
            <a:endParaRPr lang="en-US" sz="3400" dirty="0">
              <a:cs typeface="Times New Roman" pitchFamily="18" charset="0"/>
            </a:endParaRPr>
          </a:p>
        </p:txBody>
      </p:sp>
      <p:sp>
        <p:nvSpPr>
          <p:cNvPr id="593923" name="Rectangle 3"/>
          <p:cNvSpPr>
            <a:spLocks noGrp="1" noChangeArrowheads="1"/>
          </p:cNvSpPr>
          <p:nvPr>
            <p:ph type="body" idx="1"/>
          </p:nvPr>
        </p:nvSpPr>
        <p:spPr>
          <a:xfrm>
            <a:off x="256674" y="1536027"/>
            <a:ext cx="8582526" cy="4592058"/>
          </a:xfrm>
          <a:ln/>
        </p:spPr>
        <p:txBody>
          <a:bodyPr/>
          <a:lstStyle/>
          <a:p>
            <a:pPr marL="0" indent="0">
              <a:lnSpc>
                <a:spcPct val="95000"/>
              </a:lnSpc>
              <a:spcBef>
                <a:spcPts val="0"/>
              </a:spcBef>
              <a:buNone/>
              <a:tabLst>
                <a:tab pos="457200" algn="l"/>
              </a:tabLst>
            </a:pPr>
            <a:r>
              <a:rPr lang="en-US" sz="2400" dirty="0" smtClean="0"/>
              <a:t>	min max {x</a:t>
            </a:r>
            <a:r>
              <a:rPr lang="en-US" sz="2400" baseline="-25000" dirty="0" smtClean="0"/>
              <a:t>1,6</a:t>
            </a:r>
            <a:r>
              <a:rPr lang="en-US" sz="2400" dirty="0" smtClean="0"/>
              <a:t>+1, x</a:t>
            </a:r>
            <a:r>
              <a:rPr lang="en-US" sz="2400" baseline="-25000" dirty="0" smtClean="0"/>
              <a:t>2,3</a:t>
            </a:r>
            <a:r>
              <a:rPr lang="en-US" sz="2400" dirty="0" smtClean="0"/>
              <a:t>+6, x</a:t>
            </a:r>
            <a:r>
              <a:rPr lang="en-US" sz="2400" baseline="-25000" dirty="0" smtClean="0"/>
              <a:t>3,4</a:t>
            </a:r>
            <a:r>
              <a:rPr lang="en-US" sz="2400" dirty="0" smtClean="0"/>
              <a:t>+25}</a:t>
            </a:r>
          </a:p>
          <a:p>
            <a:pPr marL="0" indent="0">
              <a:lnSpc>
                <a:spcPct val="95000"/>
              </a:lnSpc>
              <a:spcBef>
                <a:spcPts val="0"/>
              </a:spcBef>
              <a:buNone/>
              <a:tabLst>
                <a:tab pos="457200" algn="l"/>
              </a:tabLst>
            </a:pPr>
            <a:endParaRPr lang="en-US" sz="2100" dirty="0"/>
          </a:p>
        </p:txBody>
      </p:sp>
      <p:sp>
        <p:nvSpPr>
          <p:cNvPr id="2" name="Rectangle 1"/>
          <p:cNvSpPr/>
          <p:nvPr/>
        </p:nvSpPr>
        <p:spPr>
          <a:xfrm>
            <a:off x="0" y="1976146"/>
            <a:ext cx="2358189" cy="3782574"/>
          </a:xfrm>
          <a:prstGeom prst="rect">
            <a:avLst/>
          </a:prstGeom>
        </p:spPr>
        <p:txBody>
          <a:bodyPr wrap="square">
            <a:spAutoFit/>
          </a:bodyPr>
          <a:lstStyle/>
          <a:p>
            <a:pPr marL="346075" indent="-346075" algn="l">
              <a:lnSpc>
                <a:spcPct val="95000"/>
              </a:lnSpc>
              <a:spcBef>
                <a:spcPts val="0"/>
              </a:spcBef>
              <a:buNone/>
              <a:tabLst>
                <a:tab pos="463550" algn="l"/>
                <a:tab pos="1539875" algn="l"/>
              </a:tabLst>
            </a:pPr>
            <a:r>
              <a:rPr lang="en-US" sz="2200" i="1" dirty="0" err="1"/>
              <a:t>s.t.</a:t>
            </a:r>
            <a:r>
              <a:rPr lang="en-US" sz="2200" i="1" dirty="0"/>
              <a:t> </a:t>
            </a:r>
            <a:r>
              <a:rPr lang="en-US" sz="2200" i="1" dirty="0" smtClean="0"/>
              <a:t>x</a:t>
            </a:r>
            <a:r>
              <a:rPr lang="en-US" sz="2200" i="1" baseline="-25000" dirty="0" smtClean="0"/>
              <a:t>1,1 </a:t>
            </a:r>
            <a:r>
              <a:rPr lang="en-US" sz="2200" i="1" dirty="0" smtClean="0"/>
              <a:t>+3 	</a:t>
            </a:r>
            <a:r>
              <a:rPr lang="en-US" sz="2200" i="1" dirty="0" smtClean="0">
                <a:sym typeface="Symbol"/>
              </a:rPr>
              <a:t> </a:t>
            </a:r>
            <a:r>
              <a:rPr lang="en-US" sz="2200" i="1" dirty="0" smtClean="0"/>
              <a:t>x</a:t>
            </a:r>
            <a:r>
              <a:rPr lang="en-US" sz="2200" i="1" baseline="-25000" dirty="0" smtClean="0"/>
              <a:t>1,2</a:t>
            </a:r>
          </a:p>
          <a:p>
            <a:pPr marL="346075" indent="-346075" algn="l">
              <a:lnSpc>
                <a:spcPct val="95000"/>
              </a:lnSpc>
              <a:spcBef>
                <a:spcPts val="0"/>
              </a:spcBef>
              <a:buNone/>
              <a:tabLst>
                <a:tab pos="463550" algn="l"/>
                <a:tab pos="1539875" algn="l"/>
              </a:tabLst>
            </a:pPr>
            <a:r>
              <a:rPr lang="en-US" sz="2200" i="1" dirty="0"/>
              <a:t>	</a:t>
            </a:r>
            <a:r>
              <a:rPr lang="en-US" sz="2200" i="1" dirty="0" smtClean="0"/>
              <a:t>	x</a:t>
            </a:r>
            <a:r>
              <a:rPr lang="en-US" sz="2200" i="1" baseline="-25000" dirty="0" smtClean="0"/>
              <a:t>1,2 </a:t>
            </a:r>
            <a:r>
              <a:rPr lang="en-US" sz="2200" i="1" dirty="0" smtClean="0"/>
              <a:t>+10	</a:t>
            </a:r>
            <a:r>
              <a:rPr lang="en-US" sz="2200" i="1" dirty="0" smtClean="0">
                <a:sym typeface="Symbol"/>
              </a:rPr>
              <a:t> </a:t>
            </a:r>
            <a:r>
              <a:rPr lang="en-US" sz="2200" i="1" dirty="0" smtClean="0"/>
              <a:t>x</a:t>
            </a:r>
            <a:r>
              <a:rPr lang="en-US" sz="2200" i="1" baseline="-25000" dirty="0" smtClean="0"/>
              <a:t>1,3 </a:t>
            </a:r>
            <a:endParaRPr lang="en-US" sz="2200" i="1" dirty="0"/>
          </a:p>
          <a:p>
            <a:pPr algn="l">
              <a:spcBef>
                <a:spcPts val="0"/>
              </a:spcBef>
              <a:tabLst>
                <a:tab pos="463550" algn="l"/>
                <a:tab pos="1539875" algn="l"/>
              </a:tabLst>
            </a:pPr>
            <a:r>
              <a:rPr lang="en-US" sz="2200" i="1" dirty="0" smtClean="0"/>
              <a:t>	x</a:t>
            </a:r>
            <a:r>
              <a:rPr lang="en-US" sz="2200" i="1" baseline="-25000" dirty="0" smtClean="0"/>
              <a:t>1,3 </a:t>
            </a:r>
            <a:r>
              <a:rPr lang="en-US" sz="2200" i="1" dirty="0" smtClean="0"/>
              <a:t>+8</a:t>
            </a:r>
            <a:r>
              <a:rPr lang="en-US" sz="2200" i="1" dirty="0"/>
              <a:t>	</a:t>
            </a:r>
            <a:r>
              <a:rPr lang="en-US" sz="2200" i="1" dirty="0">
                <a:sym typeface="Symbol"/>
              </a:rPr>
              <a:t> </a:t>
            </a:r>
            <a:r>
              <a:rPr lang="en-US" sz="2200" i="1" dirty="0" smtClean="0"/>
              <a:t>x</a:t>
            </a:r>
            <a:r>
              <a:rPr lang="en-US" sz="2200" i="1" baseline="-25000" dirty="0" smtClean="0"/>
              <a:t>1,4 </a:t>
            </a:r>
            <a:endParaRPr lang="en-US" sz="2200" i="1" dirty="0"/>
          </a:p>
          <a:p>
            <a:pPr algn="l">
              <a:spcBef>
                <a:spcPts val="0"/>
              </a:spcBef>
              <a:tabLst>
                <a:tab pos="463550" algn="l"/>
                <a:tab pos="1539875" algn="l"/>
              </a:tabLst>
            </a:pPr>
            <a:r>
              <a:rPr lang="en-US" sz="2200" i="1" dirty="0" smtClean="0"/>
              <a:t>	x</a:t>
            </a:r>
            <a:r>
              <a:rPr lang="en-US" sz="2200" i="1" baseline="-25000" dirty="0" smtClean="0"/>
              <a:t>1,4 </a:t>
            </a:r>
            <a:r>
              <a:rPr lang="en-US" sz="2200" i="1" dirty="0" smtClean="0"/>
              <a:t>+45</a:t>
            </a:r>
            <a:r>
              <a:rPr lang="en-US" sz="2200" i="1" dirty="0"/>
              <a:t>	</a:t>
            </a:r>
            <a:r>
              <a:rPr lang="en-US" sz="2200" i="1" dirty="0">
                <a:sym typeface="Symbol"/>
              </a:rPr>
              <a:t> </a:t>
            </a:r>
            <a:r>
              <a:rPr lang="en-US" sz="2200" i="1" dirty="0" smtClean="0"/>
              <a:t>x</a:t>
            </a:r>
            <a:r>
              <a:rPr lang="en-US" sz="2200" i="1" baseline="-25000" dirty="0" smtClean="0"/>
              <a:t>1,6 </a:t>
            </a:r>
            <a:endParaRPr lang="en-US" sz="2200" i="1" dirty="0"/>
          </a:p>
          <a:p>
            <a:pPr algn="l">
              <a:spcBef>
                <a:spcPts val="0"/>
              </a:spcBef>
              <a:tabLst>
                <a:tab pos="463550" algn="l"/>
                <a:tab pos="1539875" algn="l"/>
              </a:tabLst>
            </a:pPr>
            <a:r>
              <a:rPr lang="en-US" sz="2200" i="1" dirty="0" smtClean="0"/>
              <a:t>	x</a:t>
            </a:r>
            <a:r>
              <a:rPr lang="en-US" sz="2200" i="1" baseline="-25000" dirty="0" smtClean="0"/>
              <a:t>2,7 </a:t>
            </a:r>
            <a:r>
              <a:rPr lang="en-US" sz="2200" i="1" dirty="0" smtClean="0"/>
              <a:t>+50</a:t>
            </a:r>
            <a:r>
              <a:rPr lang="en-US" sz="2200" i="1" dirty="0"/>
              <a:t>	</a:t>
            </a:r>
            <a:r>
              <a:rPr lang="en-US" sz="2200" i="1" dirty="0">
                <a:sym typeface="Symbol"/>
              </a:rPr>
              <a:t> </a:t>
            </a:r>
            <a:r>
              <a:rPr lang="en-US" sz="2200" i="1" dirty="0" smtClean="0"/>
              <a:t>x</a:t>
            </a:r>
            <a:r>
              <a:rPr lang="en-US" sz="2200" i="1" baseline="-25000" dirty="0" smtClean="0"/>
              <a:t>2,1 </a:t>
            </a:r>
            <a:endParaRPr lang="en-US" sz="2200" i="1" dirty="0"/>
          </a:p>
          <a:p>
            <a:pPr algn="l">
              <a:spcBef>
                <a:spcPts val="0"/>
              </a:spcBef>
              <a:tabLst>
                <a:tab pos="463550" algn="l"/>
                <a:tab pos="1539875" algn="l"/>
              </a:tabLst>
            </a:pPr>
            <a:r>
              <a:rPr lang="en-US" sz="2200" i="1" dirty="0" smtClean="0"/>
              <a:t>	x</a:t>
            </a:r>
            <a:r>
              <a:rPr lang="en-US" sz="2200" i="1" baseline="-25000" dirty="0" smtClean="0"/>
              <a:t>2,1 </a:t>
            </a:r>
            <a:r>
              <a:rPr lang="en-US" sz="2200" i="1" dirty="0" smtClean="0"/>
              <a:t>+6</a:t>
            </a:r>
            <a:r>
              <a:rPr lang="en-US" sz="2200" i="1" dirty="0"/>
              <a:t>	</a:t>
            </a:r>
            <a:r>
              <a:rPr lang="en-US" sz="2200" i="1" dirty="0">
                <a:sym typeface="Symbol"/>
              </a:rPr>
              <a:t> </a:t>
            </a:r>
            <a:r>
              <a:rPr lang="en-US" sz="2200" i="1" dirty="0" smtClean="0"/>
              <a:t>x</a:t>
            </a:r>
            <a:r>
              <a:rPr lang="en-US" sz="2200" i="1" baseline="-25000" dirty="0" smtClean="0"/>
              <a:t>2,2 </a:t>
            </a:r>
            <a:endParaRPr lang="en-US" sz="2200" i="1" dirty="0"/>
          </a:p>
          <a:p>
            <a:pPr algn="l">
              <a:spcBef>
                <a:spcPts val="0"/>
              </a:spcBef>
              <a:tabLst>
                <a:tab pos="463550" algn="l"/>
                <a:tab pos="1539875" algn="l"/>
              </a:tabLst>
            </a:pPr>
            <a:r>
              <a:rPr lang="en-US" sz="2200" i="1" dirty="0" smtClean="0"/>
              <a:t>	x</a:t>
            </a:r>
            <a:r>
              <a:rPr lang="en-US" sz="2200" i="1" baseline="-25000" dirty="0" smtClean="0"/>
              <a:t>2,2 </a:t>
            </a:r>
            <a:r>
              <a:rPr lang="en-US" sz="2200" i="1" dirty="0"/>
              <a:t>+</a:t>
            </a:r>
            <a:r>
              <a:rPr lang="en-US" sz="2200" i="1" dirty="0" smtClean="0"/>
              <a:t>11</a:t>
            </a:r>
            <a:r>
              <a:rPr lang="en-US" sz="2200" i="1" dirty="0"/>
              <a:t>	</a:t>
            </a:r>
            <a:r>
              <a:rPr lang="en-US" sz="2200" i="1" dirty="0">
                <a:sym typeface="Symbol"/>
              </a:rPr>
              <a:t> </a:t>
            </a:r>
            <a:r>
              <a:rPr lang="en-US" sz="2200" i="1" dirty="0" smtClean="0"/>
              <a:t>x</a:t>
            </a:r>
            <a:r>
              <a:rPr lang="en-US" sz="2200" i="1" baseline="-25000" dirty="0" smtClean="0"/>
              <a:t>2,3 </a:t>
            </a:r>
            <a:endParaRPr lang="en-US" sz="2200" i="1" dirty="0"/>
          </a:p>
          <a:p>
            <a:pPr algn="l">
              <a:spcBef>
                <a:spcPts val="0"/>
              </a:spcBef>
              <a:tabLst>
                <a:tab pos="463550" algn="l"/>
                <a:tab pos="1539875" algn="l"/>
              </a:tabLst>
            </a:pPr>
            <a:r>
              <a:rPr lang="en-US" sz="2200" i="1" dirty="0" smtClean="0"/>
              <a:t>	x</a:t>
            </a:r>
            <a:r>
              <a:rPr lang="en-US" sz="2200" i="1" baseline="-25000" dirty="0" smtClean="0"/>
              <a:t>3,2 </a:t>
            </a:r>
            <a:r>
              <a:rPr lang="en-US" sz="2200" i="1" dirty="0" smtClean="0"/>
              <a:t>+5</a:t>
            </a:r>
            <a:r>
              <a:rPr lang="en-US" sz="2200" i="1" dirty="0"/>
              <a:t>	</a:t>
            </a:r>
            <a:r>
              <a:rPr lang="en-US" sz="2200" i="1" dirty="0">
                <a:sym typeface="Symbol"/>
              </a:rPr>
              <a:t> </a:t>
            </a:r>
            <a:r>
              <a:rPr lang="en-US" sz="2200" i="1" dirty="0" smtClean="0"/>
              <a:t>x</a:t>
            </a:r>
            <a:r>
              <a:rPr lang="en-US" sz="2200" i="1" baseline="-25000" dirty="0" smtClean="0"/>
              <a:t>3,3 </a:t>
            </a:r>
            <a:endParaRPr lang="en-US" sz="2200" i="1" dirty="0"/>
          </a:p>
          <a:p>
            <a:pPr algn="l">
              <a:spcBef>
                <a:spcPts val="0"/>
              </a:spcBef>
              <a:tabLst>
                <a:tab pos="463550" algn="l"/>
                <a:tab pos="1539875" algn="l"/>
              </a:tabLst>
            </a:pPr>
            <a:r>
              <a:rPr lang="en-US" sz="2200" i="1" dirty="0" smtClean="0"/>
              <a:t>	x</a:t>
            </a:r>
            <a:r>
              <a:rPr lang="en-US" sz="2200" i="1" baseline="-25000" dirty="0" smtClean="0"/>
              <a:t>3,3 </a:t>
            </a:r>
            <a:r>
              <a:rPr lang="en-US" sz="2200" i="1" dirty="0" smtClean="0"/>
              <a:t>+9</a:t>
            </a:r>
            <a:r>
              <a:rPr lang="en-US" sz="2200" i="1" dirty="0"/>
              <a:t>	</a:t>
            </a:r>
            <a:r>
              <a:rPr lang="en-US" sz="2200" i="1" dirty="0">
                <a:sym typeface="Symbol"/>
              </a:rPr>
              <a:t> </a:t>
            </a:r>
            <a:r>
              <a:rPr lang="en-US" sz="2200" i="1" dirty="0" smtClean="0"/>
              <a:t>x</a:t>
            </a:r>
            <a:r>
              <a:rPr lang="en-US" sz="2200" i="1" baseline="-25000" dirty="0" smtClean="0"/>
              <a:t>3,5 </a:t>
            </a:r>
            <a:endParaRPr lang="en-US" sz="2200" i="1" dirty="0"/>
          </a:p>
          <a:p>
            <a:pPr algn="l">
              <a:spcBef>
                <a:spcPts val="0"/>
              </a:spcBef>
              <a:tabLst>
                <a:tab pos="463550" algn="l"/>
                <a:tab pos="1539875" algn="l"/>
              </a:tabLst>
            </a:pPr>
            <a:r>
              <a:rPr lang="en-US" sz="2200" i="1" dirty="0" smtClean="0"/>
              <a:t>	x</a:t>
            </a:r>
            <a:r>
              <a:rPr lang="en-US" sz="2200" i="1" baseline="-25000" dirty="0" smtClean="0"/>
              <a:t>3,5 </a:t>
            </a:r>
            <a:r>
              <a:rPr lang="en-US" sz="2200" i="1" dirty="0" smtClean="0"/>
              <a:t>+2</a:t>
            </a:r>
            <a:r>
              <a:rPr lang="en-US" sz="2200" i="1" dirty="0"/>
              <a:t>	</a:t>
            </a:r>
            <a:r>
              <a:rPr lang="en-US" sz="2200" i="1" dirty="0">
                <a:sym typeface="Symbol"/>
              </a:rPr>
              <a:t> </a:t>
            </a:r>
            <a:r>
              <a:rPr lang="en-US" sz="2200" i="1" dirty="0" smtClean="0"/>
              <a:t>x</a:t>
            </a:r>
            <a:r>
              <a:rPr lang="en-US" sz="2200" i="1" baseline="-25000" dirty="0" smtClean="0"/>
              <a:t>3,6 </a:t>
            </a:r>
            <a:endParaRPr lang="en-US" sz="2200" i="1" dirty="0"/>
          </a:p>
          <a:p>
            <a:pPr algn="l">
              <a:spcBef>
                <a:spcPts val="0"/>
              </a:spcBef>
              <a:tabLst>
                <a:tab pos="463550" algn="l"/>
                <a:tab pos="1539875" algn="l"/>
              </a:tabLst>
            </a:pPr>
            <a:r>
              <a:rPr lang="en-US" sz="2200" i="1" dirty="0"/>
              <a:t>	</a:t>
            </a:r>
            <a:r>
              <a:rPr lang="en-US" sz="2200" i="1" dirty="0" smtClean="0"/>
              <a:t>x</a:t>
            </a:r>
            <a:r>
              <a:rPr lang="en-US" sz="2200" i="1" baseline="-25000" dirty="0" smtClean="0"/>
              <a:t>3,6 </a:t>
            </a:r>
            <a:r>
              <a:rPr lang="en-US" sz="2200" i="1" dirty="0" smtClean="0"/>
              <a:t>+1</a:t>
            </a:r>
            <a:r>
              <a:rPr lang="en-US" sz="2200" i="1" dirty="0"/>
              <a:t>	</a:t>
            </a:r>
            <a:r>
              <a:rPr lang="en-US" sz="2200" i="1" dirty="0">
                <a:sym typeface="Symbol"/>
              </a:rPr>
              <a:t> </a:t>
            </a:r>
            <a:r>
              <a:rPr lang="en-US" sz="2200" i="1" dirty="0" smtClean="0"/>
              <a:t>x</a:t>
            </a:r>
            <a:r>
              <a:rPr lang="en-US" sz="2200" i="1" baseline="-25000" dirty="0" smtClean="0"/>
              <a:t>3,4 </a:t>
            </a:r>
            <a:endParaRPr lang="en-US" sz="2200" i="1" dirty="0"/>
          </a:p>
        </p:txBody>
      </p:sp>
      <p:sp>
        <p:nvSpPr>
          <p:cNvPr id="5" name="Rectangle 4"/>
          <p:cNvSpPr/>
          <p:nvPr/>
        </p:nvSpPr>
        <p:spPr>
          <a:xfrm>
            <a:off x="2374230" y="1986145"/>
            <a:ext cx="3384885" cy="4121128"/>
          </a:xfrm>
          <a:prstGeom prst="rect">
            <a:avLst/>
          </a:prstGeom>
        </p:spPr>
        <p:txBody>
          <a:bodyPr wrap="square">
            <a:spAutoFit/>
          </a:bodyPr>
          <a:lstStyle/>
          <a:p>
            <a:pPr marL="346075" indent="-346075" algn="l">
              <a:lnSpc>
                <a:spcPct val="95000"/>
              </a:lnSpc>
              <a:spcBef>
                <a:spcPts val="0"/>
              </a:spcBef>
              <a:buNone/>
              <a:tabLst>
                <a:tab pos="463550" algn="l"/>
                <a:tab pos="1027113" algn="l"/>
              </a:tabLst>
            </a:pPr>
            <a:r>
              <a:rPr lang="en-US" sz="2200" i="1" dirty="0" smtClean="0"/>
              <a:t>x</a:t>
            </a:r>
            <a:r>
              <a:rPr lang="en-US" sz="2200" i="1" baseline="-25000" dirty="0" smtClean="0"/>
              <a:t>1,1 </a:t>
            </a:r>
            <a:r>
              <a:rPr lang="en-US" sz="2200" i="1" dirty="0" smtClean="0"/>
              <a:t>+3 	</a:t>
            </a:r>
            <a:r>
              <a:rPr lang="en-US" sz="2200" i="1" dirty="0" smtClean="0">
                <a:sym typeface="Symbol"/>
              </a:rPr>
              <a:t> </a:t>
            </a:r>
            <a:r>
              <a:rPr lang="en-US" sz="2200" i="1" dirty="0" smtClean="0"/>
              <a:t>x</a:t>
            </a:r>
            <a:r>
              <a:rPr lang="en-US" sz="2200" i="1" baseline="-25000" dirty="0" smtClean="0"/>
              <a:t>2,1</a:t>
            </a:r>
            <a:r>
              <a:rPr lang="en-US" sz="2200" i="1" dirty="0" smtClean="0"/>
              <a:t>+M(1-y</a:t>
            </a:r>
            <a:r>
              <a:rPr lang="en-US" sz="2200" i="1" baseline="-25000" dirty="0" smtClean="0"/>
              <a:t>1,2,1</a:t>
            </a:r>
            <a:r>
              <a:rPr lang="en-US" sz="2200" i="1" dirty="0" smtClean="0"/>
              <a:t>)</a:t>
            </a:r>
          </a:p>
          <a:p>
            <a:pPr marL="346075" indent="-346075" algn="l">
              <a:lnSpc>
                <a:spcPct val="95000"/>
              </a:lnSpc>
              <a:spcBef>
                <a:spcPts val="0"/>
              </a:spcBef>
              <a:buNone/>
              <a:tabLst>
                <a:tab pos="463550" algn="l"/>
                <a:tab pos="1027113" algn="l"/>
              </a:tabLst>
            </a:pPr>
            <a:r>
              <a:rPr lang="en-US" sz="2200" i="1" dirty="0" smtClean="0"/>
              <a:t>x</a:t>
            </a:r>
            <a:r>
              <a:rPr lang="en-US" sz="2200" i="1" baseline="-25000" dirty="0" smtClean="0"/>
              <a:t>2,1 </a:t>
            </a:r>
            <a:r>
              <a:rPr lang="en-US" sz="2200" i="1" dirty="0" smtClean="0"/>
              <a:t>+6	</a:t>
            </a:r>
            <a:r>
              <a:rPr lang="en-US" sz="2200" i="1" dirty="0" smtClean="0">
                <a:sym typeface="Symbol"/>
              </a:rPr>
              <a:t> </a:t>
            </a:r>
            <a:r>
              <a:rPr lang="en-US" sz="2200" i="1" dirty="0" smtClean="0"/>
              <a:t>x</a:t>
            </a:r>
            <a:r>
              <a:rPr lang="en-US" sz="2200" i="1" baseline="-25000" dirty="0" smtClean="0"/>
              <a:t>1,1</a:t>
            </a:r>
            <a:r>
              <a:rPr lang="en-US" sz="2200" i="1" dirty="0" smtClean="0"/>
              <a:t>+My</a:t>
            </a:r>
            <a:r>
              <a:rPr lang="en-US" sz="2200" i="1" baseline="-25000" dirty="0" smtClean="0"/>
              <a:t>1,2,1</a:t>
            </a:r>
            <a:endParaRPr lang="en-US" sz="2200" i="1" dirty="0"/>
          </a:p>
          <a:p>
            <a:pPr algn="l">
              <a:spcBef>
                <a:spcPts val="0"/>
              </a:spcBef>
              <a:tabLst>
                <a:tab pos="463550" algn="l"/>
                <a:tab pos="1027113" algn="l"/>
              </a:tabLst>
            </a:pPr>
            <a:r>
              <a:rPr lang="en-US" sz="2200" i="1" dirty="0" smtClean="0"/>
              <a:t>x</a:t>
            </a:r>
            <a:r>
              <a:rPr lang="en-US" sz="2200" i="1" baseline="-25000" dirty="0" smtClean="0"/>
              <a:t>1,2 </a:t>
            </a:r>
            <a:r>
              <a:rPr lang="en-US" sz="2200" i="1" dirty="0" smtClean="0"/>
              <a:t>+10</a:t>
            </a:r>
            <a:r>
              <a:rPr lang="en-US" sz="2200" i="1" dirty="0"/>
              <a:t>	</a:t>
            </a:r>
            <a:r>
              <a:rPr lang="en-US" sz="2200" i="1" dirty="0">
                <a:sym typeface="Symbol"/>
              </a:rPr>
              <a:t> </a:t>
            </a:r>
            <a:r>
              <a:rPr lang="en-US" sz="2200" i="1" dirty="0" smtClean="0"/>
              <a:t>x</a:t>
            </a:r>
            <a:r>
              <a:rPr lang="en-US" sz="2200" i="1" baseline="-25000" dirty="0" smtClean="0"/>
              <a:t>2,2 </a:t>
            </a:r>
            <a:r>
              <a:rPr lang="en-US" sz="2200" i="1" dirty="0" smtClean="0"/>
              <a:t>+M(1-y</a:t>
            </a:r>
            <a:r>
              <a:rPr lang="en-US" sz="2200" i="1" baseline="-25000" dirty="0" smtClean="0"/>
              <a:t>1,2,2</a:t>
            </a:r>
            <a:r>
              <a:rPr lang="en-US" sz="2200" i="1" dirty="0" smtClean="0"/>
              <a:t>)</a:t>
            </a:r>
            <a:endParaRPr lang="en-US" sz="2200" i="1" dirty="0"/>
          </a:p>
          <a:p>
            <a:pPr algn="l">
              <a:spcBef>
                <a:spcPts val="0"/>
              </a:spcBef>
              <a:tabLst>
                <a:tab pos="463550" algn="l"/>
                <a:tab pos="1027113" algn="l"/>
              </a:tabLst>
            </a:pPr>
            <a:r>
              <a:rPr lang="en-US" sz="2200" i="1" dirty="0" smtClean="0"/>
              <a:t>x</a:t>
            </a:r>
            <a:r>
              <a:rPr lang="en-US" sz="2200" i="1" baseline="-25000" dirty="0" smtClean="0"/>
              <a:t>2,2 </a:t>
            </a:r>
            <a:r>
              <a:rPr lang="en-US" sz="2200" i="1" dirty="0" smtClean="0"/>
              <a:t>+11</a:t>
            </a:r>
            <a:r>
              <a:rPr lang="en-US" sz="2200" i="1" dirty="0"/>
              <a:t>	</a:t>
            </a:r>
            <a:r>
              <a:rPr lang="en-US" sz="2200" i="1" dirty="0">
                <a:sym typeface="Symbol"/>
              </a:rPr>
              <a:t> </a:t>
            </a:r>
            <a:r>
              <a:rPr lang="en-US" sz="2200" i="1" dirty="0" smtClean="0"/>
              <a:t>x</a:t>
            </a:r>
            <a:r>
              <a:rPr lang="en-US" sz="2200" i="1" baseline="-25000" dirty="0" smtClean="0"/>
              <a:t>1,2 </a:t>
            </a:r>
            <a:r>
              <a:rPr lang="en-US" sz="2200" i="1" dirty="0"/>
              <a:t>+</a:t>
            </a:r>
            <a:r>
              <a:rPr lang="en-US" sz="2200" i="1" dirty="0" smtClean="0"/>
              <a:t>My</a:t>
            </a:r>
            <a:r>
              <a:rPr lang="en-US" sz="2200" i="1" baseline="-25000" dirty="0" smtClean="0"/>
              <a:t>1,2,2</a:t>
            </a:r>
            <a:endParaRPr lang="en-US" sz="2200" i="1" dirty="0"/>
          </a:p>
          <a:p>
            <a:pPr algn="l">
              <a:spcBef>
                <a:spcPts val="0"/>
              </a:spcBef>
              <a:tabLst>
                <a:tab pos="463550" algn="l"/>
                <a:tab pos="1027113" algn="l"/>
              </a:tabLst>
            </a:pPr>
            <a:r>
              <a:rPr lang="en-US" sz="2200" i="1" dirty="0" smtClean="0"/>
              <a:t>x</a:t>
            </a:r>
            <a:r>
              <a:rPr lang="en-US" sz="2200" i="1" baseline="-25000" dirty="0" smtClean="0"/>
              <a:t>1,2 </a:t>
            </a:r>
            <a:r>
              <a:rPr lang="en-US" sz="2200" i="1" dirty="0" smtClean="0"/>
              <a:t>+10</a:t>
            </a:r>
            <a:r>
              <a:rPr lang="en-US" sz="2200" i="1" dirty="0"/>
              <a:t>	</a:t>
            </a:r>
            <a:r>
              <a:rPr lang="en-US" sz="2200" i="1" dirty="0">
                <a:sym typeface="Symbol"/>
              </a:rPr>
              <a:t> </a:t>
            </a:r>
            <a:r>
              <a:rPr lang="en-US" sz="2200" i="1" dirty="0" smtClean="0"/>
              <a:t>x</a:t>
            </a:r>
            <a:r>
              <a:rPr lang="en-US" sz="2200" i="1" baseline="-25000" dirty="0" smtClean="0"/>
              <a:t>3,2 </a:t>
            </a:r>
            <a:r>
              <a:rPr lang="en-US" sz="2200" i="1" dirty="0"/>
              <a:t>+</a:t>
            </a:r>
            <a:r>
              <a:rPr lang="en-US" sz="2200" i="1" dirty="0" smtClean="0"/>
              <a:t>M(1-y</a:t>
            </a:r>
            <a:r>
              <a:rPr lang="en-US" sz="2200" i="1" baseline="-25000" dirty="0" smtClean="0"/>
              <a:t>1,3,2</a:t>
            </a:r>
            <a:r>
              <a:rPr lang="en-US" sz="2200" i="1" dirty="0" smtClean="0"/>
              <a:t>)</a:t>
            </a:r>
            <a:endParaRPr lang="en-US" sz="2200" i="1" dirty="0"/>
          </a:p>
          <a:p>
            <a:pPr algn="l">
              <a:spcBef>
                <a:spcPts val="0"/>
              </a:spcBef>
              <a:tabLst>
                <a:tab pos="463550" algn="l"/>
                <a:tab pos="1027113" algn="l"/>
              </a:tabLst>
            </a:pPr>
            <a:r>
              <a:rPr lang="en-US" sz="2200" i="1" dirty="0" smtClean="0"/>
              <a:t>x</a:t>
            </a:r>
            <a:r>
              <a:rPr lang="en-US" sz="2200" i="1" baseline="-25000" dirty="0" smtClean="0"/>
              <a:t>3,2 </a:t>
            </a:r>
            <a:r>
              <a:rPr lang="en-US" sz="2200" i="1" dirty="0" smtClean="0"/>
              <a:t>+5</a:t>
            </a:r>
            <a:r>
              <a:rPr lang="en-US" sz="2200" i="1" dirty="0"/>
              <a:t>	</a:t>
            </a:r>
            <a:r>
              <a:rPr lang="en-US" sz="2200" i="1" dirty="0">
                <a:sym typeface="Symbol"/>
              </a:rPr>
              <a:t> </a:t>
            </a:r>
            <a:r>
              <a:rPr lang="en-US" sz="2200" i="1" dirty="0" smtClean="0"/>
              <a:t>x</a:t>
            </a:r>
            <a:r>
              <a:rPr lang="en-US" sz="2200" i="1" baseline="-25000" dirty="0" smtClean="0"/>
              <a:t>1,2 </a:t>
            </a:r>
            <a:r>
              <a:rPr lang="en-US" sz="2200" i="1" dirty="0"/>
              <a:t>+</a:t>
            </a:r>
            <a:r>
              <a:rPr lang="en-US" sz="2200" i="1" dirty="0" smtClean="0"/>
              <a:t>My</a:t>
            </a:r>
            <a:r>
              <a:rPr lang="en-US" sz="2200" i="1" baseline="-25000" dirty="0" smtClean="0"/>
              <a:t>1,3,2</a:t>
            </a:r>
            <a:endParaRPr lang="en-US" sz="2200" i="1" dirty="0"/>
          </a:p>
          <a:p>
            <a:pPr algn="l">
              <a:spcBef>
                <a:spcPts val="0"/>
              </a:spcBef>
              <a:tabLst>
                <a:tab pos="463550" algn="l"/>
                <a:tab pos="1027113" algn="l"/>
              </a:tabLst>
            </a:pPr>
            <a:r>
              <a:rPr lang="en-US" sz="2200" i="1" dirty="0" smtClean="0"/>
              <a:t>x</a:t>
            </a:r>
            <a:r>
              <a:rPr lang="en-US" sz="2200" i="1" baseline="-25000" dirty="0" smtClean="0"/>
              <a:t>2,2 </a:t>
            </a:r>
            <a:r>
              <a:rPr lang="en-US" sz="2200" i="1" dirty="0"/>
              <a:t>+</a:t>
            </a:r>
            <a:r>
              <a:rPr lang="en-US" sz="2200" i="1" dirty="0" smtClean="0"/>
              <a:t>11</a:t>
            </a:r>
            <a:r>
              <a:rPr lang="en-US" sz="2200" i="1" dirty="0"/>
              <a:t>	</a:t>
            </a:r>
            <a:r>
              <a:rPr lang="en-US" sz="2200" i="1" dirty="0">
                <a:sym typeface="Symbol"/>
              </a:rPr>
              <a:t> </a:t>
            </a:r>
            <a:r>
              <a:rPr lang="en-US" sz="2200" i="1" dirty="0" smtClean="0"/>
              <a:t>x</a:t>
            </a:r>
            <a:r>
              <a:rPr lang="en-US" sz="2200" i="1" baseline="-25000" dirty="0" smtClean="0"/>
              <a:t>3,2 </a:t>
            </a:r>
            <a:r>
              <a:rPr lang="en-US" sz="2200" i="1" dirty="0"/>
              <a:t>+</a:t>
            </a:r>
            <a:r>
              <a:rPr lang="en-US" sz="2200" i="1" dirty="0" smtClean="0"/>
              <a:t>M(1-y</a:t>
            </a:r>
            <a:r>
              <a:rPr lang="en-US" sz="2200" i="1" baseline="-25000" dirty="0" smtClean="0"/>
              <a:t>2,3,2</a:t>
            </a:r>
            <a:r>
              <a:rPr lang="en-US" sz="2200" i="1" dirty="0" smtClean="0"/>
              <a:t>)</a:t>
            </a:r>
            <a:endParaRPr lang="en-US" sz="2200" i="1" dirty="0"/>
          </a:p>
          <a:p>
            <a:pPr algn="l">
              <a:spcBef>
                <a:spcPts val="0"/>
              </a:spcBef>
              <a:tabLst>
                <a:tab pos="463550" algn="l"/>
                <a:tab pos="1027113" algn="l"/>
              </a:tabLst>
            </a:pPr>
            <a:r>
              <a:rPr lang="en-US" sz="2200" i="1" dirty="0" smtClean="0"/>
              <a:t>x</a:t>
            </a:r>
            <a:r>
              <a:rPr lang="en-US" sz="2200" i="1" baseline="-25000" dirty="0" smtClean="0"/>
              <a:t>3,2 </a:t>
            </a:r>
            <a:r>
              <a:rPr lang="en-US" sz="2200" i="1" dirty="0" smtClean="0"/>
              <a:t>+5</a:t>
            </a:r>
            <a:r>
              <a:rPr lang="en-US" sz="2200" i="1" dirty="0"/>
              <a:t>	</a:t>
            </a:r>
            <a:r>
              <a:rPr lang="en-US" sz="2200" i="1" dirty="0">
                <a:sym typeface="Symbol"/>
              </a:rPr>
              <a:t> </a:t>
            </a:r>
            <a:r>
              <a:rPr lang="en-US" sz="2200" i="1" dirty="0" smtClean="0"/>
              <a:t>x</a:t>
            </a:r>
            <a:r>
              <a:rPr lang="en-US" sz="2200" i="1" baseline="-25000" dirty="0" smtClean="0"/>
              <a:t>1,2 </a:t>
            </a:r>
            <a:r>
              <a:rPr lang="en-US" sz="2200" i="1" dirty="0"/>
              <a:t>+</a:t>
            </a:r>
            <a:r>
              <a:rPr lang="en-US" sz="2200" i="1" dirty="0" smtClean="0"/>
              <a:t>My</a:t>
            </a:r>
            <a:r>
              <a:rPr lang="en-US" sz="2200" i="1" baseline="-25000" dirty="0" smtClean="0"/>
              <a:t>2,3,2</a:t>
            </a:r>
            <a:r>
              <a:rPr lang="en-US" sz="2200" i="1" dirty="0" smtClean="0"/>
              <a:t>)</a:t>
            </a:r>
            <a:endParaRPr lang="en-US" sz="2200" i="1" dirty="0"/>
          </a:p>
          <a:p>
            <a:pPr algn="l">
              <a:spcBef>
                <a:spcPts val="0"/>
              </a:spcBef>
              <a:tabLst>
                <a:tab pos="463550" algn="l"/>
                <a:tab pos="1027113" algn="l"/>
              </a:tabLst>
            </a:pPr>
            <a:r>
              <a:rPr lang="en-US" sz="2200" i="1" dirty="0" smtClean="0"/>
              <a:t>x</a:t>
            </a:r>
            <a:r>
              <a:rPr lang="en-US" sz="2200" i="1" baseline="-25000" dirty="0" smtClean="0"/>
              <a:t>1,3 </a:t>
            </a:r>
            <a:r>
              <a:rPr lang="en-US" sz="2200" i="1" dirty="0" smtClean="0"/>
              <a:t>+8</a:t>
            </a:r>
            <a:r>
              <a:rPr lang="en-US" sz="2200" i="1" dirty="0"/>
              <a:t>	</a:t>
            </a:r>
            <a:r>
              <a:rPr lang="en-US" sz="2200" i="1" dirty="0">
                <a:sym typeface="Symbol"/>
              </a:rPr>
              <a:t> </a:t>
            </a:r>
            <a:r>
              <a:rPr lang="en-US" sz="2200" i="1" dirty="0" smtClean="0"/>
              <a:t>x</a:t>
            </a:r>
            <a:r>
              <a:rPr lang="en-US" sz="2200" i="1" baseline="-25000" dirty="0" smtClean="0"/>
              <a:t>2,3 </a:t>
            </a:r>
            <a:r>
              <a:rPr lang="en-US" sz="2200" i="1" dirty="0"/>
              <a:t>+</a:t>
            </a:r>
            <a:r>
              <a:rPr lang="en-US" sz="2200" i="1" dirty="0" smtClean="0"/>
              <a:t>M(1-y</a:t>
            </a:r>
            <a:r>
              <a:rPr lang="en-US" sz="2200" i="1" baseline="-25000" dirty="0" smtClean="0"/>
              <a:t>1,2,3</a:t>
            </a:r>
            <a:r>
              <a:rPr lang="en-US" sz="2200" i="1" dirty="0" smtClean="0"/>
              <a:t>)</a:t>
            </a:r>
            <a:endParaRPr lang="en-US" sz="2200" i="1" dirty="0"/>
          </a:p>
          <a:p>
            <a:pPr algn="l">
              <a:spcBef>
                <a:spcPts val="0"/>
              </a:spcBef>
              <a:tabLst>
                <a:tab pos="463550" algn="l"/>
                <a:tab pos="1027113" algn="l"/>
              </a:tabLst>
            </a:pPr>
            <a:r>
              <a:rPr lang="en-US" sz="2200" i="1" dirty="0" smtClean="0"/>
              <a:t>x</a:t>
            </a:r>
            <a:r>
              <a:rPr lang="en-US" sz="2200" i="1" baseline="-25000" dirty="0" smtClean="0"/>
              <a:t>2,3 </a:t>
            </a:r>
            <a:r>
              <a:rPr lang="en-US" sz="2200" i="1" dirty="0" smtClean="0"/>
              <a:t>+6</a:t>
            </a:r>
            <a:r>
              <a:rPr lang="en-US" sz="2200" i="1" dirty="0"/>
              <a:t>	</a:t>
            </a:r>
            <a:r>
              <a:rPr lang="en-US" sz="2200" i="1" dirty="0">
                <a:sym typeface="Symbol"/>
              </a:rPr>
              <a:t> </a:t>
            </a:r>
            <a:r>
              <a:rPr lang="en-US" sz="2200" i="1" dirty="0" smtClean="0"/>
              <a:t>x</a:t>
            </a:r>
            <a:r>
              <a:rPr lang="en-US" sz="2200" i="1" baseline="-25000" dirty="0" smtClean="0"/>
              <a:t>1,3 </a:t>
            </a:r>
            <a:r>
              <a:rPr lang="en-US" sz="2200" i="1" dirty="0"/>
              <a:t>+</a:t>
            </a:r>
            <a:r>
              <a:rPr lang="en-US" sz="2200" i="1" dirty="0" smtClean="0"/>
              <a:t>My</a:t>
            </a:r>
            <a:r>
              <a:rPr lang="en-US" sz="2200" i="1" baseline="-25000" dirty="0" smtClean="0"/>
              <a:t>1,2,3</a:t>
            </a:r>
            <a:r>
              <a:rPr lang="en-US" sz="2200" i="1" dirty="0" smtClean="0"/>
              <a:t>)</a:t>
            </a:r>
            <a:endParaRPr lang="en-US" sz="2200" i="1" dirty="0"/>
          </a:p>
          <a:p>
            <a:pPr algn="l">
              <a:spcBef>
                <a:spcPts val="0"/>
              </a:spcBef>
              <a:tabLst>
                <a:tab pos="463550" algn="l"/>
                <a:tab pos="1027113" algn="l"/>
              </a:tabLst>
            </a:pPr>
            <a:r>
              <a:rPr lang="en-US" sz="2200" i="1" dirty="0" smtClean="0"/>
              <a:t>x</a:t>
            </a:r>
            <a:r>
              <a:rPr lang="en-US" sz="2200" i="1" baseline="-25000" dirty="0" smtClean="0"/>
              <a:t>1,3 </a:t>
            </a:r>
            <a:r>
              <a:rPr lang="en-US" sz="2200" i="1" dirty="0" smtClean="0"/>
              <a:t>+8</a:t>
            </a:r>
            <a:r>
              <a:rPr lang="en-US" sz="2200" i="1" dirty="0"/>
              <a:t>	</a:t>
            </a:r>
            <a:r>
              <a:rPr lang="en-US" sz="2200" i="1" dirty="0">
                <a:sym typeface="Symbol"/>
              </a:rPr>
              <a:t> </a:t>
            </a:r>
            <a:r>
              <a:rPr lang="en-US" sz="2200" i="1" dirty="0" smtClean="0"/>
              <a:t>x</a:t>
            </a:r>
            <a:r>
              <a:rPr lang="en-US" sz="2200" i="1" baseline="-25000" dirty="0" smtClean="0"/>
              <a:t>3,3 </a:t>
            </a:r>
            <a:r>
              <a:rPr lang="en-US" sz="2200" i="1" dirty="0"/>
              <a:t>+</a:t>
            </a:r>
            <a:r>
              <a:rPr lang="en-US" sz="2200" i="1" dirty="0" smtClean="0"/>
              <a:t>M(1-y</a:t>
            </a:r>
            <a:r>
              <a:rPr lang="en-US" sz="2200" i="1" baseline="-25000" dirty="0" smtClean="0"/>
              <a:t>1,3,3</a:t>
            </a:r>
            <a:r>
              <a:rPr lang="en-US" sz="2200" i="1" dirty="0" smtClean="0"/>
              <a:t>)</a:t>
            </a:r>
            <a:endParaRPr lang="en-US" sz="2200" i="1" dirty="0"/>
          </a:p>
          <a:p>
            <a:pPr algn="l">
              <a:spcBef>
                <a:spcPts val="0"/>
              </a:spcBef>
              <a:tabLst>
                <a:tab pos="463550" algn="l"/>
                <a:tab pos="1027113" algn="l"/>
              </a:tabLst>
            </a:pPr>
            <a:r>
              <a:rPr lang="en-US" sz="2200" i="1" dirty="0" smtClean="0"/>
              <a:t>x</a:t>
            </a:r>
            <a:r>
              <a:rPr lang="en-US" sz="2200" i="1" baseline="-25000" dirty="0" smtClean="0"/>
              <a:t>3,3 </a:t>
            </a:r>
            <a:r>
              <a:rPr lang="en-US" sz="2200" i="1" dirty="0" smtClean="0"/>
              <a:t>+9</a:t>
            </a:r>
            <a:r>
              <a:rPr lang="en-US" sz="2200" i="1" dirty="0"/>
              <a:t>	</a:t>
            </a:r>
            <a:r>
              <a:rPr lang="en-US" sz="2200" i="1" dirty="0">
                <a:sym typeface="Symbol"/>
              </a:rPr>
              <a:t> </a:t>
            </a:r>
            <a:r>
              <a:rPr lang="en-US" sz="2200" i="1" dirty="0" smtClean="0"/>
              <a:t>x</a:t>
            </a:r>
            <a:r>
              <a:rPr lang="en-US" sz="2200" i="1" baseline="-25000" dirty="0" smtClean="0"/>
              <a:t>1,3 </a:t>
            </a:r>
            <a:r>
              <a:rPr lang="en-US" sz="2200" i="1" dirty="0"/>
              <a:t>+</a:t>
            </a:r>
            <a:r>
              <a:rPr lang="en-US" sz="2200" i="1" dirty="0" smtClean="0"/>
              <a:t>My</a:t>
            </a:r>
            <a:r>
              <a:rPr lang="en-US" sz="2200" i="1" baseline="-25000" dirty="0" smtClean="0"/>
              <a:t>1,3,3</a:t>
            </a:r>
            <a:r>
              <a:rPr lang="en-US" sz="2200" i="1" dirty="0" smtClean="0"/>
              <a:t>)</a:t>
            </a:r>
            <a:endParaRPr lang="en-US" sz="2200" i="1" dirty="0"/>
          </a:p>
        </p:txBody>
      </p:sp>
      <p:sp>
        <p:nvSpPr>
          <p:cNvPr id="6" name="Rectangle 5"/>
          <p:cNvSpPr/>
          <p:nvPr/>
        </p:nvSpPr>
        <p:spPr>
          <a:xfrm>
            <a:off x="5759115" y="1986145"/>
            <a:ext cx="3384885" cy="2089803"/>
          </a:xfrm>
          <a:prstGeom prst="rect">
            <a:avLst/>
          </a:prstGeom>
        </p:spPr>
        <p:txBody>
          <a:bodyPr wrap="square">
            <a:spAutoFit/>
          </a:bodyPr>
          <a:lstStyle/>
          <a:p>
            <a:pPr marL="346075" indent="-346075" algn="l">
              <a:lnSpc>
                <a:spcPct val="95000"/>
              </a:lnSpc>
              <a:spcBef>
                <a:spcPts val="0"/>
              </a:spcBef>
              <a:buNone/>
              <a:tabLst>
                <a:tab pos="463550" algn="l"/>
                <a:tab pos="1027113" algn="l"/>
              </a:tabLst>
            </a:pPr>
            <a:r>
              <a:rPr lang="en-US" sz="2200" i="1" dirty="0" smtClean="0"/>
              <a:t>x</a:t>
            </a:r>
            <a:r>
              <a:rPr lang="en-US" sz="2200" i="1" baseline="-25000" dirty="0" smtClean="0"/>
              <a:t>2,3 </a:t>
            </a:r>
            <a:r>
              <a:rPr lang="en-US" sz="2200" i="1" dirty="0" smtClean="0"/>
              <a:t>+6 	</a:t>
            </a:r>
            <a:r>
              <a:rPr lang="en-US" sz="2200" i="1" dirty="0" smtClean="0">
                <a:sym typeface="Symbol"/>
              </a:rPr>
              <a:t> </a:t>
            </a:r>
            <a:r>
              <a:rPr lang="en-US" sz="2200" i="1" dirty="0" smtClean="0"/>
              <a:t>x</a:t>
            </a:r>
            <a:r>
              <a:rPr lang="en-US" sz="2200" i="1" baseline="-25000" dirty="0" smtClean="0"/>
              <a:t>3,3</a:t>
            </a:r>
            <a:r>
              <a:rPr lang="en-US" sz="2200" i="1" dirty="0" smtClean="0"/>
              <a:t>+M(1-y</a:t>
            </a:r>
            <a:r>
              <a:rPr lang="en-US" sz="2200" i="1" baseline="-25000" dirty="0" smtClean="0"/>
              <a:t>2,3,3</a:t>
            </a:r>
            <a:r>
              <a:rPr lang="en-US" sz="2200" i="1" dirty="0" smtClean="0"/>
              <a:t>)</a:t>
            </a:r>
          </a:p>
          <a:p>
            <a:pPr marL="346075" indent="-346075" algn="l">
              <a:lnSpc>
                <a:spcPct val="95000"/>
              </a:lnSpc>
              <a:spcBef>
                <a:spcPts val="0"/>
              </a:spcBef>
              <a:buNone/>
              <a:tabLst>
                <a:tab pos="463550" algn="l"/>
                <a:tab pos="1027113" algn="l"/>
              </a:tabLst>
            </a:pPr>
            <a:r>
              <a:rPr lang="en-US" sz="2200" i="1" dirty="0" smtClean="0"/>
              <a:t>x</a:t>
            </a:r>
            <a:r>
              <a:rPr lang="en-US" sz="2200" i="1" baseline="-25000" dirty="0" smtClean="0"/>
              <a:t>3,3 </a:t>
            </a:r>
            <a:r>
              <a:rPr lang="en-US" sz="2200" i="1" dirty="0" smtClean="0"/>
              <a:t>+9	</a:t>
            </a:r>
            <a:r>
              <a:rPr lang="en-US" sz="2200" i="1" dirty="0" smtClean="0">
                <a:sym typeface="Symbol"/>
              </a:rPr>
              <a:t> </a:t>
            </a:r>
            <a:r>
              <a:rPr lang="en-US" sz="2200" i="1" dirty="0" smtClean="0"/>
              <a:t>x</a:t>
            </a:r>
            <a:r>
              <a:rPr lang="en-US" sz="2200" i="1" baseline="-25000" dirty="0" smtClean="0"/>
              <a:t>2,3</a:t>
            </a:r>
            <a:r>
              <a:rPr lang="en-US" sz="2200" i="1" dirty="0" smtClean="0"/>
              <a:t>+My</a:t>
            </a:r>
            <a:r>
              <a:rPr lang="en-US" sz="2200" i="1" baseline="-25000" dirty="0" smtClean="0"/>
              <a:t>2,3,3</a:t>
            </a:r>
            <a:endParaRPr lang="en-US" sz="2200" i="1" dirty="0"/>
          </a:p>
          <a:p>
            <a:pPr algn="l">
              <a:spcBef>
                <a:spcPts val="0"/>
              </a:spcBef>
              <a:tabLst>
                <a:tab pos="463550" algn="l"/>
                <a:tab pos="1027113" algn="l"/>
              </a:tabLst>
            </a:pPr>
            <a:r>
              <a:rPr lang="en-US" sz="2200" i="1" dirty="0" smtClean="0"/>
              <a:t>x</a:t>
            </a:r>
            <a:r>
              <a:rPr lang="en-US" sz="2200" i="1" baseline="-25000" dirty="0" smtClean="0"/>
              <a:t>1,4 </a:t>
            </a:r>
            <a:r>
              <a:rPr lang="en-US" sz="2200" i="1" dirty="0" smtClean="0"/>
              <a:t>+45</a:t>
            </a:r>
            <a:r>
              <a:rPr lang="en-US" sz="2200" i="1" dirty="0"/>
              <a:t>	</a:t>
            </a:r>
            <a:r>
              <a:rPr lang="en-US" sz="2200" i="1" dirty="0">
                <a:sym typeface="Symbol"/>
              </a:rPr>
              <a:t> </a:t>
            </a:r>
            <a:r>
              <a:rPr lang="en-US" sz="2200" i="1" dirty="0" smtClean="0"/>
              <a:t>x</a:t>
            </a:r>
            <a:r>
              <a:rPr lang="en-US" sz="2200" i="1" baseline="-25000" dirty="0" smtClean="0"/>
              <a:t>3,4 </a:t>
            </a:r>
            <a:r>
              <a:rPr lang="en-US" sz="2200" i="1" dirty="0" smtClean="0"/>
              <a:t>+M(1-y</a:t>
            </a:r>
            <a:r>
              <a:rPr lang="en-US" sz="2200" i="1" baseline="-25000" dirty="0" smtClean="0"/>
              <a:t>1,3,4</a:t>
            </a:r>
            <a:r>
              <a:rPr lang="en-US" sz="2200" i="1" dirty="0" smtClean="0"/>
              <a:t>)</a:t>
            </a:r>
            <a:endParaRPr lang="en-US" sz="2200" i="1" dirty="0"/>
          </a:p>
          <a:p>
            <a:pPr algn="l">
              <a:spcBef>
                <a:spcPts val="0"/>
              </a:spcBef>
              <a:tabLst>
                <a:tab pos="463550" algn="l"/>
                <a:tab pos="1027113" algn="l"/>
              </a:tabLst>
            </a:pPr>
            <a:r>
              <a:rPr lang="en-US" sz="2200" i="1" dirty="0" smtClean="0"/>
              <a:t>x</a:t>
            </a:r>
            <a:r>
              <a:rPr lang="en-US" sz="2200" i="1" baseline="-25000" dirty="0" smtClean="0"/>
              <a:t>3,4 </a:t>
            </a:r>
            <a:r>
              <a:rPr lang="en-US" sz="2200" i="1" dirty="0" smtClean="0"/>
              <a:t>+25</a:t>
            </a:r>
            <a:r>
              <a:rPr lang="en-US" sz="2200" i="1" dirty="0"/>
              <a:t>	</a:t>
            </a:r>
            <a:r>
              <a:rPr lang="en-US" sz="2200" i="1" dirty="0">
                <a:sym typeface="Symbol"/>
              </a:rPr>
              <a:t> </a:t>
            </a:r>
            <a:r>
              <a:rPr lang="en-US" sz="2200" i="1" dirty="0" smtClean="0"/>
              <a:t>x</a:t>
            </a:r>
            <a:r>
              <a:rPr lang="en-US" sz="2200" i="1" baseline="-25000" dirty="0" smtClean="0"/>
              <a:t>1,4 </a:t>
            </a:r>
            <a:r>
              <a:rPr lang="en-US" sz="2200" i="1" dirty="0"/>
              <a:t>+</a:t>
            </a:r>
            <a:r>
              <a:rPr lang="en-US" sz="2200" i="1" dirty="0" smtClean="0"/>
              <a:t>My</a:t>
            </a:r>
            <a:r>
              <a:rPr lang="en-US" sz="2200" i="1" baseline="-25000" dirty="0" smtClean="0"/>
              <a:t>1,3,4</a:t>
            </a:r>
            <a:endParaRPr lang="en-US" sz="2200" i="1" dirty="0"/>
          </a:p>
          <a:p>
            <a:pPr algn="l">
              <a:spcBef>
                <a:spcPts val="0"/>
              </a:spcBef>
              <a:tabLst>
                <a:tab pos="463550" algn="l"/>
                <a:tab pos="1027113" algn="l"/>
              </a:tabLst>
            </a:pPr>
            <a:r>
              <a:rPr lang="en-US" sz="2200" i="1" dirty="0" smtClean="0"/>
              <a:t>x</a:t>
            </a:r>
            <a:r>
              <a:rPr lang="en-US" sz="2200" i="1" baseline="-25000" dirty="0" smtClean="0"/>
              <a:t>1,6 </a:t>
            </a:r>
            <a:r>
              <a:rPr lang="en-US" sz="2200" i="1" dirty="0" smtClean="0"/>
              <a:t>+1</a:t>
            </a:r>
            <a:r>
              <a:rPr lang="en-US" sz="2200" i="1" dirty="0"/>
              <a:t>	</a:t>
            </a:r>
            <a:r>
              <a:rPr lang="en-US" sz="2200" i="1" dirty="0">
                <a:sym typeface="Symbol"/>
              </a:rPr>
              <a:t> </a:t>
            </a:r>
            <a:r>
              <a:rPr lang="en-US" sz="2200" i="1" dirty="0" smtClean="0"/>
              <a:t>x</a:t>
            </a:r>
            <a:r>
              <a:rPr lang="en-US" sz="2200" i="1" baseline="-25000" dirty="0" smtClean="0"/>
              <a:t>3,6 </a:t>
            </a:r>
            <a:r>
              <a:rPr lang="en-US" sz="2200" i="1" dirty="0"/>
              <a:t>+</a:t>
            </a:r>
            <a:r>
              <a:rPr lang="en-US" sz="2200" i="1" dirty="0" smtClean="0"/>
              <a:t>M(1-y</a:t>
            </a:r>
            <a:r>
              <a:rPr lang="en-US" sz="2200" i="1" baseline="-25000" dirty="0" smtClean="0"/>
              <a:t>1,3,6</a:t>
            </a:r>
            <a:r>
              <a:rPr lang="en-US" sz="2200" i="1" dirty="0" smtClean="0"/>
              <a:t>)</a:t>
            </a:r>
            <a:endParaRPr lang="en-US" sz="2200" i="1" dirty="0"/>
          </a:p>
          <a:p>
            <a:pPr algn="l">
              <a:spcBef>
                <a:spcPts val="0"/>
              </a:spcBef>
              <a:tabLst>
                <a:tab pos="463550" algn="l"/>
                <a:tab pos="1027113" algn="l"/>
              </a:tabLst>
            </a:pPr>
            <a:r>
              <a:rPr lang="en-US" sz="2200" i="1" dirty="0" smtClean="0"/>
              <a:t>x</a:t>
            </a:r>
            <a:r>
              <a:rPr lang="en-US" sz="2200" i="1" baseline="-25000" dirty="0" smtClean="0"/>
              <a:t>3,6 </a:t>
            </a:r>
            <a:r>
              <a:rPr lang="en-US" sz="2200" i="1" dirty="0" smtClean="0"/>
              <a:t>+1</a:t>
            </a:r>
            <a:r>
              <a:rPr lang="en-US" sz="2200" i="1" dirty="0"/>
              <a:t>	</a:t>
            </a:r>
            <a:r>
              <a:rPr lang="en-US" sz="2200" i="1" dirty="0">
                <a:sym typeface="Symbol"/>
              </a:rPr>
              <a:t> </a:t>
            </a:r>
            <a:r>
              <a:rPr lang="en-US" sz="2200" i="1" dirty="0" smtClean="0"/>
              <a:t>x</a:t>
            </a:r>
            <a:r>
              <a:rPr lang="en-US" sz="2200" i="1" baseline="-25000" dirty="0" smtClean="0"/>
              <a:t>1,6 </a:t>
            </a:r>
            <a:r>
              <a:rPr lang="en-US" sz="2200" i="1" dirty="0"/>
              <a:t>+</a:t>
            </a:r>
            <a:r>
              <a:rPr lang="en-US" sz="2200" i="1" dirty="0" smtClean="0"/>
              <a:t>My</a:t>
            </a:r>
            <a:r>
              <a:rPr lang="en-US" sz="2200" i="1" baseline="-25000" dirty="0" smtClean="0"/>
              <a:t>1,3,6</a:t>
            </a:r>
            <a:endParaRPr lang="en-US" sz="2200" i="1" dirty="0"/>
          </a:p>
        </p:txBody>
      </p:sp>
      <p:sp>
        <p:nvSpPr>
          <p:cNvPr id="3" name="TextBox 2"/>
          <p:cNvSpPr txBox="1"/>
          <p:nvPr/>
        </p:nvSpPr>
        <p:spPr>
          <a:xfrm>
            <a:off x="6526152" y="4347411"/>
            <a:ext cx="1670649" cy="769441"/>
          </a:xfrm>
          <a:prstGeom prst="rect">
            <a:avLst/>
          </a:prstGeom>
          <a:noFill/>
        </p:spPr>
        <p:txBody>
          <a:bodyPr wrap="none" rtlCol="0">
            <a:spAutoFit/>
          </a:bodyPr>
          <a:lstStyle/>
          <a:p>
            <a:pPr algn="l"/>
            <a:r>
              <a:rPr lang="en-US" sz="2200" i="1" dirty="0" err="1" smtClean="0"/>
              <a:t>xj,k</a:t>
            </a:r>
            <a:r>
              <a:rPr lang="en-US" sz="2200" i="1" dirty="0" smtClean="0"/>
              <a:t> </a:t>
            </a:r>
            <a:r>
              <a:rPr lang="en-US" sz="2200" i="1" dirty="0" smtClean="0">
                <a:sym typeface="Symbol"/>
              </a:rPr>
              <a:t> 0</a:t>
            </a:r>
            <a:endParaRPr lang="en-US" sz="2200" i="1" dirty="0" smtClean="0"/>
          </a:p>
          <a:p>
            <a:pPr algn="l"/>
            <a:r>
              <a:rPr lang="en-US" sz="2200" i="1" dirty="0" err="1" smtClean="0"/>
              <a:t>y</a:t>
            </a:r>
            <a:r>
              <a:rPr lang="en-US" sz="2200" i="1" baseline="-25000" dirty="0" err="1" smtClean="0"/>
              <a:t>j,j’,k</a:t>
            </a:r>
            <a:r>
              <a:rPr lang="en-US" sz="2200" i="1" baseline="-25000" dirty="0" smtClean="0"/>
              <a:t> </a:t>
            </a:r>
            <a:r>
              <a:rPr lang="en-US" sz="2200" i="1" dirty="0"/>
              <a:t>= 0 or </a:t>
            </a:r>
            <a:r>
              <a:rPr lang="en-US" sz="2200" i="1" dirty="0" smtClean="0"/>
              <a:t>1</a:t>
            </a:r>
            <a:endParaRPr lang="en-US" sz="2200" dirty="0"/>
          </a:p>
        </p:txBody>
      </p:sp>
    </p:spTree>
    <p:extLst>
      <p:ext uri="{BB962C8B-B14F-4D97-AF65-F5344CB8AC3E}">
        <p14:creationId xmlns:p14="http://schemas.microsoft.com/office/powerpoint/2010/main" val="1683401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up)">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a:xfrm>
            <a:off x="1219200" y="274638"/>
            <a:ext cx="7467600" cy="1011237"/>
          </a:xfrm>
        </p:spPr>
        <p:txBody>
          <a:bodyPr/>
          <a:lstStyle/>
          <a:p>
            <a:r>
              <a:rPr lang="en-US" sz="4000" dirty="0" smtClean="0">
                <a:cs typeface="Times New Roman" pitchFamily="18" charset="0"/>
              </a:rPr>
              <a:t>Swedish </a:t>
            </a:r>
            <a:r>
              <a:rPr lang="en-US" sz="4000" smtClean="0">
                <a:cs typeface="Times New Roman" pitchFamily="18" charset="0"/>
              </a:rPr>
              <a:t>Steel Example</a:t>
            </a:r>
            <a:r>
              <a:rPr lang="en-US" sz="4000" dirty="0" smtClean="0">
                <a:cs typeface="Times New Roman" pitchFamily="18" charset="0"/>
              </a:rPr>
              <a:t/>
            </a:r>
            <a:br>
              <a:rPr lang="en-US" sz="4000" dirty="0" smtClean="0">
                <a:cs typeface="Times New Roman" pitchFamily="18" charset="0"/>
              </a:rPr>
            </a:br>
            <a:r>
              <a:rPr lang="en-US" sz="4000" smtClean="0">
                <a:cs typeface="Times New Roman" pitchFamily="18" charset="0"/>
              </a:rPr>
              <a:t>with Fixed </a:t>
            </a:r>
            <a:r>
              <a:rPr lang="en-US" sz="4000" dirty="0" smtClean="0">
                <a:cs typeface="Times New Roman" pitchFamily="18" charset="0"/>
              </a:rPr>
              <a:t>Charges</a:t>
            </a:r>
            <a:endParaRPr lang="en-US" sz="4000" dirty="0">
              <a:cs typeface="Times New Roman" pitchFamily="18" charset="0"/>
            </a:endParaRPr>
          </a:p>
        </p:txBody>
      </p:sp>
      <p:sp>
        <p:nvSpPr>
          <p:cNvPr id="593923" name="Rectangle 3"/>
          <p:cNvSpPr>
            <a:spLocks noGrp="1" noChangeArrowheads="1"/>
          </p:cNvSpPr>
          <p:nvPr>
            <p:ph type="body" idx="1"/>
          </p:nvPr>
        </p:nvSpPr>
        <p:spPr>
          <a:xfrm>
            <a:off x="179257" y="1489225"/>
            <a:ext cx="8714508" cy="4714538"/>
          </a:xfrm>
          <a:ln/>
        </p:spPr>
        <p:txBody>
          <a:bodyPr/>
          <a:lstStyle/>
          <a:p>
            <a:pPr marL="576263" indent="-576263">
              <a:lnSpc>
                <a:spcPct val="95000"/>
              </a:lnSpc>
              <a:spcBef>
                <a:spcPts val="0"/>
              </a:spcBef>
              <a:buNone/>
            </a:pPr>
            <a:r>
              <a:rPr lang="en-US" sz="2200" i="1" dirty="0"/>
              <a:t>min </a:t>
            </a:r>
            <a:r>
              <a:rPr lang="en-US" sz="2200" i="1" smtClean="0"/>
              <a:t>16 x</a:t>
            </a:r>
            <a:r>
              <a:rPr lang="en-US" sz="2200" i="1" baseline="-25000" smtClean="0"/>
              <a:t>1</a:t>
            </a:r>
            <a:r>
              <a:rPr lang="en-US" sz="2200" i="1" smtClean="0"/>
              <a:t>+10 x</a:t>
            </a:r>
            <a:r>
              <a:rPr lang="en-US" sz="2200" i="1" baseline="-25000" smtClean="0"/>
              <a:t>2 </a:t>
            </a:r>
            <a:r>
              <a:rPr lang="en-US" sz="2200" i="1" dirty="0" smtClean="0"/>
              <a:t>+</a:t>
            </a:r>
            <a:r>
              <a:rPr lang="en-US" sz="2200" i="1" smtClean="0"/>
              <a:t>8 x</a:t>
            </a:r>
            <a:r>
              <a:rPr lang="en-US" sz="2200" i="1" baseline="-25000" smtClean="0"/>
              <a:t>3</a:t>
            </a:r>
            <a:r>
              <a:rPr lang="en-US" sz="2200" i="1" smtClean="0"/>
              <a:t>+9 x</a:t>
            </a:r>
            <a:r>
              <a:rPr lang="en-US" sz="2200" i="1" baseline="-25000" smtClean="0"/>
              <a:t>4</a:t>
            </a:r>
            <a:r>
              <a:rPr lang="en-US" sz="2200" i="1" smtClean="0"/>
              <a:t> </a:t>
            </a:r>
            <a:r>
              <a:rPr lang="en-US" sz="2200" i="1" dirty="0" smtClean="0"/>
              <a:t>+</a:t>
            </a:r>
            <a:r>
              <a:rPr lang="en-US" sz="2200" i="1" smtClean="0"/>
              <a:t>48 x</a:t>
            </a:r>
            <a:r>
              <a:rPr lang="en-US" sz="2200" i="1" baseline="-25000" smtClean="0"/>
              <a:t>5</a:t>
            </a:r>
            <a:r>
              <a:rPr lang="en-US" sz="2200" i="1" smtClean="0"/>
              <a:t>+60 x</a:t>
            </a:r>
            <a:r>
              <a:rPr lang="en-US" sz="2200" i="1" baseline="-25000" smtClean="0"/>
              <a:t>6 </a:t>
            </a:r>
            <a:r>
              <a:rPr lang="en-US" sz="2200" i="1" dirty="0" smtClean="0"/>
              <a:t>+</a:t>
            </a:r>
            <a:r>
              <a:rPr lang="en-US" sz="2200" i="1" smtClean="0"/>
              <a:t>53 x</a:t>
            </a:r>
            <a:r>
              <a:rPr lang="en-US" sz="2200" i="1" baseline="-25000" smtClean="0"/>
              <a:t>7 </a:t>
            </a:r>
            <a:r>
              <a:rPr lang="en-US" sz="2200" i="1" dirty="0"/>
              <a:t>+ </a:t>
            </a:r>
            <a:r>
              <a:rPr lang="en-US" sz="2200" i="1" dirty="0" smtClean="0">
                <a:solidFill>
                  <a:srgbClr val="00B050"/>
                </a:solidFill>
              </a:rPr>
              <a:t>350 y</a:t>
            </a:r>
            <a:r>
              <a:rPr lang="en-US" sz="2200" i="1" baseline="-25000" dirty="0" smtClean="0">
                <a:solidFill>
                  <a:srgbClr val="00B050"/>
                </a:solidFill>
              </a:rPr>
              <a:t>1</a:t>
            </a:r>
            <a:r>
              <a:rPr lang="en-US" sz="2200" i="1" dirty="0" smtClean="0">
                <a:solidFill>
                  <a:srgbClr val="00B050"/>
                </a:solidFill>
              </a:rPr>
              <a:t>+ 350 y</a:t>
            </a:r>
            <a:r>
              <a:rPr lang="en-US" sz="2200" i="1" baseline="-25000" dirty="0" smtClean="0">
                <a:solidFill>
                  <a:srgbClr val="00B050"/>
                </a:solidFill>
              </a:rPr>
              <a:t>2 </a:t>
            </a:r>
            <a:r>
              <a:rPr lang="en-US" sz="2200" i="1" dirty="0" smtClean="0">
                <a:solidFill>
                  <a:srgbClr val="00B050"/>
                </a:solidFill>
              </a:rPr>
              <a:t>+ 350 y</a:t>
            </a:r>
            <a:r>
              <a:rPr lang="en-US" sz="2200" i="1" baseline="-25000" dirty="0" smtClean="0">
                <a:solidFill>
                  <a:srgbClr val="00B050"/>
                </a:solidFill>
              </a:rPr>
              <a:t>3 </a:t>
            </a:r>
            <a:r>
              <a:rPr lang="en-US" sz="2200" i="1" dirty="0" smtClean="0">
                <a:solidFill>
                  <a:srgbClr val="00B050"/>
                </a:solidFill>
              </a:rPr>
              <a:t>+ 350 y</a:t>
            </a:r>
            <a:r>
              <a:rPr lang="en-US" sz="2200" i="1" baseline="-25000" dirty="0" smtClean="0">
                <a:solidFill>
                  <a:srgbClr val="00B050"/>
                </a:solidFill>
              </a:rPr>
              <a:t>4</a:t>
            </a:r>
            <a:r>
              <a:rPr lang="en-US" sz="2200" i="1" dirty="0" smtClean="0">
                <a:solidFill>
                  <a:srgbClr val="00B050"/>
                </a:solidFill>
              </a:rPr>
              <a:t> </a:t>
            </a:r>
            <a:endParaRPr lang="en-US" sz="2200" i="1" dirty="0">
              <a:solidFill>
                <a:srgbClr val="00B050"/>
              </a:solidFill>
            </a:endParaRPr>
          </a:p>
          <a:p>
            <a:pPr marL="346075" indent="-346075">
              <a:lnSpc>
                <a:spcPct val="95000"/>
              </a:lnSpc>
              <a:spcBef>
                <a:spcPts val="0"/>
              </a:spcBef>
              <a:buNone/>
            </a:pPr>
            <a:r>
              <a:rPr lang="en-US" sz="2200" i="1" dirty="0" err="1" smtClean="0"/>
              <a:t>s.t.</a:t>
            </a:r>
            <a:r>
              <a:rPr lang="en-US" sz="2200" i="1"/>
              <a:t>	</a:t>
            </a:r>
            <a:r>
              <a:rPr lang="en-US" sz="2200" i="1" smtClean="0"/>
              <a:t>x</a:t>
            </a:r>
            <a:r>
              <a:rPr lang="en-US" sz="2200" i="1" baseline="-25000" smtClean="0"/>
              <a:t>1</a:t>
            </a:r>
            <a:r>
              <a:rPr lang="en-US" sz="2200" i="1" smtClean="0"/>
              <a:t>+ x</a:t>
            </a:r>
            <a:r>
              <a:rPr lang="en-US" sz="2200" i="1" baseline="-25000" smtClean="0"/>
              <a:t>2 </a:t>
            </a:r>
            <a:r>
              <a:rPr lang="en-US" sz="2200" i="1" smtClean="0"/>
              <a:t>+ x</a:t>
            </a:r>
            <a:r>
              <a:rPr lang="en-US" sz="2200" i="1" baseline="-25000" smtClean="0"/>
              <a:t>3</a:t>
            </a:r>
            <a:r>
              <a:rPr lang="en-US" sz="2200" i="1" smtClean="0"/>
              <a:t>+ x</a:t>
            </a:r>
            <a:r>
              <a:rPr lang="en-US" sz="2200" i="1" baseline="-25000" smtClean="0"/>
              <a:t>4</a:t>
            </a:r>
            <a:r>
              <a:rPr lang="en-US" sz="2200" i="1" smtClean="0"/>
              <a:t> + x</a:t>
            </a:r>
            <a:r>
              <a:rPr lang="en-US" sz="2200" i="1" baseline="-25000" smtClean="0"/>
              <a:t>5</a:t>
            </a:r>
            <a:r>
              <a:rPr lang="en-US" sz="2200" i="1" smtClean="0"/>
              <a:t>+ x</a:t>
            </a:r>
            <a:r>
              <a:rPr lang="en-US" sz="2200" i="1" baseline="-25000" smtClean="0"/>
              <a:t>6 </a:t>
            </a:r>
            <a:r>
              <a:rPr lang="en-US" sz="2200" i="1" smtClean="0"/>
              <a:t>+ x</a:t>
            </a:r>
            <a:r>
              <a:rPr lang="en-US" sz="2200" i="1" baseline="-25000" smtClean="0"/>
              <a:t>7 </a:t>
            </a:r>
            <a:r>
              <a:rPr lang="en-US" sz="2200" i="1" dirty="0" smtClean="0"/>
              <a:t>= 1000</a:t>
            </a:r>
          </a:p>
          <a:p>
            <a:pPr marL="346075" indent="-346075">
              <a:lnSpc>
                <a:spcPct val="95000"/>
              </a:lnSpc>
              <a:spcBef>
                <a:spcPts val="0"/>
              </a:spcBef>
              <a:buNone/>
            </a:pPr>
            <a:r>
              <a:rPr lang="en-US" sz="2200" i="1" dirty="0" smtClean="0"/>
              <a:t>		</a:t>
            </a:r>
            <a:r>
              <a:rPr lang="en-US" sz="2200" i="1" smtClean="0"/>
              <a:t>0.0080 x</a:t>
            </a:r>
            <a:r>
              <a:rPr lang="en-US" sz="2200" i="1" baseline="-25000" smtClean="0"/>
              <a:t>1</a:t>
            </a:r>
            <a:r>
              <a:rPr lang="en-US" sz="2200" i="1" smtClean="0"/>
              <a:t> </a:t>
            </a:r>
            <a:r>
              <a:rPr lang="en-US" sz="2200" i="1" dirty="0" smtClean="0"/>
              <a:t>+ </a:t>
            </a:r>
            <a:r>
              <a:rPr lang="en-US" sz="2200" i="1" smtClean="0"/>
              <a:t>0.0070 x</a:t>
            </a:r>
            <a:r>
              <a:rPr lang="en-US" sz="2200" i="1" baseline="-25000" smtClean="0"/>
              <a:t>2</a:t>
            </a:r>
            <a:r>
              <a:rPr lang="en-US" sz="2200" i="1" smtClean="0"/>
              <a:t> </a:t>
            </a:r>
            <a:r>
              <a:rPr lang="en-US" sz="2200" i="1" dirty="0"/>
              <a:t>+ </a:t>
            </a:r>
            <a:r>
              <a:rPr lang="en-US" sz="2200" i="1" smtClean="0"/>
              <a:t>0.0085 x</a:t>
            </a:r>
            <a:r>
              <a:rPr lang="en-US" sz="2200" i="1" baseline="-25000" smtClean="0"/>
              <a:t>3</a:t>
            </a:r>
            <a:r>
              <a:rPr lang="en-US" sz="2200" i="1" smtClean="0"/>
              <a:t> </a:t>
            </a:r>
            <a:r>
              <a:rPr lang="en-US" sz="2200" i="1" dirty="0"/>
              <a:t>+ </a:t>
            </a:r>
            <a:r>
              <a:rPr lang="en-US" sz="2200" i="1" smtClean="0"/>
              <a:t>0.0040 x</a:t>
            </a:r>
            <a:r>
              <a:rPr lang="en-US" sz="2200" i="1" baseline="-25000" smtClean="0"/>
              <a:t>4</a:t>
            </a:r>
            <a:r>
              <a:rPr lang="en-US" sz="2200" i="1" smtClean="0"/>
              <a:t> </a:t>
            </a:r>
            <a:r>
              <a:rPr lang="en-US" sz="2200" i="1" dirty="0" smtClean="0"/>
              <a:t>	</a:t>
            </a:r>
            <a:r>
              <a:rPr lang="en-US" sz="2200" b="1" dirty="0" smtClean="0">
                <a:solidFill>
                  <a:schemeClr val="accent6"/>
                </a:solidFill>
                <a:sym typeface="Symbol"/>
              </a:rPr>
              <a:t> </a:t>
            </a:r>
            <a:r>
              <a:rPr lang="en-US" sz="2200" i="1" dirty="0" smtClean="0"/>
              <a:t>6.5 		</a:t>
            </a:r>
            <a:r>
              <a:rPr lang="en-US" sz="2200" i="1" smtClean="0"/>
              <a:t>0.0080 x</a:t>
            </a:r>
            <a:r>
              <a:rPr lang="en-US" sz="2200" i="1" baseline="-25000" smtClean="0"/>
              <a:t>1</a:t>
            </a:r>
            <a:r>
              <a:rPr lang="en-US" sz="2200" i="1" smtClean="0"/>
              <a:t> </a:t>
            </a:r>
            <a:r>
              <a:rPr lang="en-US" sz="2200" i="1" dirty="0"/>
              <a:t>+ </a:t>
            </a:r>
            <a:r>
              <a:rPr lang="en-US" sz="2200" i="1"/>
              <a:t>0.0070 </a:t>
            </a:r>
            <a:r>
              <a:rPr lang="en-US" sz="2200" i="1" smtClean="0"/>
              <a:t>x</a:t>
            </a:r>
            <a:r>
              <a:rPr lang="en-US" sz="2200" i="1" baseline="-25000" smtClean="0"/>
              <a:t>2</a:t>
            </a:r>
            <a:r>
              <a:rPr lang="en-US" sz="2200" i="1" smtClean="0"/>
              <a:t> </a:t>
            </a:r>
            <a:r>
              <a:rPr lang="en-US" sz="2200" i="1" dirty="0"/>
              <a:t>+ </a:t>
            </a:r>
            <a:r>
              <a:rPr lang="en-US" sz="2200" i="1"/>
              <a:t>0.0085 </a:t>
            </a:r>
            <a:r>
              <a:rPr lang="en-US" sz="2200" i="1" smtClean="0"/>
              <a:t>x</a:t>
            </a:r>
            <a:r>
              <a:rPr lang="en-US" sz="2200" i="1" baseline="-25000" smtClean="0"/>
              <a:t>3</a:t>
            </a:r>
            <a:r>
              <a:rPr lang="en-US" sz="2200" i="1" smtClean="0"/>
              <a:t> </a:t>
            </a:r>
            <a:r>
              <a:rPr lang="en-US" sz="2200" i="1" dirty="0"/>
              <a:t>+ </a:t>
            </a:r>
            <a:r>
              <a:rPr lang="en-US" sz="2200" i="1"/>
              <a:t>0.0040 </a:t>
            </a:r>
            <a:r>
              <a:rPr lang="en-US" sz="2200" i="1" smtClean="0"/>
              <a:t>x</a:t>
            </a:r>
            <a:r>
              <a:rPr lang="en-US" sz="2200" i="1" baseline="-25000" smtClean="0"/>
              <a:t>4</a:t>
            </a:r>
            <a:r>
              <a:rPr lang="en-US" sz="2200" i="1" smtClean="0"/>
              <a:t> </a:t>
            </a:r>
            <a:r>
              <a:rPr lang="en-US" sz="2200" i="1" dirty="0" smtClean="0"/>
              <a:t>	</a:t>
            </a:r>
            <a:r>
              <a:rPr lang="en-US" sz="2200" b="1" dirty="0" smtClean="0">
                <a:solidFill>
                  <a:schemeClr val="accent6"/>
                </a:solidFill>
                <a:sym typeface="Symbol"/>
              </a:rPr>
              <a:t> </a:t>
            </a:r>
            <a:r>
              <a:rPr lang="en-US" sz="2200" i="1" dirty="0" smtClean="0"/>
              <a:t>7.5 </a:t>
            </a:r>
          </a:p>
          <a:p>
            <a:pPr marL="346075" indent="-346075">
              <a:lnSpc>
                <a:spcPct val="95000"/>
              </a:lnSpc>
              <a:spcBef>
                <a:spcPts val="0"/>
              </a:spcBef>
              <a:buNone/>
              <a:tabLst>
                <a:tab pos="914400" algn="l"/>
                <a:tab pos="7315200" algn="l"/>
              </a:tabLst>
            </a:pPr>
            <a:r>
              <a:rPr lang="en-US" sz="2200" i="1" dirty="0"/>
              <a:t>	</a:t>
            </a:r>
            <a:r>
              <a:rPr lang="en-US" sz="2200" i="1" dirty="0" smtClean="0"/>
              <a:t>	</a:t>
            </a:r>
            <a:r>
              <a:rPr lang="en-US" sz="2200" i="1" smtClean="0"/>
              <a:t>0.180 x</a:t>
            </a:r>
            <a:r>
              <a:rPr lang="en-US" sz="2200" i="1" baseline="-25000" smtClean="0"/>
              <a:t>1</a:t>
            </a:r>
            <a:r>
              <a:rPr lang="en-US" sz="2200" i="1" smtClean="0"/>
              <a:t> </a:t>
            </a:r>
            <a:r>
              <a:rPr lang="en-US" sz="2200" i="1" dirty="0" smtClean="0"/>
              <a:t>+ </a:t>
            </a:r>
            <a:r>
              <a:rPr lang="en-US" sz="2200" i="1" smtClean="0"/>
              <a:t>0.032 x</a:t>
            </a:r>
            <a:r>
              <a:rPr lang="en-US" sz="2200" i="1" baseline="-25000" smtClean="0"/>
              <a:t>2</a:t>
            </a:r>
            <a:r>
              <a:rPr lang="en-US" sz="2200" i="1" smtClean="0"/>
              <a:t>  </a:t>
            </a:r>
            <a:r>
              <a:rPr lang="en-US" sz="2200" i="1" dirty="0" smtClean="0"/>
              <a:t>+ </a:t>
            </a:r>
            <a:r>
              <a:rPr lang="en-US" sz="2200" i="1" smtClean="0"/>
              <a:t>1.0 x</a:t>
            </a:r>
            <a:r>
              <a:rPr lang="en-US" sz="2200" i="1" baseline="-25000" smtClean="0"/>
              <a:t>5 </a:t>
            </a:r>
            <a:r>
              <a:rPr lang="en-US" sz="2200" i="1" baseline="-25000" dirty="0" smtClean="0"/>
              <a:t>	</a:t>
            </a:r>
            <a:r>
              <a:rPr lang="en-US" sz="2200" b="1" dirty="0" smtClean="0">
                <a:solidFill>
                  <a:schemeClr val="accent6"/>
                </a:solidFill>
                <a:sym typeface="Symbol"/>
              </a:rPr>
              <a:t> </a:t>
            </a:r>
            <a:r>
              <a:rPr lang="en-US" sz="2200" i="1" dirty="0" smtClean="0"/>
              <a:t>30.0</a:t>
            </a:r>
          </a:p>
          <a:p>
            <a:pPr marL="346075" indent="-346075">
              <a:lnSpc>
                <a:spcPct val="95000"/>
              </a:lnSpc>
              <a:spcBef>
                <a:spcPts val="0"/>
              </a:spcBef>
              <a:buNone/>
            </a:pPr>
            <a:r>
              <a:rPr lang="en-US" sz="2200" i="1" dirty="0" smtClean="0"/>
              <a:t>		</a:t>
            </a:r>
            <a:r>
              <a:rPr lang="en-US" sz="2200" i="1" smtClean="0"/>
              <a:t>0.180 x</a:t>
            </a:r>
            <a:r>
              <a:rPr lang="en-US" sz="2200" i="1" baseline="-25000" smtClean="0"/>
              <a:t>1</a:t>
            </a:r>
            <a:r>
              <a:rPr lang="en-US" sz="2200" i="1" smtClean="0"/>
              <a:t> </a:t>
            </a:r>
            <a:r>
              <a:rPr lang="en-US" sz="2200" i="1" dirty="0"/>
              <a:t>+ </a:t>
            </a:r>
            <a:r>
              <a:rPr lang="en-US" sz="2200" i="1"/>
              <a:t>0.032 </a:t>
            </a:r>
            <a:r>
              <a:rPr lang="en-US" sz="2200" i="1" smtClean="0"/>
              <a:t>x</a:t>
            </a:r>
            <a:r>
              <a:rPr lang="en-US" sz="2200" i="1" baseline="-25000" smtClean="0"/>
              <a:t>2</a:t>
            </a:r>
            <a:r>
              <a:rPr lang="en-US" sz="2200" i="1" smtClean="0"/>
              <a:t>  </a:t>
            </a:r>
            <a:r>
              <a:rPr lang="en-US" sz="2200" i="1" dirty="0"/>
              <a:t>+ </a:t>
            </a:r>
            <a:r>
              <a:rPr lang="en-US" sz="2200" i="1"/>
              <a:t>1.0 </a:t>
            </a:r>
            <a:r>
              <a:rPr lang="en-US" sz="2200" i="1" smtClean="0"/>
              <a:t>x</a:t>
            </a:r>
            <a:r>
              <a:rPr lang="en-US" sz="2200" i="1" baseline="-25000" smtClean="0"/>
              <a:t>5 </a:t>
            </a:r>
            <a:r>
              <a:rPr lang="en-US" sz="2200" i="1" baseline="-25000" dirty="0" smtClean="0"/>
              <a:t>				</a:t>
            </a:r>
            <a:r>
              <a:rPr lang="en-US" sz="2200" b="1" dirty="0" smtClean="0">
                <a:solidFill>
                  <a:schemeClr val="accent6"/>
                </a:solidFill>
                <a:sym typeface="Symbol"/>
              </a:rPr>
              <a:t> </a:t>
            </a:r>
            <a:r>
              <a:rPr lang="en-US" sz="2200" i="1" dirty="0" smtClean="0"/>
              <a:t>30.5 </a:t>
            </a:r>
            <a:endParaRPr lang="en-US" sz="2200" i="1" baseline="-25000" dirty="0" smtClean="0"/>
          </a:p>
          <a:p>
            <a:pPr marL="346075" indent="-346075">
              <a:lnSpc>
                <a:spcPct val="95000"/>
              </a:lnSpc>
              <a:spcBef>
                <a:spcPts val="0"/>
              </a:spcBef>
              <a:buNone/>
              <a:tabLst>
                <a:tab pos="914400" algn="l"/>
                <a:tab pos="7315200" algn="l"/>
              </a:tabLst>
            </a:pPr>
            <a:r>
              <a:rPr lang="en-US" sz="2200" i="1" baseline="-25000" dirty="0"/>
              <a:t>	</a:t>
            </a:r>
            <a:r>
              <a:rPr lang="en-US" sz="2200" i="1" baseline="-25000" dirty="0" smtClean="0"/>
              <a:t>	</a:t>
            </a:r>
            <a:r>
              <a:rPr lang="en-US" sz="2200" i="1" smtClean="0"/>
              <a:t>0.120 x</a:t>
            </a:r>
            <a:r>
              <a:rPr lang="en-US" sz="2200" i="1" baseline="-25000" smtClean="0"/>
              <a:t>1</a:t>
            </a:r>
            <a:r>
              <a:rPr lang="en-US" sz="2200" i="1" smtClean="0"/>
              <a:t> </a:t>
            </a:r>
            <a:r>
              <a:rPr lang="en-US" sz="2200" i="1" dirty="0"/>
              <a:t>+ </a:t>
            </a:r>
            <a:r>
              <a:rPr lang="en-US" sz="2200" i="1" smtClean="0"/>
              <a:t>0.011 x</a:t>
            </a:r>
            <a:r>
              <a:rPr lang="en-US" sz="2200" i="1" baseline="-25000" smtClean="0"/>
              <a:t>2</a:t>
            </a:r>
            <a:r>
              <a:rPr lang="en-US" sz="2200" i="1" smtClean="0"/>
              <a:t>  </a:t>
            </a:r>
            <a:r>
              <a:rPr lang="en-US" sz="2200" i="1" dirty="0"/>
              <a:t>+ </a:t>
            </a:r>
            <a:r>
              <a:rPr lang="en-US" sz="2200" i="1"/>
              <a:t>1.0 </a:t>
            </a:r>
            <a:r>
              <a:rPr lang="en-US" sz="2200" i="1" smtClean="0"/>
              <a:t>x</a:t>
            </a:r>
            <a:r>
              <a:rPr lang="en-US" sz="2200" i="1" baseline="-25000" smtClean="0"/>
              <a:t>6 </a:t>
            </a:r>
            <a:r>
              <a:rPr lang="en-US" sz="2200" i="1" baseline="-25000" dirty="0"/>
              <a:t>	</a:t>
            </a:r>
            <a:r>
              <a:rPr lang="en-US" sz="2200" b="1" dirty="0">
                <a:solidFill>
                  <a:schemeClr val="accent6"/>
                </a:solidFill>
                <a:sym typeface="Symbol"/>
              </a:rPr>
              <a:t> </a:t>
            </a:r>
            <a:r>
              <a:rPr lang="en-US" sz="2200" i="1" dirty="0" smtClean="0"/>
              <a:t>10.0</a:t>
            </a:r>
            <a:endParaRPr lang="en-US" sz="2200" i="1" dirty="0"/>
          </a:p>
          <a:p>
            <a:pPr marL="346075" indent="-346075">
              <a:lnSpc>
                <a:spcPct val="95000"/>
              </a:lnSpc>
              <a:spcBef>
                <a:spcPts val="0"/>
              </a:spcBef>
              <a:buNone/>
            </a:pPr>
            <a:r>
              <a:rPr lang="en-US" sz="2200" i="1" dirty="0"/>
              <a:t>		</a:t>
            </a:r>
            <a:r>
              <a:rPr lang="en-US" sz="2200" i="1" smtClean="0"/>
              <a:t>0.120 x</a:t>
            </a:r>
            <a:r>
              <a:rPr lang="en-US" sz="2200" i="1" baseline="-25000" smtClean="0"/>
              <a:t>1</a:t>
            </a:r>
            <a:r>
              <a:rPr lang="en-US" sz="2200" i="1" smtClean="0"/>
              <a:t> </a:t>
            </a:r>
            <a:r>
              <a:rPr lang="en-US" sz="2200" i="1" dirty="0"/>
              <a:t>+ </a:t>
            </a:r>
            <a:r>
              <a:rPr lang="en-US" sz="2200" i="1" smtClean="0"/>
              <a:t>0.011 x</a:t>
            </a:r>
            <a:r>
              <a:rPr lang="en-US" sz="2200" i="1" baseline="-25000" smtClean="0"/>
              <a:t>2</a:t>
            </a:r>
            <a:r>
              <a:rPr lang="en-US" sz="2200" i="1" smtClean="0"/>
              <a:t>  </a:t>
            </a:r>
            <a:r>
              <a:rPr lang="en-US" sz="2200" i="1" dirty="0"/>
              <a:t>+ </a:t>
            </a:r>
            <a:r>
              <a:rPr lang="en-US" sz="2200" i="1"/>
              <a:t>1.0 </a:t>
            </a:r>
            <a:r>
              <a:rPr lang="en-US" sz="2200" i="1" smtClean="0"/>
              <a:t>x</a:t>
            </a:r>
            <a:r>
              <a:rPr lang="en-US" sz="2200" i="1" baseline="-25000" smtClean="0"/>
              <a:t>6 </a:t>
            </a:r>
            <a:r>
              <a:rPr lang="en-US" sz="2200" i="1" baseline="-25000" dirty="0"/>
              <a:t>			</a:t>
            </a:r>
            <a:r>
              <a:rPr lang="en-US" sz="2200" i="1" baseline="-25000" dirty="0" smtClean="0"/>
              <a:t>	</a:t>
            </a:r>
            <a:r>
              <a:rPr lang="en-US" sz="2200" b="1" dirty="0" smtClean="0">
                <a:solidFill>
                  <a:schemeClr val="accent6"/>
                </a:solidFill>
                <a:sym typeface="Symbol"/>
              </a:rPr>
              <a:t> </a:t>
            </a:r>
            <a:r>
              <a:rPr lang="en-US" sz="2200" i="1" dirty="0" smtClean="0"/>
              <a:t>12.0 </a:t>
            </a:r>
            <a:endParaRPr lang="en-US" sz="2200" i="1" baseline="-25000" dirty="0"/>
          </a:p>
          <a:p>
            <a:pPr marL="346075" indent="-346075">
              <a:lnSpc>
                <a:spcPct val="95000"/>
              </a:lnSpc>
              <a:spcBef>
                <a:spcPts val="0"/>
              </a:spcBef>
              <a:buNone/>
              <a:tabLst>
                <a:tab pos="914400" algn="l"/>
                <a:tab pos="7315200" algn="l"/>
              </a:tabLst>
            </a:pPr>
            <a:r>
              <a:rPr lang="en-US" sz="2200" i="1" baseline="-25000" dirty="0"/>
              <a:t>		</a:t>
            </a:r>
            <a:r>
              <a:rPr lang="en-US" sz="2200" i="1" smtClean="0"/>
              <a:t>0.001 x</a:t>
            </a:r>
            <a:r>
              <a:rPr lang="en-US" sz="2200" i="1" baseline="-25000" smtClean="0"/>
              <a:t>2</a:t>
            </a:r>
            <a:r>
              <a:rPr lang="en-US" sz="2200" i="1" smtClean="0"/>
              <a:t> </a:t>
            </a:r>
            <a:r>
              <a:rPr lang="en-US" sz="2200" i="1" dirty="0"/>
              <a:t>+ </a:t>
            </a:r>
            <a:r>
              <a:rPr lang="en-US" sz="2200" i="1" smtClean="0"/>
              <a:t>1.0 x</a:t>
            </a:r>
            <a:r>
              <a:rPr lang="en-US" sz="2200" i="1" baseline="-25000" smtClean="0"/>
              <a:t>7 </a:t>
            </a:r>
            <a:r>
              <a:rPr lang="en-US" sz="2200" i="1" baseline="-25000" dirty="0"/>
              <a:t>	</a:t>
            </a:r>
            <a:r>
              <a:rPr lang="en-US" sz="2200" b="1" dirty="0">
                <a:solidFill>
                  <a:schemeClr val="accent6"/>
                </a:solidFill>
                <a:sym typeface="Symbol"/>
              </a:rPr>
              <a:t> </a:t>
            </a:r>
            <a:r>
              <a:rPr lang="en-US" sz="2200" i="1" dirty="0" smtClean="0"/>
              <a:t>11.0</a:t>
            </a:r>
            <a:endParaRPr lang="en-US" sz="2200" i="1" dirty="0"/>
          </a:p>
          <a:p>
            <a:pPr marL="346075" indent="-346075">
              <a:lnSpc>
                <a:spcPct val="95000"/>
              </a:lnSpc>
              <a:spcBef>
                <a:spcPts val="0"/>
              </a:spcBef>
              <a:buNone/>
            </a:pPr>
            <a:r>
              <a:rPr lang="en-US" sz="2200" i="1" dirty="0"/>
              <a:t>		</a:t>
            </a:r>
            <a:r>
              <a:rPr lang="en-US" sz="2200" i="1" smtClean="0"/>
              <a:t>0.001 x</a:t>
            </a:r>
            <a:r>
              <a:rPr lang="en-US" sz="2200" i="1" baseline="-25000" smtClean="0"/>
              <a:t>2</a:t>
            </a:r>
            <a:r>
              <a:rPr lang="en-US" sz="2200" i="1" smtClean="0"/>
              <a:t> </a:t>
            </a:r>
            <a:r>
              <a:rPr lang="en-US" sz="2200" i="1" dirty="0"/>
              <a:t>+ </a:t>
            </a:r>
            <a:r>
              <a:rPr lang="en-US" sz="2200" i="1"/>
              <a:t>1.0 </a:t>
            </a:r>
            <a:r>
              <a:rPr lang="en-US" sz="2200" i="1" smtClean="0"/>
              <a:t>x</a:t>
            </a:r>
            <a:r>
              <a:rPr lang="en-US" sz="2200" i="1" baseline="-25000" smtClean="0"/>
              <a:t>7 </a:t>
            </a:r>
            <a:r>
              <a:rPr lang="en-US" sz="2200" i="1" baseline="-25000" dirty="0" smtClean="0"/>
              <a:t>		 </a:t>
            </a:r>
            <a:r>
              <a:rPr lang="en-US" sz="2200" i="1" baseline="-25000" dirty="0"/>
              <a:t>			</a:t>
            </a:r>
            <a:r>
              <a:rPr lang="en-US" sz="2200" b="1" dirty="0">
                <a:solidFill>
                  <a:schemeClr val="accent6"/>
                </a:solidFill>
                <a:sym typeface="Symbol"/>
              </a:rPr>
              <a:t> </a:t>
            </a:r>
            <a:r>
              <a:rPr lang="en-US" sz="2200" i="1" dirty="0" smtClean="0"/>
              <a:t>13.0 </a:t>
            </a:r>
            <a:endParaRPr lang="en-US" sz="2200" i="1" baseline="-25000" dirty="0"/>
          </a:p>
          <a:p>
            <a:pPr marL="346075" indent="-346075">
              <a:lnSpc>
                <a:spcPct val="95000"/>
              </a:lnSpc>
              <a:spcBef>
                <a:spcPts val="0"/>
              </a:spcBef>
              <a:buNone/>
            </a:pPr>
            <a:r>
              <a:rPr lang="en-US" sz="2200" i="1" dirty="0" smtClean="0">
                <a:cs typeface="Times New Roman" pitchFamily="18" charset="0"/>
              </a:rPr>
              <a:t>	</a:t>
            </a:r>
            <a:r>
              <a:rPr lang="en-US" sz="2200" i="1" smtClean="0">
                <a:cs typeface="Times New Roman" pitchFamily="18" charset="0"/>
              </a:rPr>
              <a:t>	</a:t>
            </a:r>
            <a:r>
              <a:rPr lang="en-US" sz="2200" i="1" smtClean="0">
                <a:solidFill>
                  <a:srgbClr val="00B050"/>
                </a:solidFill>
              </a:rPr>
              <a:t>x</a:t>
            </a:r>
            <a:r>
              <a:rPr lang="en-US" sz="2200" i="1" baseline="-25000" smtClean="0">
                <a:solidFill>
                  <a:srgbClr val="00B050"/>
                </a:solidFill>
              </a:rPr>
              <a:t>1</a:t>
            </a:r>
            <a:r>
              <a:rPr lang="en-US" sz="2200" i="1" smtClean="0">
                <a:solidFill>
                  <a:srgbClr val="00B050"/>
                </a:solidFill>
              </a:rPr>
              <a:t> </a:t>
            </a:r>
            <a:r>
              <a:rPr lang="en-US" sz="2200" b="1" dirty="0" smtClean="0">
                <a:solidFill>
                  <a:srgbClr val="00B050"/>
                </a:solidFill>
                <a:sym typeface="Symbol"/>
              </a:rPr>
              <a:t> </a:t>
            </a:r>
            <a:r>
              <a:rPr lang="en-US" sz="2200" i="1" dirty="0" smtClean="0">
                <a:solidFill>
                  <a:srgbClr val="00B050"/>
                </a:solidFill>
              </a:rPr>
              <a:t>75 y</a:t>
            </a:r>
            <a:r>
              <a:rPr lang="en-US" sz="2200" i="1" baseline="-25000" dirty="0" smtClean="0">
                <a:solidFill>
                  <a:srgbClr val="00B050"/>
                </a:solidFill>
              </a:rPr>
              <a:t>1</a:t>
            </a:r>
            <a:r>
              <a:rPr lang="en-US" sz="2200" i="1" baseline="-25000" smtClean="0">
                <a:solidFill>
                  <a:srgbClr val="00B050"/>
                </a:solidFill>
              </a:rPr>
              <a:t>	</a:t>
            </a:r>
            <a:r>
              <a:rPr lang="en-US" sz="2200" i="1" smtClean="0">
                <a:solidFill>
                  <a:srgbClr val="00B050"/>
                </a:solidFill>
              </a:rPr>
              <a:t>x</a:t>
            </a:r>
            <a:r>
              <a:rPr lang="en-US" sz="2200" i="1" baseline="-25000" smtClean="0">
                <a:solidFill>
                  <a:srgbClr val="00B050"/>
                </a:solidFill>
              </a:rPr>
              <a:t>3</a:t>
            </a:r>
            <a:r>
              <a:rPr lang="en-US" sz="2200" i="1" smtClean="0">
                <a:solidFill>
                  <a:srgbClr val="00B050"/>
                </a:solidFill>
              </a:rPr>
              <a:t> </a:t>
            </a:r>
            <a:r>
              <a:rPr lang="en-US" sz="2200" b="1" dirty="0">
                <a:solidFill>
                  <a:srgbClr val="00B050"/>
                </a:solidFill>
                <a:sym typeface="Symbol"/>
              </a:rPr>
              <a:t> </a:t>
            </a:r>
            <a:r>
              <a:rPr lang="en-US" sz="2200" i="1" dirty="0" smtClean="0">
                <a:solidFill>
                  <a:srgbClr val="00B050"/>
                </a:solidFill>
              </a:rPr>
              <a:t>1000 y</a:t>
            </a:r>
            <a:r>
              <a:rPr lang="en-US" sz="2200" i="1" baseline="-25000" dirty="0" smtClean="0">
                <a:solidFill>
                  <a:srgbClr val="00B050"/>
                </a:solidFill>
              </a:rPr>
              <a:t>3</a:t>
            </a:r>
            <a:endParaRPr lang="en-US" sz="2200" i="1" baseline="-25000" dirty="0">
              <a:solidFill>
                <a:srgbClr val="00B050"/>
              </a:solidFill>
            </a:endParaRPr>
          </a:p>
          <a:p>
            <a:pPr marL="346075" indent="-346075">
              <a:lnSpc>
                <a:spcPct val="95000"/>
              </a:lnSpc>
              <a:spcBef>
                <a:spcPts val="0"/>
              </a:spcBef>
              <a:buNone/>
            </a:pPr>
            <a:r>
              <a:rPr lang="en-US" sz="2200" i="1" dirty="0">
                <a:solidFill>
                  <a:srgbClr val="00B050"/>
                </a:solidFill>
              </a:rPr>
              <a:t>	</a:t>
            </a:r>
            <a:r>
              <a:rPr lang="en-US" sz="2200" i="1">
                <a:solidFill>
                  <a:srgbClr val="00B050"/>
                </a:solidFill>
              </a:rPr>
              <a:t>	</a:t>
            </a:r>
            <a:r>
              <a:rPr lang="en-US" sz="2200" i="1" smtClean="0">
                <a:solidFill>
                  <a:srgbClr val="00B050"/>
                </a:solidFill>
              </a:rPr>
              <a:t>x</a:t>
            </a:r>
            <a:r>
              <a:rPr lang="en-US" sz="2200" i="1" baseline="-25000" smtClean="0">
                <a:solidFill>
                  <a:srgbClr val="00B050"/>
                </a:solidFill>
              </a:rPr>
              <a:t>2</a:t>
            </a:r>
            <a:r>
              <a:rPr lang="en-US" sz="2200" i="1" smtClean="0">
                <a:solidFill>
                  <a:srgbClr val="00B050"/>
                </a:solidFill>
              </a:rPr>
              <a:t> </a:t>
            </a:r>
            <a:r>
              <a:rPr lang="en-US" sz="2200" b="1" dirty="0">
                <a:solidFill>
                  <a:srgbClr val="00B050"/>
                </a:solidFill>
                <a:sym typeface="Symbol"/>
              </a:rPr>
              <a:t> </a:t>
            </a:r>
            <a:r>
              <a:rPr lang="en-US" sz="2200" i="1" dirty="0" smtClean="0">
                <a:solidFill>
                  <a:srgbClr val="00B050"/>
                </a:solidFill>
                <a:sym typeface="Symbol"/>
              </a:rPr>
              <a:t>250y</a:t>
            </a:r>
            <a:r>
              <a:rPr lang="en-US" sz="2200" i="1" baseline="-25000" dirty="0" smtClean="0">
                <a:solidFill>
                  <a:srgbClr val="00B050"/>
                </a:solidFill>
                <a:sym typeface="Symbol"/>
              </a:rPr>
              <a:t>2</a:t>
            </a:r>
            <a:r>
              <a:rPr lang="en-US" sz="2200" i="1" baseline="-25000" smtClean="0">
                <a:solidFill>
                  <a:srgbClr val="00B050"/>
                </a:solidFill>
                <a:sym typeface="Symbol"/>
              </a:rPr>
              <a:t>	</a:t>
            </a:r>
            <a:r>
              <a:rPr lang="en-US" sz="2200" i="1" smtClean="0">
                <a:solidFill>
                  <a:srgbClr val="00B050"/>
                </a:solidFill>
              </a:rPr>
              <a:t>x</a:t>
            </a:r>
            <a:r>
              <a:rPr lang="en-US" sz="2200" i="1" baseline="-25000" smtClean="0">
                <a:solidFill>
                  <a:srgbClr val="00B050"/>
                </a:solidFill>
              </a:rPr>
              <a:t>4</a:t>
            </a:r>
            <a:r>
              <a:rPr lang="en-US" sz="2200" i="1" smtClean="0">
                <a:solidFill>
                  <a:srgbClr val="00B050"/>
                </a:solidFill>
              </a:rPr>
              <a:t> </a:t>
            </a:r>
            <a:r>
              <a:rPr lang="en-US" sz="2200" b="1" dirty="0">
                <a:solidFill>
                  <a:srgbClr val="00B050"/>
                </a:solidFill>
                <a:sym typeface="Symbol"/>
              </a:rPr>
              <a:t> </a:t>
            </a:r>
            <a:r>
              <a:rPr lang="en-US" sz="2200" i="1" dirty="0">
                <a:solidFill>
                  <a:srgbClr val="00B050"/>
                </a:solidFill>
              </a:rPr>
              <a:t>1000 </a:t>
            </a:r>
            <a:r>
              <a:rPr lang="en-US" sz="2200" i="1" dirty="0" smtClean="0">
                <a:solidFill>
                  <a:srgbClr val="00B050"/>
                </a:solidFill>
              </a:rPr>
              <a:t>y</a:t>
            </a:r>
            <a:r>
              <a:rPr lang="en-US" sz="2200" i="1" baseline="-25000" dirty="0" smtClean="0">
                <a:solidFill>
                  <a:srgbClr val="00B050"/>
                </a:solidFill>
              </a:rPr>
              <a:t>4</a:t>
            </a:r>
            <a:endParaRPr lang="en-US" sz="2200" i="1" baseline="-25000" dirty="0">
              <a:solidFill>
                <a:srgbClr val="00B050"/>
              </a:solidFill>
            </a:endParaRPr>
          </a:p>
          <a:p>
            <a:pPr marL="346075" indent="-346075">
              <a:lnSpc>
                <a:spcPct val="95000"/>
              </a:lnSpc>
              <a:spcBef>
                <a:spcPts val="0"/>
              </a:spcBef>
              <a:buNone/>
            </a:pPr>
            <a:r>
              <a:rPr lang="en-US" sz="2200" i="1" dirty="0" smtClean="0"/>
              <a:t>	</a:t>
            </a:r>
            <a:r>
              <a:rPr lang="en-US" sz="2200" i="1" smtClean="0"/>
              <a:t>	x</a:t>
            </a:r>
            <a:r>
              <a:rPr lang="en-US" sz="2200" i="1" baseline="-25000" smtClean="0"/>
              <a:t>1</a:t>
            </a:r>
            <a:r>
              <a:rPr lang="en-US" sz="2200" i="1" smtClean="0"/>
              <a:t>…x</a:t>
            </a:r>
            <a:r>
              <a:rPr lang="en-US" sz="2200" i="1" baseline="-25000" smtClean="0"/>
              <a:t>7 </a:t>
            </a:r>
            <a:r>
              <a:rPr lang="en-US" sz="2200" b="1" dirty="0">
                <a:solidFill>
                  <a:schemeClr val="accent6"/>
                </a:solidFill>
                <a:sym typeface="Symbol"/>
              </a:rPr>
              <a:t> </a:t>
            </a:r>
            <a:r>
              <a:rPr lang="en-US" sz="2200" i="1" dirty="0" smtClean="0">
                <a:sym typeface="Symbol"/>
              </a:rPr>
              <a:t>0	</a:t>
            </a:r>
            <a:r>
              <a:rPr lang="en-US" sz="2200" i="1" dirty="0">
                <a:solidFill>
                  <a:srgbClr val="00B050"/>
                </a:solidFill>
                <a:cs typeface="Times New Roman" pitchFamily="18" charset="0"/>
                <a:sym typeface="Symbol"/>
              </a:rPr>
              <a:t>y</a:t>
            </a:r>
            <a:r>
              <a:rPr lang="en-US" sz="2200" i="1" baseline="-25000" dirty="0">
                <a:solidFill>
                  <a:srgbClr val="00B050"/>
                </a:solidFill>
                <a:cs typeface="Times New Roman" pitchFamily="18" charset="0"/>
                <a:sym typeface="Symbol"/>
              </a:rPr>
              <a:t>1</a:t>
            </a:r>
            <a:r>
              <a:rPr lang="en-US" sz="2200" i="1" dirty="0" smtClean="0">
                <a:solidFill>
                  <a:srgbClr val="00B050"/>
                </a:solidFill>
                <a:cs typeface="Times New Roman" pitchFamily="18" charset="0"/>
                <a:sym typeface="Symbol"/>
              </a:rPr>
              <a:t>,.., y</a:t>
            </a:r>
            <a:r>
              <a:rPr lang="en-US" sz="2200" i="1" baseline="-25000" dirty="0" smtClean="0">
                <a:solidFill>
                  <a:srgbClr val="00B050"/>
                </a:solidFill>
                <a:cs typeface="Times New Roman" pitchFamily="18" charset="0"/>
                <a:sym typeface="Symbol"/>
              </a:rPr>
              <a:t>4</a:t>
            </a:r>
            <a:r>
              <a:rPr lang="en-US" sz="2200" i="1" dirty="0" smtClean="0">
                <a:solidFill>
                  <a:srgbClr val="00B050"/>
                </a:solidFill>
                <a:cs typeface="Times New Roman" pitchFamily="18" charset="0"/>
                <a:sym typeface="Symbol"/>
              </a:rPr>
              <a:t> </a:t>
            </a:r>
            <a:r>
              <a:rPr lang="en-US" sz="2200" i="1" dirty="0">
                <a:solidFill>
                  <a:srgbClr val="00B050"/>
                </a:solidFill>
                <a:cs typeface="Times New Roman" pitchFamily="18" charset="0"/>
                <a:sym typeface="Symbol"/>
              </a:rPr>
              <a:t>= 0 or 1</a:t>
            </a:r>
            <a:endParaRPr lang="en-US" sz="2200" dirty="0">
              <a:solidFill>
                <a:srgbClr val="00B050"/>
              </a:solidFill>
              <a:cs typeface="Times New Roman" pitchFamily="18" charset="0"/>
            </a:endParaRPr>
          </a:p>
          <a:p>
            <a:pPr marL="346075" indent="-346075">
              <a:lnSpc>
                <a:spcPct val="95000"/>
              </a:lnSpc>
              <a:spcBef>
                <a:spcPts val="0"/>
              </a:spcBef>
              <a:buNone/>
            </a:pPr>
            <a:endParaRPr lang="en-US" sz="2200" dirty="0" smtClean="0">
              <a:cs typeface="Times New Roman" pitchFamily="18" charset="0"/>
            </a:endParaRPr>
          </a:p>
        </p:txBody>
      </p:sp>
      <p:sp>
        <p:nvSpPr>
          <p:cNvPr id="6" name="TextBox 5"/>
          <p:cNvSpPr txBox="1"/>
          <p:nvPr/>
        </p:nvSpPr>
        <p:spPr>
          <a:xfrm>
            <a:off x="5014449" y="3065989"/>
            <a:ext cx="2553967" cy="3139321"/>
          </a:xfrm>
          <a:prstGeom prst="rect">
            <a:avLst/>
          </a:prstGeom>
          <a:noFill/>
        </p:spPr>
        <p:txBody>
          <a:bodyPr wrap="square" rtlCol="0">
            <a:spAutoFit/>
          </a:bodyPr>
          <a:lstStyle/>
          <a:p>
            <a:pPr algn="l"/>
            <a:r>
              <a:rPr lang="en-US" sz="2200" dirty="0" smtClean="0">
                <a:solidFill>
                  <a:srgbClr val="C00000"/>
                </a:solidFill>
              </a:rPr>
              <a:t>Cost = 11017.06</a:t>
            </a:r>
          </a:p>
          <a:p>
            <a:pPr algn="l"/>
            <a:r>
              <a:rPr lang="en-US" sz="2200" smtClean="0">
                <a:solidFill>
                  <a:srgbClr val="C00000"/>
                </a:solidFill>
              </a:rPr>
              <a:t>x</a:t>
            </a:r>
            <a:r>
              <a:rPr lang="en-US" sz="2200" baseline="-25000" smtClean="0">
                <a:solidFill>
                  <a:srgbClr val="C00000"/>
                </a:solidFill>
              </a:rPr>
              <a:t>1</a:t>
            </a:r>
            <a:r>
              <a:rPr lang="en-US" sz="2200" dirty="0" smtClean="0">
                <a:solidFill>
                  <a:srgbClr val="C00000"/>
                </a:solidFill>
              </a:rPr>
              <a:t>* = 75, </a:t>
            </a:r>
          </a:p>
          <a:p>
            <a:pPr algn="l"/>
            <a:r>
              <a:rPr lang="en-US" sz="2200" smtClean="0">
                <a:solidFill>
                  <a:srgbClr val="C00000"/>
                </a:solidFill>
              </a:rPr>
              <a:t>x</a:t>
            </a:r>
            <a:r>
              <a:rPr lang="en-US" sz="2200" baseline="-25000" smtClean="0">
                <a:solidFill>
                  <a:srgbClr val="C00000"/>
                </a:solidFill>
              </a:rPr>
              <a:t>2</a:t>
            </a:r>
            <a:r>
              <a:rPr lang="en-US" sz="2200" dirty="0" smtClean="0">
                <a:solidFill>
                  <a:srgbClr val="C00000"/>
                </a:solidFill>
              </a:rPr>
              <a:t>* = 0, </a:t>
            </a:r>
          </a:p>
          <a:p>
            <a:pPr algn="l"/>
            <a:r>
              <a:rPr lang="en-US" sz="2200" smtClean="0">
                <a:solidFill>
                  <a:srgbClr val="C00000"/>
                </a:solidFill>
              </a:rPr>
              <a:t>x</a:t>
            </a:r>
            <a:r>
              <a:rPr lang="en-US" sz="2200" baseline="-25000" smtClean="0">
                <a:solidFill>
                  <a:srgbClr val="C00000"/>
                </a:solidFill>
              </a:rPr>
              <a:t>3</a:t>
            </a:r>
            <a:r>
              <a:rPr lang="en-US" sz="2200" dirty="0" smtClean="0">
                <a:solidFill>
                  <a:srgbClr val="C00000"/>
                </a:solidFill>
              </a:rPr>
              <a:t>* = 736.44, </a:t>
            </a:r>
          </a:p>
          <a:p>
            <a:pPr algn="l"/>
            <a:r>
              <a:rPr lang="en-US" sz="2200" smtClean="0">
                <a:solidFill>
                  <a:srgbClr val="C00000"/>
                </a:solidFill>
              </a:rPr>
              <a:t>x</a:t>
            </a:r>
            <a:r>
              <a:rPr lang="en-US" sz="2200" baseline="-25000" smtClean="0">
                <a:solidFill>
                  <a:srgbClr val="C00000"/>
                </a:solidFill>
              </a:rPr>
              <a:t>4</a:t>
            </a:r>
            <a:r>
              <a:rPr lang="en-US" sz="2200" dirty="0" smtClean="0">
                <a:solidFill>
                  <a:srgbClr val="C00000"/>
                </a:solidFill>
              </a:rPr>
              <a:t>* = 160.06</a:t>
            </a:r>
          </a:p>
          <a:p>
            <a:pPr algn="l"/>
            <a:r>
              <a:rPr lang="en-US" sz="2200" smtClean="0">
                <a:solidFill>
                  <a:srgbClr val="C00000"/>
                </a:solidFill>
              </a:rPr>
              <a:t>x</a:t>
            </a:r>
            <a:r>
              <a:rPr lang="en-US" sz="2200" baseline="-25000" smtClean="0">
                <a:solidFill>
                  <a:srgbClr val="C00000"/>
                </a:solidFill>
              </a:rPr>
              <a:t>5</a:t>
            </a:r>
            <a:r>
              <a:rPr lang="en-US" sz="2200" dirty="0" smtClean="0">
                <a:solidFill>
                  <a:srgbClr val="C00000"/>
                </a:solidFill>
              </a:rPr>
              <a:t>* = 13.59, </a:t>
            </a:r>
          </a:p>
          <a:p>
            <a:pPr algn="l"/>
            <a:r>
              <a:rPr lang="en-US" sz="2200" smtClean="0">
                <a:solidFill>
                  <a:srgbClr val="C00000"/>
                </a:solidFill>
              </a:rPr>
              <a:t>x</a:t>
            </a:r>
            <a:r>
              <a:rPr lang="en-US" sz="2200" baseline="-25000" smtClean="0">
                <a:solidFill>
                  <a:srgbClr val="C00000"/>
                </a:solidFill>
              </a:rPr>
              <a:t>6</a:t>
            </a:r>
            <a:r>
              <a:rPr lang="en-US" sz="2200" dirty="0" smtClean="0">
                <a:solidFill>
                  <a:srgbClr val="C00000"/>
                </a:solidFill>
              </a:rPr>
              <a:t>* = 1</a:t>
            </a:r>
            <a:r>
              <a:rPr lang="en-US" sz="2200" smtClean="0">
                <a:solidFill>
                  <a:srgbClr val="C00000"/>
                </a:solidFill>
              </a:rPr>
              <a:t>, x</a:t>
            </a:r>
            <a:r>
              <a:rPr lang="en-US" sz="2200" baseline="-25000" smtClean="0">
                <a:solidFill>
                  <a:srgbClr val="C00000"/>
                </a:solidFill>
              </a:rPr>
              <a:t>7</a:t>
            </a:r>
            <a:r>
              <a:rPr lang="en-US" sz="2200" dirty="0" smtClean="0">
                <a:solidFill>
                  <a:srgbClr val="C00000"/>
                </a:solidFill>
              </a:rPr>
              <a:t>* = 11</a:t>
            </a:r>
          </a:p>
          <a:p>
            <a:pPr algn="l"/>
            <a:r>
              <a:rPr lang="en-US" sz="2200" dirty="0" smtClean="0">
                <a:solidFill>
                  <a:srgbClr val="C00000"/>
                </a:solidFill>
              </a:rPr>
              <a:t>y</a:t>
            </a:r>
            <a:r>
              <a:rPr lang="en-US" sz="2200" baseline="-25000" dirty="0" smtClean="0">
                <a:solidFill>
                  <a:srgbClr val="C00000"/>
                </a:solidFill>
              </a:rPr>
              <a:t>1</a:t>
            </a:r>
            <a:r>
              <a:rPr lang="en-US" sz="2200" dirty="0" smtClean="0">
                <a:solidFill>
                  <a:srgbClr val="C00000"/>
                </a:solidFill>
              </a:rPr>
              <a:t>* = 1, y</a:t>
            </a:r>
            <a:r>
              <a:rPr lang="en-US" sz="2200" baseline="-25000" dirty="0" smtClean="0">
                <a:solidFill>
                  <a:srgbClr val="C00000"/>
                </a:solidFill>
              </a:rPr>
              <a:t>2</a:t>
            </a:r>
            <a:r>
              <a:rPr lang="en-US" sz="2200" dirty="0" smtClean="0">
                <a:solidFill>
                  <a:srgbClr val="C00000"/>
                </a:solidFill>
              </a:rPr>
              <a:t>* = 0</a:t>
            </a:r>
          </a:p>
          <a:p>
            <a:pPr algn="l"/>
            <a:r>
              <a:rPr lang="en-US" sz="2200" dirty="0" smtClean="0">
                <a:solidFill>
                  <a:srgbClr val="C00000"/>
                </a:solidFill>
              </a:rPr>
              <a:t>y</a:t>
            </a:r>
            <a:r>
              <a:rPr lang="en-US" sz="2200" baseline="-25000" dirty="0" smtClean="0">
                <a:solidFill>
                  <a:srgbClr val="C00000"/>
                </a:solidFill>
              </a:rPr>
              <a:t>3</a:t>
            </a:r>
            <a:r>
              <a:rPr lang="en-US" sz="2200" dirty="0" smtClean="0">
                <a:solidFill>
                  <a:srgbClr val="C00000"/>
                </a:solidFill>
              </a:rPr>
              <a:t>* = 1, y</a:t>
            </a:r>
            <a:r>
              <a:rPr lang="en-US" sz="2200" baseline="-25000" dirty="0" smtClean="0">
                <a:solidFill>
                  <a:srgbClr val="C00000"/>
                </a:solidFill>
              </a:rPr>
              <a:t>4</a:t>
            </a:r>
            <a:r>
              <a:rPr lang="en-US" sz="2200" dirty="0" smtClean="0">
                <a:solidFill>
                  <a:srgbClr val="C00000"/>
                </a:solidFill>
              </a:rPr>
              <a:t>* = 1</a:t>
            </a:r>
            <a:endParaRPr lang="en-US" sz="2200" dirty="0">
              <a:solidFill>
                <a:srgbClr val="C00000"/>
              </a:solidFill>
            </a:endParaRPr>
          </a:p>
        </p:txBody>
      </p:sp>
    </p:spTree>
    <p:extLst>
      <p:ext uri="{BB962C8B-B14F-4D97-AF65-F5344CB8AC3E}">
        <p14:creationId xmlns:p14="http://schemas.microsoft.com/office/powerpoint/2010/main" val="60968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2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9392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9392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9392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9392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9392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9392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9392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9392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9392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9392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93923">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COEng PPT Template">
  <a:themeElements>
    <a:clrScheme name="COEng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Eng PP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00006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rgbClr val="00006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OEng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Eng PP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Eng PP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Eng PP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Eng PP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Eng PP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Eng PP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Eng PP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Eng PP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Eng PP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Eng PP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Eng PP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29388</TotalTime>
  <Words>5069</Words>
  <Application>Microsoft Office PowerPoint</Application>
  <PresentationFormat>On-screen Show (4:3)</PresentationFormat>
  <Paragraphs>1715</Paragraphs>
  <Slides>88</Slides>
  <Notes>88</Notes>
  <HiddenSlides>0</HiddenSlides>
  <MMClips>0</MMClips>
  <ScaleCrop>false</ScaleCrop>
  <HeadingPairs>
    <vt:vector size="4" baseType="variant">
      <vt:variant>
        <vt:lpstr>Theme</vt:lpstr>
      </vt:variant>
      <vt:variant>
        <vt:i4>1</vt:i4>
      </vt:variant>
      <vt:variant>
        <vt:lpstr>Slide Titles</vt:lpstr>
      </vt:variant>
      <vt:variant>
        <vt:i4>88</vt:i4>
      </vt:variant>
    </vt:vector>
  </HeadingPairs>
  <TitlesOfParts>
    <vt:vector size="89" baseType="lpstr">
      <vt:lpstr>COEng PPT Template</vt:lpstr>
      <vt:lpstr>Chapter 11  Discrete Optimization Models</vt:lpstr>
      <vt:lpstr>11.1 Lumpy Linear Programs and Fixed Charges</vt:lpstr>
      <vt:lpstr>Swedish Steel Blending Example</vt:lpstr>
      <vt:lpstr>Swedish Steel Model  with All-or-Nothing Constraints</vt:lpstr>
      <vt:lpstr>Swedish Steel Model  with All-or-Nothing Constraints</vt:lpstr>
      <vt:lpstr>ILP Modeling of Fixed Charges</vt:lpstr>
      <vt:lpstr>ILP Modeling of Fixed Charges</vt:lpstr>
      <vt:lpstr>Swedish Steel Model  with Fixed Charges</vt:lpstr>
      <vt:lpstr>Swedish Steel Example with Fixed Charges</vt:lpstr>
      <vt:lpstr>11.2 Knapsack  and Capital Budgeting Models</vt:lpstr>
      <vt:lpstr>Example 11.1 Indy Car Knapsack</vt:lpstr>
      <vt:lpstr>Example 11.1 Indy Car Knapsack</vt:lpstr>
      <vt:lpstr>Example 11.1 Indy Car Knapsack</vt:lpstr>
      <vt:lpstr>Capital Budgeting Models</vt:lpstr>
      <vt:lpstr>Example 11.2  NASA Capital Budgeting</vt:lpstr>
      <vt:lpstr>Example 11.2  NASA Capital Budgeting</vt:lpstr>
      <vt:lpstr>Capital Budgeting Models</vt:lpstr>
      <vt:lpstr>Capital Budgeting Models</vt:lpstr>
      <vt:lpstr>NASA Example Model</vt:lpstr>
      <vt:lpstr>11.3 Set Packing, Covering,  and Partitioning Models</vt:lpstr>
      <vt:lpstr>11.3 Set Packing, Covering,  and Partitioning Models</vt:lpstr>
      <vt:lpstr>Example 11.3  EMS Location Planning</vt:lpstr>
      <vt:lpstr>Example 11.3  EMS Location Planning</vt:lpstr>
      <vt:lpstr>Minimum Cover EMS Model</vt:lpstr>
      <vt:lpstr>Example 11.3  EMS Location Planning  with Maximum Coverage</vt:lpstr>
      <vt:lpstr>Maximum Coverage EMS Model</vt:lpstr>
      <vt:lpstr>Column Generation Models</vt:lpstr>
      <vt:lpstr>Example 11.4  AA Crew Scheduling</vt:lpstr>
      <vt:lpstr>Example 11.4  AA Crew Scheduling</vt:lpstr>
      <vt:lpstr>Example 11.4  AA Crew Scheduling</vt:lpstr>
      <vt:lpstr>Column Generation Model for AA Example</vt:lpstr>
      <vt:lpstr>11.4 Assignment  and Matching Models</vt:lpstr>
      <vt:lpstr>CAM Linear Assignment Example Revisited</vt:lpstr>
      <vt:lpstr>CAM Linear Assignment Model</vt:lpstr>
      <vt:lpstr>Linear Assignment Models</vt:lpstr>
      <vt:lpstr>Quadratic Assignment Models</vt:lpstr>
      <vt:lpstr>Example 11.5  Mall Layout Quadratic Assignment</vt:lpstr>
      <vt:lpstr>Example 11.5  Mall Layout Quadratic Assignment</vt:lpstr>
      <vt:lpstr>Example 11.5  Mall Layout Quadratic Assignment</vt:lpstr>
      <vt:lpstr>Mall Layout Quadratic Model</vt:lpstr>
      <vt:lpstr>Mall Layout Quadratic Model</vt:lpstr>
      <vt:lpstr>Generalized Assignment Models</vt:lpstr>
      <vt:lpstr>Generalized Assignment Models</vt:lpstr>
      <vt:lpstr>Example 11.6  CDOT Generalized Assignment</vt:lpstr>
      <vt:lpstr>Example 11.6  CDOT Generalized Assignment</vt:lpstr>
      <vt:lpstr>CDOT Assignment Model</vt:lpstr>
      <vt:lpstr>Matching Models</vt:lpstr>
      <vt:lpstr>Example 11.7  Superfi Speaker Matching</vt:lpstr>
      <vt:lpstr>Tractability of Assignment and Matching Models</vt:lpstr>
      <vt:lpstr>Tractability of Assignment and Matching Models</vt:lpstr>
      <vt:lpstr>11.5 Traveling Salesman  and Routing Models</vt:lpstr>
      <vt:lpstr>Example 11.8  NCB Circuit Board TSP</vt:lpstr>
      <vt:lpstr>Formulating the Symmetric TSP</vt:lpstr>
      <vt:lpstr>Subtours</vt:lpstr>
      <vt:lpstr>ILP Model of the Symmetric TSP</vt:lpstr>
      <vt:lpstr>ILP Model of the Asymmetric TSP</vt:lpstr>
      <vt:lpstr>Quadratic Assignment Formulation of the TSP</vt:lpstr>
      <vt:lpstr>Example 11.9  KI Truck Routing</vt:lpstr>
      <vt:lpstr>Example 11.9  KI Truck Routing</vt:lpstr>
      <vt:lpstr>KI Truck Routing Example Model</vt:lpstr>
      <vt:lpstr>KI Truck Routing Example Model</vt:lpstr>
      <vt:lpstr>11.6 Facility Location and Network Design Models</vt:lpstr>
      <vt:lpstr>Example 11.10  Tmark Facilities Location</vt:lpstr>
      <vt:lpstr>Example 11.10  Tmark Facilities Location</vt:lpstr>
      <vt:lpstr>Example 11.10  Tmark Facilities Location</vt:lpstr>
      <vt:lpstr>ILP Model of Facilities Location</vt:lpstr>
      <vt:lpstr>Tmark Facilities Location  Example Model</vt:lpstr>
      <vt:lpstr>Network Design Models</vt:lpstr>
      <vt:lpstr>Example 11.11  Wastewater Network Design</vt:lpstr>
      <vt:lpstr>Example 11.11  Wastewater Network Design</vt:lpstr>
      <vt:lpstr>Example 11.11  Wastewater Network Design</vt:lpstr>
      <vt:lpstr>Wastewater Network Design Example Model</vt:lpstr>
      <vt:lpstr>11.7 Processor Scheduling and Sequencing Models</vt:lpstr>
      <vt:lpstr>Example 11.12  Nifty Notes Single-Machine Scheduling</vt:lpstr>
      <vt:lpstr>Example 11.12  Nifty Notes Single-Machine Scheduling</vt:lpstr>
      <vt:lpstr>Time Decision Variables</vt:lpstr>
      <vt:lpstr>Conflict Constraints and Disjunctive Variables</vt:lpstr>
      <vt:lpstr>Conflict Constraints and Disjunctive Variables</vt:lpstr>
      <vt:lpstr>Handling of Due Dates</vt:lpstr>
      <vt:lpstr>Processor Scheduling  Objective Functions</vt:lpstr>
      <vt:lpstr>ILP Formulation of  Minmax Scheduling Objective</vt:lpstr>
      <vt:lpstr>Equivalences among Scheduling Objective Functions</vt:lpstr>
      <vt:lpstr>Job Shop Scheduling</vt:lpstr>
      <vt:lpstr>Example 11.13  Custom Metalworking Job Shop</vt:lpstr>
      <vt:lpstr>Example 11.13  Custom Metalworking Job Shop</vt:lpstr>
      <vt:lpstr>Custom Metalworking Example Decision Variables and Objective</vt:lpstr>
      <vt:lpstr>Custom Metalworking Example Decision Variables and Objective</vt:lpstr>
      <vt:lpstr>Custom Metalworking Example Model</vt:lpstr>
    </vt:vector>
  </TitlesOfParts>
  <Company>College of Engineering-FIU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Making Economic Decisions</dc:title>
  <dc:creator>ENG</dc:creator>
  <cp:lastModifiedBy>leet</cp:lastModifiedBy>
  <cp:revision>559</cp:revision>
  <dcterms:created xsi:type="dcterms:W3CDTF">2006-10-24T18:48:00Z</dcterms:created>
  <dcterms:modified xsi:type="dcterms:W3CDTF">2011-11-15T18:29:10Z</dcterms:modified>
</cp:coreProperties>
</file>