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88" r:id="rId2"/>
    <p:sldId id="289" r:id="rId3"/>
    <p:sldId id="291" r:id="rId4"/>
    <p:sldId id="292" r:id="rId5"/>
    <p:sldId id="293" r:id="rId6"/>
    <p:sldId id="295" r:id="rId7"/>
    <p:sldId id="310" r:id="rId8"/>
    <p:sldId id="296" r:id="rId9"/>
    <p:sldId id="297" r:id="rId10"/>
    <p:sldId id="299" r:id="rId11"/>
    <p:sldId id="300" r:id="rId12"/>
    <p:sldId id="301" r:id="rId13"/>
    <p:sldId id="302" r:id="rId14"/>
    <p:sldId id="303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04" r:id="rId26"/>
    <p:sldId id="305" r:id="rId27"/>
    <p:sldId id="306" r:id="rId28"/>
    <p:sldId id="307" r:id="rId29"/>
    <p:sldId id="308" r:id="rId30"/>
    <p:sldId id="309" r:id="rId31"/>
    <p:sldId id="327" r:id="rId32"/>
    <p:sldId id="311" r:id="rId33"/>
    <p:sldId id="329" r:id="rId34"/>
    <p:sldId id="330" r:id="rId35"/>
    <p:sldId id="328" r:id="rId36"/>
    <p:sldId id="331" r:id="rId37"/>
    <p:sldId id="332" r:id="rId38"/>
    <p:sldId id="333" r:id="rId39"/>
    <p:sldId id="316" r:id="rId40"/>
    <p:sldId id="315" r:id="rId41"/>
    <p:sldId id="313" r:id="rId42"/>
    <p:sldId id="31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h Gowr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B3D166-B5B0-403F-BF6C-368A5CF186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6F58-484D-455F-967E-FA5CD5B9E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16852-77AB-4C28-8C64-87689672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363E-59AC-4604-9784-B724F537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1BAAD-DF71-497D-887D-15CDD9CC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D72C4-60F3-4B17-9225-38D3F4373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2B41-3236-415A-BD7A-D6EE55F8C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F2428-8F17-4780-82C1-AD30F4A0A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47935-08B8-46AD-8981-4E22724E0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2EB92-4B26-4EB2-8975-006565BCD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AFA07-D7A8-4A30-B938-EED893479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C036-E4F4-4ED8-B283-D1EA4B706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13FED-885A-4C9E-971E-DC2DD228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30B4-FA20-4D4C-A606-988BDE2CD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A98C-B828-4079-B750-E07E77202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6D477-111E-443C-BF47-743613775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161E-3F21-4B0D-B49A-45565536F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Eng PPT Backgroun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3AC4B5E-324B-4440-B2D6-7A206604E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2027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2027A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2027A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2027A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3810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CHAPTER 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Logistics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Information Technology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Transaction Processing System (TPS) (continued)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Automatic identification technologies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sz="2300" dirty="0"/>
              <a:t>Types: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Optical character recognition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Machine vision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Voice-data entry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Radio-frequency </a:t>
            </a:r>
            <a:r>
              <a:rPr lang="en-US" sz="2300" dirty="0" smtClean="0"/>
              <a:t>identification (RFID)</a:t>
            </a:r>
            <a:endParaRPr lang="en-US" sz="2300" dirty="0"/>
          </a:p>
          <a:p>
            <a:pPr lvl="2">
              <a:lnSpc>
                <a:spcPct val="90000"/>
              </a:lnSpc>
            </a:pPr>
            <a:r>
              <a:rPr lang="en-US" sz="2300" dirty="0"/>
              <a:t>Magnetic strips</a:t>
            </a:r>
          </a:p>
          <a:p>
            <a:pPr lvl="2">
              <a:lnSpc>
                <a:spcPct val="90000"/>
              </a:lnSpc>
            </a:pPr>
            <a:r>
              <a:rPr lang="en-US" sz="2300" dirty="0"/>
              <a:t>Bar code scanners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Point-of-sale systems (POS) enhance decision making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E59EB36F-E3C8-40D2-B18D-88F2FC4E5914}" type="slidenum">
              <a:rPr lang="en-US"/>
              <a:pPr/>
              <a:t>10</a:t>
            </a:fld>
            <a:endParaRPr lang="en-US"/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35138"/>
            <a:ext cx="8534400" cy="4056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Management Information System (MIS) and Executive Information System (EIS)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Convert </a:t>
            </a:r>
            <a:r>
              <a:rPr lang="en-US" dirty="0"/>
              <a:t>data into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 </a:t>
            </a:r>
            <a:r>
              <a:rPr lang="en-US" dirty="0"/>
              <a:t>information system:  </a:t>
            </a:r>
            <a:r>
              <a:rPr lang="en-US" dirty="0" smtClean="0"/>
              <a:t>“the </a:t>
            </a:r>
            <a:r>
              <a:rPr lang="en-US" dirty="0"/>
              <a:t>people, equipment, and procedures to gather, sort, analyze, evaluate, and distribute </a:t>
            </a:r>
            <a:r>
              <a:rPr lang="en-US" b="1" i="1" dirty="0"/>
              <a:t>needed</a:t>
            </a:r>
            <a:r>
              <a:rPr lang="en-US" dirty="0"/>
              <a:t>, </a:t>
            </a:r>
            <a:r>
              <a:rPr lang="en-US" b="1" i="1" dirty="0"/>
              <a:t>timely</a:t>
            </a:r>
            <a:r>
              <a:rPr lang="en-US" dirty="0"/>
              <a:t>, and </a:t>
            </a:r>
            <a:r>
              <a:rPr lang="en-US" b="1" i="1" dirty="0"/>
              <a:t>accurate</a:t>
            </a:r>
            <a:r>
              <a:rPr lang="en-US" dirty="0"/>
              <a:t> information to logistics decision </a:t>
            </a:r>
            <a:r>
              <a:rPr lang="en-US" dirty="0" smtClean="0"/>
              <a:t>makers”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BE4D4F92-AC61-4C81-9CF1-50358F702461}" type="slidenum">
              <a:rPr lang="en-US"/>
              <a:pPr/>
              <a:t>11</a:t>
            </a:fld>
            <a:endParaRPr lang="en-US"/>
          </a:p>
        </p:txBody>
      </p:sp>
      <p:sp>
        <p:nvSpPr>
          <p:cNvPr id="74547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467600" cy="1143000"/>
          </a:xfrm>
        </p:spPr>
        <p:txBody>
          <a:bodyPr/>
          <a:lstStyle/>
          <a:p>
            <a:r>
              <a:rPr lang="en-US" sz="3700" dirty="0" smtClean="0"/>
              <a:t>Structure </a:t>
            </a:r>
            <a:r>
              <a:rPr lang="en-US" sz="3700" dirty="0"/>
              <a:t>and Function of a Logistics Information System</a:t>
            </a:r>
            <a:endParaRPr lang="en-US" sz="3700" dirty="0">
              <a:solidFill>
                <a:srgbClr val="000080"/>
              </a:solidFill>
            </a:endParaRPr>
          </a:p>
        </p:txBody>
      </p:sp>
      <p:pic>
        <p:nvPicPr>
          <p:cNvPr id="746499" name="Picture 3" descr="fig3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828799"/>
            <a:ext cx="7848600" cy="4273127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65CE4DA0-09E6-4207-BBC1-ED17D789B4B4}" type="slidenum">
              <a:rPr lang="en-US"/>
              <a:pPr/>
              <a:t>12</a:t>
            </a:fld>
            <a:endParaRPr lang="en-US"/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3962400"/>
          </a:xfrm>
        </p:spPr>
        <p:txBody>
          <a:bodyPr/>
          <a:lstStyle/>
          <a:p>
            <a:r>
              <a:rPr lang="en-US" dirty="0"/>
              <a:t>Decision Support Systems (DSS) provide information, models, or analysis tools </a:t>
            </a:r>
          </a:p>
          <a:p>
            <a:pPr lvl="1"/>
            <a:r>
              <a:rPr lang="en-US" sz="3000" dirty="0" smtClean="0"/>
              <a:t>Simulation</a:t>
            </a:r>
            <a:endParaRPr lang="en-US" sz="3000" dirty="0"/>
          </a:p>
          <a:p>
            <a:pPr lvl="1"/>
            <a:r>
              <a:rPr lang="en-US" sz="3000" dirty="0"/>
              <a:t>Artificial Intelligence (AI)</a:t>
            </a:r>
          </a:p>
          <a:p>
            <a:pPr lvl="1"/>
            <a:r>
              <a:rPr lang="en-US" sz="3000" dirty="0"/>
              <a:t>Application specific software</a:t>
            </a:r>
          </a:p>
          <a:p>
            <a:pPr lvl="1"/>
            <a:r>
              <a:rPr lang="en-US" sz="3000" dirty="0"/>
              <a:t>Data mining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4A4DB935-6F75-4475-ACDC-2BF741B9BD1E}" type="slidenum">
              <a:rPr lang="en-US"/>
              <a:pPr/>
              <a:t>13</a:t>
            </a:fld>
            <a:endParaRPr lang="en-US"/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/>
              <a:t>Enterprise resource planning (ERP)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company functional areas use a common database to: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Standardize manufacturing processes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Integrate financial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Standardize human resource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Shortcomings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Costs of installation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Time-consuming installation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F00C9C7C-ACDD-4782-8FEC-F664E636145F}" type="slidenum">
              <a:rPr lang="en-US"/>
              <a:pPr/>
              <a:t>14</a:t>
            </a:fld>
            <a:endParaRPr lang="en-US"/>
          </a:p>
        </p:txBody>
      </p:sp>
      <p:sp>
        <p:nvSpPr>
          <p:cNvPr id="74854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r>
              <a:rPr lang="en-US" dirty="0" smtClean="0"/>
              <a:t>Approximately 25% of the world’s population uses the internet – up from 5% at the beginning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3 Specific Influences on Logistics Include:</a:t>
            </a:r>
          </a:p>
          <a:p>
            <a:pPr lvl="1"/>
            <a:r>
              <a:rPr lang="en-US" sz="3200" dirty="0" smtClean="0"/>
              <a:t>Online Retailing</a:t>
            </a:r>
          </a:p>
          <a:p>
            <a:pPr lvl="1"/>
            <a:r>
              <a:rPr lang="en-US" sz="3200" dirty="0" smtClean="0"/>
              <a:t>On-Demand Software</a:t>
            </a:r>
          </a:p>
          <a:p>
            <a:pPr lvl="1"/>
            <a:r>
              <a:rPr lang="en-US" sz="3200" dirty="0" smtClean="0"/>
              <a:t>Electronic Procurement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B845DC7B-BB76-4DCA-8CE4-6E2D31CD01A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1"/>
            <a:ext cx="7620000" cy="1219200"/>
          </a:xfrm>
        </p:spPr>
        <p:txBody>
          <a:bodyPr/>
          <a:lstStyle/>
          <a:p>
            <a:r>
              <a:rPr lang="en-US" sz="4000" dirty="0" smtClean="0"/>
              <a:t>The Internet’s Influence on Logistics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133600"/>
            <a:ext cx="4419600" cy="3687763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1588" indent="-1588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Logistical Functions &amp; Activities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Transportation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Warehousing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Materials handling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Order management</a:t>
            </a:r>
            <a:endParaRPr lang="en-US" dirty="0"/>
          </a:p>
        </p:txBody>
      </p:sp>
      <p:sp>
        <p:nvSpPr>
          <p:cNvPr id="43011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6877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Equipment &amp; Materials</a:t>
            </a:r>
          </a:p>
          <a:p>
            <a:r>
              <a:rPr lang="en-US" dirty="0" smtClean="0"/>
              <a:t>Bar coding</a:t>
            </a:r>
          </a:p>
          <a:p>
            <a:r>
              <a:rPr lang="en-US" dirty="0" smtClean="0"/>
              <a:t>WMSs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© Pearson Education, Inc. publishing as Prentice Hall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2-</a:t>
            </a:r>
            <a:fld id="{D7440673-EB44-43AC-A54E-C1F9A496917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152400" y="1524000"/>
            <a:ext cx="8534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Similarities between online retailing and in-store retailing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133600"/>
            <a:ext cx="4267200" cy="4038600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Online Retailing</a:t>
            </a:r>
            <a:endParaRPr lang="en-US" dirty="0"/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logistical functions and activities occur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More, smaller orders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Order management and information management systems must handle large volumes of orders	</a:t>
            </a:r>
          </a:p>
          <a:p>
            <a:pPr marL="285750"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Smaller orders dictate open-case picking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7526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133600"/>
            <a:ext cx="4195762" cy="4038600"/>
          </a:xfrm>
          <a:ln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In-store Retailing</a:t>
            </a:r>
            <a:endParaRPr lang="en-US" dirty="0"/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logistical functions and activities occur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Fewer, larger orders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Order management system is set up to handle orders from resellers, not consumers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Full-case picking</a:t>
            </a:r>
          </a:p>
          <a:p>
            <a:pPr marL="339725" lvl="1" indent="-339725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Warehouse set up to handle large volume orders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40CA40C-5DB1-4529-AAAB-AD42C33088A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4039" name="TextBox 8"/>
          <p:cNvSpPr txBox="1">
            <a:spLocks noChangeArrowheads="1"/>
          </p:cNvSpPr>
          <p:nvPr/>
        </p:nvSpPr>
        <p:spPr bwMode="auto">
          <a:xfrm>
            <a:off x="152400" y="15240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Differences between online retailing and in-store retailing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065338"/>
            <a:ext cx="4038600" cy="41830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Online Retailing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Products slotted to facilitate picking smaller orders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Totes and push carts used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Packaging is small cartons, envelopes, bags suited to holding small quantities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057400"/>
            <a:ext cx="4043362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In-Store Retailing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Warehouse set up to handle large volume orders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Variety of materials handling equipment used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Packaging generally cartons that hold large volume orders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9ECD025A-41D2-4B7D-96CA-F180FC0AE58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152400" y="1524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Differences between online retailing and in-store retailing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89138"/>
            <a:ext cx="4038600" cy="4183062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Online Retailing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Transportation companies used with extensive delivery networks; experience in parcel shipments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Outbound shipments usually picked up by vans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Return rates much higher and from ultimate consumers</a:t>
            </a:r>
          </a:p>
        </p:txBody>
      </p:sp>
      <p:sp>
        <p:nvSpPr>
          <p:cNvPr id="7546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9138"/>
            <a:ext cx="4038600" cy="4183062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In-store Retailing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Transportation methods and companies vary by request of buyer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Outbound shipments may be picked up by tractor trailers or railcars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Return rates lower and from resellers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4682359B-C138-4B4E-A09A-71791EE67E0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6086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Differences between online retailing and in-store retailing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Objectives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sz="2800" dirty="0"/>
              <a:t>To appreciate the importance of effective and efficient utilization of information for logistics management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learn about general types of information systems and their logistical </a:t>
            </a:r>
            <a:r>
              <a:rPr lang="en-US" sz="2800" dirty="0" smtClean="0"/>
              <a:t>applications</a:t>
            </a:r>
          </a:p>
          <a:p>
            <a:r>
              <a:rPr lang="en-US" sz="2800" smtClean="0"/>
              <a:t>To </a:t>
            </a:r>
            <a:r>
              <a:rPr lang="en-US" sz="2800" dirty="0" smtClean="0"/>
              <a:t>understand key differences between the logistics of e-fulfillment and the logistics of traditional fulfillment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0C079615-B353-48F1-A1DF-12ACB0E1124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342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smtClean="0"/>
              <a:t>Numerous logistics-related applications </a:t>
            </a:r>
          </a:p>
          <a:p>
            <a:pPr lvl="1"/>
            <a:r>
              <a:rPr lang="en-US" smtClean="0"/>
              <a:t>Collaborative forecasting</a:t>
            </a:r>
          </a:p>
          <a:p>
            <a:pPr lvl="1"/>
            <a:r>
              <a:rPr lang="en-US" smtClean="0"/>
              <a:t>Inventory optimization</a:t>
            </a:r>
          </a:p>
          <a:p>
            <a:pPr lvl="1"/>
            <a:r>
              <a:rPr lang="en-US" smtClean="0"/>
              <a:t>TMSs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2B98BD1F-AC57-4039-B448-1878D51CB69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/>
              <a:t>On-Demand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8130" name="Text Placeholder 13"/>
          <p:cNvSpPr>
            <a:spLocks noGrp="1"/>
          </p:cNvSpPr>
          <p:nvPr>
            <p:ph type="body" idx="1"/>
          </p:nvPr>
        </p:nvSpPr>
        <p:spPr>
          <a:xfrm>
            <a:off x="457200" y="2038350"/>
            <a:ext cx="4040188" cy="565150"/>
          </a:xfrm>
        </p:spPr>
        <p:txBody>
          <a:bodyPr/>
          <a:lstStyle/>
          <a:p>
            <a:r>
              <a:rPr lang="en-US" sz="2800" smtClean="0"/>
              <a:t>Advantages</a:t>
            </a:r>
          </a:p>
        </p:txBody>
      </p:sp>
      <p:sp>
        <p:nvSpPr>
          <p:cNvPr id="48131" name="Content Placeholder 14"/>
          <p:cNvSpPr>
            <a:spLocks noGrp="1"/>
          </p:cNvSpPr>
          <p:nvPr>
            <p:ph sz="half" idx="2"/>
          </p:nvPr>
        </p:nvSpPr>
        <p:spPr>
          <a:xfrm>
            <a:off x="457200" y="2678113"/>
            <a:ext cx="4040188" cy="3494087"/>
          </a:xfrm>
        </p:spPr>
        <p:txBody>
          <a:bodyPr/>
          <a:lstStyle/>
          <a:p>
            <a:r>
              <a:rPr lang="en-US" sz="2800" smtClean="0"/>
              <a:t>Pay-per-use</a:t>
            </a:r>
          </a:p>
          <a:p>
            <a:r>
              <a:rPr lang="en-US" sz="2800" smtClean="0"/>
              <a:t>Faster installation</a:t>
            </a:r>
          </a:p>
          <a:p>
            <a:r>
              <a:rPr lang="en-US" sz="2800" smtClean="0"/>
              <a:t>Less-costly installation</a:t>
            </a:r>
          </a:p>
          <a:p>
            <a:r>
              <a:rPr lang="en-US" sz="2800" smtClean="0"/>
              <a:t>Smaller IT staff</a:t>
            </a:r>
          </a:p>
          <a:p>
            <a:r>
              <a:rPr lang="en-US" sz="2800" smtClean="0"/>
              <a:t>Regular upgrades </a:t>
            </a:r>
          </a:p>
          <a:p>
            <a:r>
              <a:rPr lang="en-US" sz="2800" smtClean="0"/>
              <a:t>Regular updates</a:t>
            </a:r>
          </a:p>
        </p:txBody>
      </p:sp>
      <p:sp>
        <p:nvSpPr>
          <p:cNvPr id="48132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4645025" y="2038350"/>
            <a:ext cx="4041775" cy="565150"/>
          </a:xfrm>
        </p:spPr>
        <p:txBody>
          <a:bodyPr/>
          <a:lstStyle/>
          <a:p>
            <a:r>
              <a:rPr lang="en-US" sz="2800" smtClean="0"/>
              <a:t>Disadvantages</a:t>
            </a:r>
          </a:p>
        </p:txBody>
      </p:sp>
      <p:sp>
        <p:nvSpPr>
          <p:cNvPr id="48133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678113"/>
            <a:ext cx="4041775" cy="3494087"/>
          </a:xfrm>
        </p:spPr>
        <p:txBody>
          <a:bodyPr/>
          <a:lstStyle/>
          <a:p>
            <a:r>
              <a:rPr lang="en-US" sz="2800" smtClean="0"/>
              <a:t>Upgrades and updates can be too numerous and too frequent</a:t>
            </a:r>
          </a:p>
          <a:p>
            <a:r>
              <a:rPr lang="en-US" sz="2800" smtClean="0"/>
              <a:t>Limited amount of customization</a:t>
            </a:r>
          </a:p>
          <a:p>
            <a:r>
              <a:rPr lang="en-US" sz="2800" smtClean="0"/>
              <a:t>Security issues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2-</a:t>
            </a:r>
            <a:fld id="{DD82E6C6-5FFB-4868-A79C-F569CFA76BE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8137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/>
              <a:t>On-Demand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smtClean="0"/>
              <a:t>Types of benefits realized from e-procurement include:</a:t>
            </a:r>
          </a:p>
          <a:p>
            <a:pPr lvl="1"/>
            <a:r>
              <a:rPr lang="en-US" smtClean="0"/>
              <a:t>Transactional</a:t>
            </a:r>
          </a:p>
          <a:p>
            <a:pPr lvl="1"/>
            <a:r>
              <a:rPr lang="en-US" smtClean="0"/>
              <a:t>Compliance</a:t>
            </a:r>
          </a:p>
          <a:p>
            <a:pPr lvl="1"/>
            <a:r>
              <a:rPr lang="en-US" smtClean="0"/>
              <a:t>Management information</a:t>
            </a:r>
          </a:p>
          <a:p>
            <a:pPr lvl="1"/>
            <a:r>
              <a:rPr lang="en-US" smtClean="0"/>
              <a:t>Price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5A26F3A7-D160-4F41-981A-C48A0463178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/>
              <a:t>Electronic Procurement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11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16362"/>
          </a:xfrm>
        </p:spPr>
        <p:txBody>
          <a:bodyPr/>
          <a:lstStyle/>
          <a:p>
            <a:r>
              <a:rPr lang="en-US" smtClean="0"/>
              <a:t>Drawbacks of using e-procurement</a:t>
            </a:r>
          </a:p>
          <a:p>
            <a:pPr lvl="1"/>
            <a:r>
              <a:rPr lang="en-US" smtClean="0"/>
              <a:t>Security risk</a:t>
            </a:r>
          </a:p>
          <a:p>
            <a:pPr lvl="1"/>
            <a:r>
              <a:rPr lang="en-US" smtClean="0"/>
              <a:t>Impersonal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5982FD3C-63CD-47D6-819B-5D7DCE2F172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Internet’s Influence on Logistics</a:t>
            </a:r>
            <a:endParaRPr lang="en-US" dirty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304800" y="14478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/>
              <a:t>Electronic Procurement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a tool that can help manage organizational problems, but it is not a be-all/end-all solution for organizational problems</a:t>
            </a:r>
          </a:p>
          <a:p>
            <a:r>
              <a:rPr lang="en-US" smtClean="0"/>
              <a:t>Theft of proprietary information </a:t>
            </a:r>
          </a:p>
          <a:p>
            <a:pPr lvl="1"/>
            <a:r>
              <a:rPr lang="en-US" smtClean="0"/>
              <a:t>Decreasing size and increasing portability of technology devices</a:t>
            </a:r>
          </a:p>
          <a:p>
            <a:r>
              <a:rPr lang="en-US" smtClean="0"/>
              <a:t>Employee resistance to IT implementations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F6A8B3E-BC43-47DE-AC99-3B4EFABB8C7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12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Technology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/>
          <a:lstStyle/>
          <a:p>
            <a:r>
              <a:rPr lang="en-US" dirty="0"/>
              <a:t>Internet impacts include:</a:t>
            </a:r>
          </a:p>
          <a:p>
            <a:pPr lvl="1"/>
            <a:r>
              <a:rPr lang="en-US" dirty="0" smtClean="0"/>
              <a:t>Logistics </a:t>
            </a:r>
            <a:r>
              <a:rPr lang="en-US" dirty="0"/>
              <a:t>functions</a:t>
            </a:r>
          </a:p>
          <a:p>
            <a:pPr lvl="2"/>
            <a:r>
              <a:rPr lang="en-US" dirty="0"/>
              <a:t>Transportation</a:t>
            </a:r>
          </a:p>
          <a:p>
            <a:pPr lvl="2"/>
            <a:r>
              <a:rPr lang="en-US" dirty="0"/>
              <a:t>Order management</a:t>
            </a:r>
          </a:p>
          <a:p>
            <a:pPr lvl="1"/>
            <a:r>
              <a:rPr lang="en-US" dirty="0" smtClean="0"/>
              <a:t>Channel </a:t>
            </a:r>
            <a:r>
              <a:rPr lang="en-US" dirty="0"/>
              <a:t>design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E92AFC50-D01A-43B0-8B9C-CB8BB78D171C}" type="slidenum">
              <a:rPr lang="en-US"/>
              <a:pPr/>
              <a:t>25</a:t>
            </a:fld>
            <a:endParaRPr lang="en-US"/>
          </a:p>
        </p:txBody>
      </p:sp>
      <p:sp>
        <p:nvSpPr>
          <p:cNvPr id="749572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495800"/>
          </a:xfrm>
        </p:spPr>
        <p:txBody>
          <a:bodyPr/>
          <a:lstStyle/>
          <a:p>
            <a:r>
              <a:rPr lang="en-US" dirty="0"/>
              <a:t>Internet impacts (continued)</a:t>
            </a:r>
          </a:p>
          <a:p>
            <a:pPr lvl="1"/>
            <a:r>
              <a:rPr lang="en-US" dirty="0" smtClean="0"/>
              <a:t>Intermediaries </a:t>
            </a:r>
            <a:endParaRPr lang="en-US" dirty="0"/>
          </a:p>
          <a:p>
            <a:pPr lvl="2"/>
            <a:r>
              <a:rPr lang="en-US" dirty="0"/>
              <a:t>4 categories of logistics exchanges</a:t>
            </a:r>
          </a:p>
          <a:p>
            <a:pPr lvl="3"/>
            <a:r>
              <a:rPr lang="en-US" dirty="0"/>
              <a:t>Enhancing procurement services</a:t>
            </a:r>
          </a:p>
          <a:p>
            <a:pPr lvl="3"/>
            <a:r>
              <a:rPr lang="en-US" dirty="0"/>
              <a:t>Matching shippers and carriers</a:t>
            </a:r>
          </a:p>
          <a:p>
            <a:pPr lvl="3"/>
            <a:r>
              <a:rPr lang="en-US" dirty="0"/>
              <a:t>Executing relevant transactions</a:t>
            </a:r>
          </a:p>
          <a:p>
            <a:pPr lvl="3"/>
            <a:r>
              <a:rPr lang="en-US" dirty="0"/>
              <a:t>Transacting with partners</a:t>
            </a:r>
          </a:p>
          <a:p>
            <a:pPr lvl="2"/>
            <a:r>
              <a:rPr lang="en-US" dirty="0"/>
              <a:t>Application service providers provide access over the Internet to applications and related services that would otherwise have to be located in enterprise computers</a:t>
            </a:r>
            <a:endParaRPr lang="en-US" dirty="0">
              <a:solidFill>
                <a:srgbClr val="1E6DE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0BE3139A-70E4-407E-BD9A-B56F800F6567}" type="slidenum">
              <a:rPr lang="en-US"/>
              <a:pPr/>
              <a:t>26</a:t>
            </a:fld>
            <a:endParaRPr lang="en-US"/>
          </a:p>
        </p:txBody>
      </p:sp>
      <p:sp>
        <p:nvSpPr>
          <p:cNvPr id="75059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1663"/>
          </a:xfrm>
        </p:spPr>
        <p:txBody>
          <a:bodyPr/>
          <a:lstStyle/>
          <a:p>
            <a:r>
              <a:rPr lang="en-US"/>
              <a:t>E-Fulfillment is the coordinated inbound and outbound logistics functions that facilitate the management and delivery of customer orders placed online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45FD21FC-920A-4D3E-8907-58C89518E47F}" type="slidenum">
              <a:rPr lang="en-US"/>
              <a:pPr/>
              <a:t>27</a:t>
            </a:fld>
            <a:endParaRPr lang="en-US"/>
          </a:p>
        </p:txBody>
      </p:sp>
      <p:sp>
        <p:nvSpPr>
          <p:cNvPr id="751620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2672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E-fulfillment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logistical functions and activities occur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More, smaller orders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Order management and information management systems must handle large volumes of orders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Smaller orders dictate open-case picking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7526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41195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Traditional Fulfillment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Many logistical functions and activities occur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Fewer, larger orders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Order management system is set up to handle orders from resellers, not consumers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Full-case picking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Warehouse set up to handle large volume orders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4061D3E6-1B4A-4B7F-8308-CEF3A141B02B}" type="slidenum">
              <a:rPr lang="en-US"/>
              <a:pPr/>
              <a:t>28</a:t>
            </a:fld>
            <a:endParaRPr lang="en-US"/>
          </a:p>
        </p:txBody>
      </p:sp>
      <p:sp>
        <p:nvSpPr>
          <p:cNvPr id="752645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752600"/>
            <a:ext cx="4038600" cy="4411663"/>
          </a:xfrm>
        </p:spPr>
        <p:txBody>
          <a:bodyPr/>
          <a:lstStyle/>
          <a:p>
            <a:r>
              <a:rPr lang="en-US" dirty="0"/>
              <a:t>E-fulfillment</a:t>
            </a:r>
          </a:p>
          <a:p>
            <a:pPr lvl="1"/>
            <a:r>
              <a:rPr lang="en-US" dirty="0"/>
              <a:t>Products slotted to facilitate picking smaller orders</a:t>
            </a:r>
          </a:p>
          <a:p>
            <a:pPr lvl="1"/>
            <a:r>
              <a:rPr lang="en-US" dirty="0"/>
              <a:t>Totes and push carts used</a:t>
            </a:r>
          </a:p>
          <a:p>
            <a:pPr lvl="1"/>
            <a:r>
              <a:rPr lang="en-US" dirty="0"/>
              <a:t>Packaging is small cartons, envelopes, bags suited to holding small quantities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7536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4043362" cy="4114800"/>
          </a:xfrm>
        </p:spPr>
        <p:txBody>
          <a:bodyPr/>
          <a:lstStyle/>
          <a:p>
            <a:r>
              <a:rPr lang="en-US" dirty="0"/>
              <a:t>Traditional Fulfillment</a:t>
            </a:r>
          </a:p>
          <a:p>
            <a:pPr lvl="1"/>
            <a:r>
              <a:rPr lang="en-US" dirty="0"/>
              <a:t>Warehouse set up to handle large volume orders</a:t>
            </a:r>
          </a:p>
          <a:p>
            <a:pPr lvl="1"/>
            <a:r>
              <a:rPr lang="en-US" dirty="0"/>
              <a:t>Variety of materials handling equipment used</a:t>
            </a:r>
          </a:p>
          <a:p>
            <a:pPr lvl="1"/>
            <a:r>
              <a:rPr lang="en-US" dirty="0"/>
              <a:t>Packaging generally cartons that hold large volume orders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41BED63B-C96F-49B9-93C2-D1175A772FAF}" type="slidenum">
              <a:rPr lang="en-US"/>
              <a:pPr/>
              <a:t>29</a:t>
            </a:fld>
            <a:endParaRPr lang="en-US"/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z="4000" dirty="0"/>
              <a:t>Logistics and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Information </a:t>
            </a:r>
            <a:r>
              <a:rPr lang="en-US" sz="4000" dirty="0"/>
              <a:t>Technology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19263"/>
            <a:ext cx="4267200" cy="4411662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 smtClean="0"/>
              <a:t>Application-specific software</a:t>
            </a:r>
            <a:endParaRPr lang="en-US" dirty="0"/>
          </a:p>
          <a:p>
            <a:pPr lvl="1"/>
            <a:r>
              <a:rPr lang="en-US" dirty="0"/>
              <a:t>Artificial intelligence (AI)</a:t>
            </a:r>
          </a:p>
          <a:p>
            <a:pPr lvl="1"/>
            <a:r>
              <a:rPr lang="en-US" dirty="0" smtClean="0"/>
              <a:t>Communication system</a:t>
            </a:r>
          </a:p>
          <a:p>
            <a:pPr lvl="1"/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Decision support system (DSS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Electronic commerce</a:t>
            </a:r>
            <a:endParaRPr lang="en-US" dirty="0"/>
          </a:p>
          <a:p>
            <a:pPr lvl="1">
              <a:buFontTx/>
              <a:buNone/>
            </a:pPr>
            <a:endParaRPr lang="en-US" sz="2900" b="1" dirty="0"/>
          </a:p>
          <a:p>
            <a:pPr lvl="1"/>
            <a:endParaRPr lang="en-US" sz="2900" b="1" dirty="0"/>
          </a:p>
        </p:txBody>
      </p:sp>
      <p:sp>
        <p:nvSpPr>
          <p:cNvPr id="7362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40433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300" b="1" dirty="0"/>
              <a:t>Key Terms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Electronic </a:t>
            </a:r>
            <a:r>
              <a:rPr lang="en-US" dirty="0"/>
              <a:t>data interchange (EDI)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Enterprise resource planning (ERP)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Global positioning systems (GPS)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56D635C9-BA8E-439C-A807-48E8E6186150}" type="slidenum">
              <a:rPr lang="en-US"/>
              <a:pPr/>
              <a:t>3</a:t>
            </a:fld>
            <a:endParaRPr lang="en-US"/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Commerce and Logistics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419600" cy="4411663"/>
          </a:xfrm>
        </p:spPr>
        <p:txBody>
          <a:bodyPr/>
          <a:lstStyle/>
          <a:p>
            <a:r>
              <a:rPr lang="en-US" dirty="0"/>
              <a:t>E-fulfillment</a:t>
            </a:r>
          </a:p>
          <a:p>
            <a:pPr lvl="1"/>
            <a:r>
              <a:rPr lang="en-US" dirty="0"/>
              <a:t>Transportation companies used with extensive delivery networks; experience in parcel shipments</a:t>
            </a:r>
          </a:p>
          <a:p>
            <a:pPr lvl="1"/>
            <a:r>
              <a:rPr lang="en-US" dirty="0"/>
              <a:t>Outbound shipments usually picked up by vans</a:t>
            </a:r>
          </a:p>
          <a:p>
            <a:pPr lvl="1"/>
            <a:r>
              <a:rPr lang="en-US" dirty="0"/>
              <a:t>Return rates much higher and from ultimate consumers</a:t>
            </a:r>
          </a:p>
        </p:txBody>
      </p:sp>
      <p:sp>
        <p:nvSpPr>
          <p:cNvPr id="7546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524000"/>
            <a:ext cx="4191000" cy="4411663"/>
          </a:xfrm>
        </p:spPr>
        <p:txBody>
          <a:bodyPr/>
          <a:lstStyle/>
          <a:p>
            <a:r>
              <a:rPr lang="en-US" dirty="0"/>
              <a:t>Traditional Fulfillment</a:t>
            </a:r>
          </a:p>
          <a:p>
            <a:pPr lvl="1"/>
            <a:r>
              <a:rPr lang="en-US" dirty="0"/>
              <a:t>Transportation methods and companies vary by request of buyer</a:t>
            </a:r>
          </a:p>
          <a:p>
            <a:pPr lvl="1"/>
            <a:r>
              <a:rPr lang="en-US" dirty="0"/>
              <a:t>Outbound shipments may be picked up by tractor trailers or railcars</a:t>
            </a:r>
          </a:p>
          <a:p>
            <a:pPr lvl="1"/>
            <a:r>
              <a:rPr lang="en-US" dirty="0"/>
              <a:t>Return rates lower and from resellers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112833E0-C575-4020-BDF2-5D5EA4698213}" type="slidenum">
              <a:rPr lang="en-US"/>
              <a:pPr/>
              <a:t>30</a:t>
            </a:fld>
            <a:endParaRPr lang="en-US"/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Sports Car Care</a:t>
            </a:r>
            <a:endParaRPr 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81534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Two bays for maintenance (Painting, and Repairs)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Time available: 30 working days</a:t>
            </a:r>
            <a:endParaRPr lang="en-US" sz="24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Facts</a:t>
            </a: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3124200"/>
            <a:ext cx="8153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 repair before painting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Cars needing the least repair time should be taken first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Cars needing the least </a:t>
            </a:r>
            <a:r>
              <a:rPr lang="en-US" sz="2400" dirty="0" smtClean="0"/>
              <a:t>repaint </a:t>
            </a:r>
            <a:r>
              <a:rPr lang="en-US" sz="2400" dirty="0" smtClean="0"/>
              <a:t>time should be taken </a:t>
            </a:r>
            <a:r>
              <a:rPr lang="en-US" sz="2400" dirty="0" smtClean="0"/>
              <a:t>last</a:t>
            </a:r>
            <a:endParaRPr lang="en-US" sz="24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Scheduling Priorities: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09600" y="4343400"/>
          <a:ext cx="7543800" cy="17526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Repair (days)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Paint (days)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(P)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Porsche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911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Carrera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(F)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Ferrari 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Testarossa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Both"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Audi S8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(L)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Lamborghini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Diablo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arenBoth"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Bentley Continental GT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3-1 Sports </a:t>
            </a:r>
            <a:r>
              <a:rPr lang="en-US" sz="4000" smtClean="0"/>
              <a:t>Car Care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95488"/>
            <a:ext cx="8686800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Sports Car Care</a:t>
            </a:r>
            <a:endParaRPr 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981200"/>
            <a:ext cx="81534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1. </a:t>
            </a:r>
            <a:r>
              <a:rPr lang="en-US" sz="2000" dirty="0" smtClean="0"/>
              <a:t>	If </a:t>
            </a:r>
            <a:r>
              <a:rPr lang="en-US" sz="2000" dirty="0" err="1" smtClean="0"/>
              <a:t>Tayfun</a:t>
            </a:r>
            <a:r>
              <a:rPr lang="en-US" sz="2000" dirty="0" smtClean="0"/>
              <a:t> had a sixth car to repair/repaint, </a:t>
            </a:r>
            <a:r>
              <a:rPr lang="en-US" sz="2000" dirty="0" smtClean="0"/>
              <a:t>could he </a:t>
            </a:r>
            <a:r>
              <a:rPr lang="en-US" sz="2000" dirty="0" smtClean="0"/>
              <a:t>fit it inside the 30 working days limit? </a:t>
            </a:r>
            <a:r>
              <a:rPr lang="en-US" sz="2000" dirty="0" smtClean="0"/>
              <a:t> If </a:t>
            </a:r>
            <a:r>
              <a:rPr lang="en-US" sz="2000" dirty="0" smtClean="0"/>
              <a:t>so, </a:t>
            </a:r>
            <a:r>
              <a:rPr lang="en-US" sz="2000" dirty="0" smtClean="0"/>
              <a:t>how </a:t>
            </a:r>
            <a:r>
              <a:rPr lang="en-US" sz="2000" dirty="0" smtClean="0"/>
              <a:t>long could the repairs and </a:t>
            </a:r>
            <a:r>
              <a:rPr lang="en-US" sz="2000" dirty="0" smtClean="0"/>
              <a:t>paint/repaint take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2. </a:t>
            </a:r>
            <a:r>
              <a:rPr lang="en-US" sz="2000" dirty="0" smtClean="0"/>
              <a:t>	Somewhat </a:t>
            </a:r>
            <a:r>
              <a:rPr lang="en-US" sz="2000" dirty="0" smtClean="0"/>
              <a:t>to his </a:t>
            </a:r>
            <a:r>
              <a:rPr lang="en-US" sz="2000" dirty="0" smtClean="0"/>
              <a:t>embarrassment, </a:t>
            </a:r>
            <a:r>
              <a:rPr lang="en-US" sz="2000" dirty="0" err="1" smtClean="0"/>
              <a:t>Tayfun</a:t>
            </a:r>
            <a:r>
              <a:rPr lang="en-US" sz="2000" dirty="0" smtClean="0"/>
              <a:t> suddenly learned </a:t>
            </a:r>
            <a:r>
              <a:rPr lang="en-US" sz="2000" dirty="0" smtClean="0"/>
              <a:t>that only cars built in the United </a:t>
            </a:r>
            <a:r>
              <a:rPr lang="en-US" sz="2000" dirty="0" smtClean="0"/>
              <a:t>States were </a:t>
            </a:r>
            <a:r>
              <a:rPr lang="en-US" sz="2000" dirty="0" smtClean="0"/>
              <a:t>to be shown at Pebble Beach. </a:t>
            </a:r>
            <a:r>
              <a:rPr lang="en-US" sz="2000" dirty="0" smtClean="0"/>
              <a:t> Luckily</a:t>
            </a:r>
            <a:r>
              <a:rPr lang="en-US" sz="2000" dirty="0" smtClean="0"/>
              <a:t>, he </a:t>
            </a:r>
            <a:r>
              <a:rPr lang="en-US" sz="2000" dirty="0" smtClean="0"/>
              <a:t>had some </a:t>
            </a:r>
            <a:r>
              <a:rPr lang="en-US" sz="2000" dirty="0" smtClean="0"/>
              <a:t>in his stable, though they also would </a:t>
            </a:r>
            <a:r>
              <a:rPr lang="en-US" sz="2000" dirty="0" smtClean="0"/>
              <a:t>need some </a:t>
            </a:r>
            <a:r>
              <a:rPr lang="en-US" sz="2000" dirty="0" smtClean="0"/>
              <a:t>repairs and painting/repainting. </a:t>
            </a:r>
            <a:r>
              <a:rPr lang="en-US" sz="2000" dirty="0" smtClean="0"/>
              <a:t>Following are </a:t>
            </a:r>
            <a:r>
              <a:rPr lang="en-US" sz="2000" dirty="0" smtClean="0"/>
              <a:t>the five U.S.—built cars with their </a:t>
            </a:r>
            <a:r>
              <a:rPr lang="en-US" sz="2000" dirty="0" smtClean="0"/>
              <a:t>required </a:t>
            </a:r>
            <a:r>
              <a:rPr lang="en-US" sz="2000" dirty="0" smtClean="0"/>
              <a:t>times for repair and paint/repaint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</a:t>
            </a: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s</a:t>
            </a: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4419600"/>
          <a:ext cx="7543800" cy="17526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Repair (days)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Paint (days)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(Q)  </a:t>
                      </a:r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Qvale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(F)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Ford Shelby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(O)  Olds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Toronado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(C)   Corvette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(D)  Dodge Viper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Sports Car Care</a:t>
            </a:r>
            <a:endParaRPr 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81534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2.	Determine </a:t>
            </a:r>
            <a:r>
              <a:rPr lang="en-US" sz="2000" dirty="0" smtClean="0"/>
              <a:t>the order of the U.S. cars that are going to be taken into repair and repaint.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3. </a:t>
            </a:r>
            <a:r>
              <a:rPr lang="en-US" sz="2000" dirty="0" smtClean="0"/>
              <a:t>	Draw </a:t>
            </a:r>
            <a:r>
              <a:rPr lang="en-US" sz="2000" dirty="0" smtClean="0"/>
              <a:t>a Gantt chart of the given work processes.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4. </a:t>
            </a:r>
            <a:r>
              <a:rPr lang="en-US" sz="2000" dirty="0" smtClean="0"/>
              <a:t>	Calculate </a:t>
            </a:r>
            <a:r>
              <a:rPr lang="en-US" sz="2000" dirty="0" smtClean="0"/>
              <a:t>the total least amount of </a:t>
            </a:r>
            <a:r>
              <a:rPr lang="en-US" sz="2000" dirty="0" smtClean="0"/>
              <a:t>processing time </a:t>
            </a:r>
            <a:r>
              <a:rPr lang="en-US" sz="2000" dirty="0" smtClean="0"/>
              <a:t>for the work processes.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5. </a:t>
            </a:r>
            <a:r>
              <a:rPr lang="en-US" sz="2000" dirty="0" smtClean="0"/>
              <a:t>	lf </a:t>
            </a:r>
            <a:r>
              <a:rPr lang="en-US" sz="2000" dirty="0" err="1" smtClean="0"/>
              <a:t>Tayfun</a:t>
            </a:r>
            <a:r>
              <a:rPr lang="en-US" sz="2000" dirty="0" smtClean="0"/>
              <a:t> had a sixth U.S. car to </a:t>
            </a:r>
            <a:r>
              <a:rPr lang="en-US" sz="2000" dirty="0" smtClean="0"/>
              <a:t>repair/repaint, could </a:t>
            </a:r>
            <a:r>
              <a:rPr lang="en-US" sz="2000" dirty="0" smtClean="0"/>
              <a:t>he fit it inside the 30 working days limit? </a:t>
            </a:r>
            <a:r>
              <a:rPr lang="en-US" sz="2000" dirty="0" smtClean="0"/>
              <a:t> If so </a:t>
            </a:r>
            <a:r>
              <a:rPr lang="en-US" sz="2000" dirty="0" smtClean="0"/>
              <a:t>how long could the repairs and </a:t>
            </a:r>
            <a:r>
              <a:rPr lang="en-US" sz="2000" dirty="0" smtClean="0"/>
              <a:t>paint/repaint take</a:t>
            </a:r>
            <a:r>
              <a:rPr lang="en-US" sz="2000" dirty="0" smtClean="0"/>
              <a:t>?</a:t>
            </a:r>
            <a:endParaRPr lang="en-US" sz="2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</a:t>
            </a: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s</a:t>
            </a: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endParaRPr lang="en-US" sz="4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133600"/>
            <a:ext cx="81534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Located </a:t>
            </a:r>
            <a:r>
              <a:rPr lang="en-US" sz="2400" dirty="0" smtClean="0"/>
              <a:t>Kalamazoo, </a:t>
            </a:r>
            <a:r>
              <a:rPr lang="en-US" sz="2400" dirty="0" smtClean="0"/>
              <a:t>Michigan</a:t>
            </a:r>
            <a:endParaRPr lang="en-US" sz="24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Company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3048000"/>
            <a:ext cx="8153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Mini motor homes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Largest component: truck or van chassis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Virtually the entire product was assembled from purchased components</a:t>
            </a:r>
            <a:endParaRPr lang="en-US" sz="24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Product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Market Facts: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5257800"/>
            <a:ext cx="8153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Expanded from local Midwest market a national one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057400"/>
            <a:ext cx="8534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Public warehouse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Inventory between $500,000 and $1,000,000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More than 1.5% / month interest for borrowed funds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Costs of safety stock were going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4 weeks of use for items supplied by vendors more than 500 miles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 week </a:t>
            </a:r>
            <a:r>
              <a:rPr lang="en-US" sz="2000" dirty="0" smtClean="0"/>
              <a:t>of use for items supplied by vendors </a:t>
            </a:r>
            <a:r>
              <a:rPr lang="en-US" sz="2000" dirty="0" smtClean="0"/>
              <a:t>nearby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Inventory carrying costs: 20% / year (including acquisition and transportation)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Average inventory = lot size / 2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Inventory/Warehousing information: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 smtClean="0"/>
              <a:t>is the total annual cost of maintaining the </a:t>
            </a:r>
            <a:r>
              <a:rPr lang="en-US" sz="2000" dirty="0" smtClean="0"/>
              <a:t>components </a:t>
            </a:r>
            <a:r>
              <a:rPr lang="en-US" sz="2000" dirty="0" smtClean="0"/>
              <a:t>inventory under the present system? </a:t>
            </a:r>
            <a:endParaRPr lang="en-US" sz="2000" dirty="0" smtClean="0"/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 smtClean="0"/>
              <a:t>would be the total annual cost of maintaining the components inventory under the JIT system ( assuming no safety stocks)? </a:t>
            </a:r>
            <a:endParaRPr lang="en-US" sz="2000" dirty="0" smtClean="0"/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Should </a:t>
            </a:r>
            <a:r>
              <a:rPr lang="en-US" sz="2000" dirty="0" smtClean="0"/>
              <a:t>Ballenger take into account any other costs or </a:t>
            </a:r>
            <a:r>
              <a:rPr lang="en-US" sz="2000" dirty="0" smtClean="0"/>
              <a:t>benefits </a:t>
            </a:r>
            <a:r>
              <a:rPr lang="en-US" sz="2000" dirty="0" smtClean="0"/>
              <a:t>from the JIT system? If so, what are they? </a:t>
            </a:r>
            <a:endParaRPr lang="en-US" sz="2000" dirty="0" smtClean="0"/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 smtClean="0"/>
              <a:t>the JIT system is adopted, are there safety stocks of any item that should be maintained? </a:t>
            </a:r>
            <a:r>
              <a:rPr lang="en-US" sz="2000" dirty="0" smtClean="0"/>
              <a:t> If </a:t>
            </a:r>
            <a:r>
              <a:rPr lang="en-US" sz="2000" dirty="0" smtClean="0"/>
              <a:t>so, which ones and how much? </a:t>
            </a:r>
            <a:endParaRPr lang="en-US" sz="2000" dirty="0" smtClean="0"/>
          </a:p>
          <a:p>
            <a:pPr marL="339725" indent="-3397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 smtClean="0"/>
              <a:t>the JIT system is adopted, what changes, if any, should occur in the relationships between Ballenger’s firm and his suppliers of components? Discuss. </a:t>
            </a:r>
            <a:endParaRPr lang="en-US" sz="20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9413"/>
            <a:ext cx="76200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AutoNum type="arabicPeriod" startAt="6"/>
            </a:pPr>
            <a:r>
              <a:rPr lang="en-US" sz="2000" dirty="0" smtClean="0"/>
              <a:t>Assume </a:t>
            </a:r>
            <a:r>
              <a:rPr lang="en-US" sz="2000" dirty="0" smtClean="0"/>
              <a:t>that Ballenger has switched to the JIT system and that he receives a surprise phone call from a competitor who is going out of business. The competitor wants to sell Ballenger 7,000 dome lights of the type </a:t>
            </a:r>
            <a:r>
              <a:rPr lang="en-US" sz="2000" dirty="0" smtClean="0"/>
              <a:t>listed. </a:t>
            </a:r>
            <a:r>
              <a:rPr lang="en-US" sz="2000" dirty="0" smtClean="0"/>
              <a:t>Should Ballenger buy them? If so, at what price? </a:t>
            </a:r>
            <a:endParaRPr lang="en-US" sz="2000" dirty="0" smtClean="0"/>
          </a:p>
          <a:p>
            <a:pPr marL="339725" indent="-339725" eaLnBrk="1" hangingPunct="1">
              <a:lnSpc>
                <a:spcPct val="90000"/>
              </a:lnSpc>
              <a:buAutoNum type="arabicPeriod" startAt="6"/>
            </a:pPr>
            <a:r>
              <a:rPr lang="en-US" sz="2000" dirty="0" smtClean="0"/>
              <a:t>Carrying </a:t>
            </a:r>
            <a:r>
              <a:rPr lang="en-US" sz="2000" dirty="0" smtClean="0"/>
              <a:t>costs are 20 percent. </a:t>
            </a:r>
            <a:r>
              <a:rPr lang="en-US" sz="2000" dirty="0" smtClean="0"/>
              <a:t> Is </a:t>
            </a:r>
            <a:r>
              <a:rPr lang="en-US" sz="2000" dirty="0" smtClean="0"/>
              <a:t>there a level of carrying costs at which both Ballenger’s present system and a JIT system have similar costs? </a:t>
            </a:r>
            <a:r>
              <a:rPr lang="en-US" sz="2000" dirty="0" smtClean="0"/>
              <a:t> If </a:t>
            </a:r>
            <a:r>
              <a:rPr lang="en-US" sz="2000" dirty="0" smtClean="0"/>
              <a:t>so, what is it?</a:t>
            </a:r>
            <a:endParaRPr lang="en-US" sz="20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Questions:</a:t>
            </a:r>
            <a:endParaRPr lang="en-US" b="1" dirty="0">
              <a:solidFill>
                <a:schemeClr val="accent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br>
              <a:rPr lang="en-US" sz="4000" dirty="0" smtClean="0"/>
            </a:br>
            <a:r>
              <a:rPr lang="en-US" sz="3600" dirty="0" smtClean="0"/>
              <a:t>(Current System)</a:t>
            </a: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799" y="1553772"/>
          <a:ext cx="8458200" cy="4422522"/>
        </p:xfrm>
        <a:graphic>
          <a:graphicData uri="http://schemas.openxmlformats.org/drawingml/2006/table">
            <a:tbl>
              <a:tblPr/>
              <a:tblGrid>
                <a:gridCol w="2286001"/>
                <a:gridCol w="1394883"/>
                <a:gridCol w="1174750"/>
                <a:gridCol w="1392767"/>
                <a:gridCol w="995397"/>
                <a:gridCol w="1214402"/>
              </a:tblGrid>
              <a:tr h="13136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distance from vendor (in miles)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Number of units used each week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Current lot size purchased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Unit cost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freight cost per unit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Gas range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1,145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Toilet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Pump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(large)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$110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(small)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$95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Foam cushion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1,500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CB radio (type D)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1,800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$136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Dome lights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824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1,720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Awning bracket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Insect screen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570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1,240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Logistics and Information Technology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752600"/>
            <a:ext cx="4038600" cy="4411663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/>
              <a:t>Logistics information system (LIS)</a:t>
            </a:r>
          </a:p>
          <a:p>
            <a:pPr lvl="1"/>
            <a:r>
              <a:rPr lang="en-US" dirty="0"/>
              <a:t>Office automation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On-demand software</a:t>
            </a:r>
          </a:p>
          <a:p>
            <a:pPr lvl="1"/>
            <a:r>
              <a:rPr lang="en-US" dirty="0" smtClean="0"/>
              <a:t>Radio-frequency identification (RFID)</a:t>
            </a:r>
            <a:endParaRPr lang="en-US" dirty="0"/>
          </a:p>
          <a:p>
            <a:pPr lvl="1">
              <a:buFontTx/>
              <a:buNone/>
            </a:pPr>
            <a:endParaRPr lang="en-US" sz="2900" b="1" dirty="0"/>
          </a:p>
        </p:txBody>
      </p:sp>
      <p:sp>
        <p:nvSpPr>
          <p:cNvPr id="7372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57350"/>
            <a:ext cx="3670300" cy="4114800"/>
          </a:xfrm>
        </p:spPr>
        <p:txBody>
          <a:bodyPr/>
          <a:lstStyle/>
          <a:p>
            <a:r>
              <a:rPr lang="en-US" sz="3300" b="1" dirty="0"/>
              <a:t>Key Terms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Transaction processing system (TPS)</a:t>
            </a:r>
          </a:p>
          <a:p>
            <a:pPr lvl="1"/>
            <a:r>
              <a:rPr lang="en-US" dirty="0" smtClean="0"/>
              <a:t>Voice-based order picking</a:t>
            </a:r>
          </a:p>
          <a:p>
            <a:pPr lvl="1"/>
            <a:r>
              <a:rPr lang="en-US" dirty="0" smtClean="0"/>
              <a:t>Wireless communication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C8B0DE3A-9027-4AF4-B1E2-0540C52438D8}" type="slidenum">
              <a:rPr lang="en-US"/>
              <a:pPr/>
              <a:t>4</a:t>
            </a:fld>
            <a:endParaRPr lang="en-US"/>
          </a:p>
        </p:txBody>
      </p:sp>
      <p:sp>
        <p:nvSpPr>
          <p:cNvPr id="737285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br>
              <a:rPr lang="en-US" sz="4000" dirty="0" smtClean="0"/>
            </a:br>
            <a:r>
              <a:rPr lang="en-US" sz="3600" dirty="0" smtClean="0"/>
              <a:t>(JIT)</a:t>
            </a:r>
            <a:endParaRPr lang="en-US" sz="4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799" y="1553772"/>
          <a:ext cx="8458200" cy="4422522"/>
        </p:xfrm>
        <a:graphic>
          <a:graphicData uri="http://schemas.openxmlformats.org/drawingml/2006/table">
            <a:tbl>
              <a:tblPr/>
              <a:tblGrid>
                <a:gridCol w="2286001"/>
                <a:gridCol w="1394883"/>
                <a:gridCol w="1174750"/>
                <a:gridCol w="1392767"/>
                <a:gridCol w="995397"/>
                <a:gridCol w="1214402"/>
              </a:tblGrid>
              <a:tr h="13136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distance from vendor (in miles)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Number of units used each week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Current lot size purchased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Unit cost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chemeClr val="accent6"/>
                          </a:solidFill>
                          <a:latin typeface="+mn-lt"/>
                        </a:rPr>
                        <a:t>Average freight cost per unit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Gas range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1,145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$105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Toilet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Pump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(large)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Refrigerator (small)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$85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Foam cushion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490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CB radio (type D)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1,800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$26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Dome lights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824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9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Awning bracket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latin typeface="+mn-lt"/>
                        </a:rPr>
                        <a:t>Insect screen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$7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$2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br>
              <a:rPr lang="en-US" sz="4000" dirty="0" smtClean="0"/>
            </a:br>
            <a:r>
              <a:rPr lang="en-US" sz="3600" dirty="0" smtClean="0"/>
              <a:t>(Current System)</a:t>
            </a:r>
            <a:endParaRPr lang="en-US" sz="4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599" y="1600198"/>
          <a:ext cx="8686800" cy="4399001"/>
        </p:xfrm>
        <a:graphic>
          <a:graphicData uri="http://schemas.openxmlformats.org/drawingml/2006/table">
            <a:tbl>
              <a:tblPr/>
              <a:tblGrid>
                <a:gridCol w="2057401"/>
                <a:gridCol w="838200"/>
                <a:gridCol w="838200"/>
                <a:gridCol w="914400"/>
                <a:gridCol w="1219200"/>
                <a:gridCol w="1371600"/>
                <a:gridCol w="1447799"/>
              </a:tblGrid>
              <a:tr h="974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Item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Safety Stock (Unit)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Avg. Inv.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Inv. 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Inventory ($)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Inventory Cost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Investment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Gas range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$16,800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$3,360.0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$62,400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Toilet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$15,680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$3,136.0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$50,960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Pump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118.5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$2,252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$450.3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$55,328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(large)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$8,580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$1,716.0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$40,560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(small)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$1,595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$319.0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$40,040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Foam cushion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$21,000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$4,200.0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$351,000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CB radio (type D)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$7,056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$1,411.2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$68,796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Dome lights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824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1684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$3,368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$673.6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$85,696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Awning bracket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$5,700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$1,140.0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$140,400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Insect screen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1140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1760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$14,080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$2,816.0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$237,120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$96,111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$19,222.1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$1,132,300 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B4A4A76-BF14-4C17-B849-87FA1E7D9DA6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3-2 JIT in Kalamazoo</a:t>
            </a:r>
            <a:br>
              <a:rPr lang="en-US" sz="4000" dirty="0" smtClean="0"/>
            </a:br>
            <a:r>
              <a:rPr lang="en-US" sz="3600" dirty="0" smtClean="0"/>
              <a:t>(JIT)</a:t>
            </a:r>
            <a:endParaRPr lang="en-US" sz="4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599" y="1600198"/>
          <a:ext cx="8686800" cy="4278733"/>
        </p:xfrm>
        <a:graphic>
          <a:graphicData uri="http://schemas.openxmlformats.org/drawingml/2006/table">
            <a:tbl>
              <a:tblPr/>
              <a:tblGrid>
                <a:gridCol w="2057401"/>
                <a:gridCol w="838200"/>
                <a:gridCol w="838200"/>
                <a:gridCol w="914400"/>
                <a:gridCol w="1219200"/>
                <a:gridCol w="1371600"/>
                <a:gridCol w="1447799"/>
              </a:tblGrid>
              <a:tr h="974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Item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Safety Stock (Unit)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Avg. Inv.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Inv. (</a:t>
                      </a:r>
                      <a:r>
                        <a:rPr lang="en-US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Unit)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Inventory ($)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Inventory Cost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Investment ($/yr)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Gas range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$5,715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$1,143.0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$66,040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Toilet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$5,310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$1,062.0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$61,360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Pump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$226.1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$55,328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(large)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$1,242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$248.4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$43,056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Refrigerator (small)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$750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$150.0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$36,400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Foam cushion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1387.5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$13,875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$2,775.0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$351,000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CB radio (type D)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$5,850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$1,170.0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$73,008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Dome lights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$3,368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$673.6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$171,392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Awning bracket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$3,420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$684.0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$168,480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Insect screen</a:t>
                      </a:r>
                    </a:p>
                  </a:txBody>
                  <a:tcPr marL="6531" marR="6531" marT="6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1165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$10,485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$2,097.0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$266,760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31" marR="6531" marT="6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$51,146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2060"/>
                          </a:solidFill>
                          <a:latin typeface="+mj-lt"/>
                        </a:rPr>
                        <a:t>$10,229.1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$1,292,824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Benefits of Effective and Efficient Use of Information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/>
              <a:t>Replacement of inventory with information</a:t>
            </a:r>
          </a:p>
          <a:p>
            <a:r>
              <a:rPr lang="en-US" sz="3000"/>
              <a:t>Reduced variability in the supply chain</a:t>
            </a:r>
          </a:p>
          <a:p>
            <a:r>
              <a:rPr lang="en-US" sz="3000"/>
              <a:t>Better coordination of manufacturing, marketing, and distribution </a:t>
            </a:r>
          </a:p>
          <a:p>
            <a:r>
              <a:rPr lang="en-US" sz="3000"/>
              <a:t>Streamlined order processing and reduced lead-times</a:t>
            </a:r>
          </a:p>
          <a:p>
            <a:pPr>
              <a:buFont typeface="Monotype Sorts" pitchFamily="2" charset="2"/>
              <a:buNone/>
            </a:pPr>
            <a:endParaRPr lang="en-US" sz="3000"/>
          </a:p>
          <a:p>
            <a:pPr>
              <a:buFont typeface="Monotype Sorts" pitchFamily="2" charset="2"/>
              <a:buNone/>
            </a:pPr>
            <a:endParaRPr lang="en-US" sz="3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2DC9F7D5-0DFE-4CCD-BD98-E6231A88F4BB}" type="slidenum">
              <a:rPr lang="en-US"/>
              <a:pPr/>
              <a:t>5</a:t>
            </a:fld>
            <a:endParaRPr lang="en-US"/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3962400"/>
          </a:xfrm>
        </p:spPr>
        <p:txBody>
          <a:bodyPr/>
          <a:lstStyle/>
          <a:p>
            <a:r>
              <a:rPr lang="en-US" dirty="0"/>
              <a:t>Office automation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Communication system</a:t>
            </a:r>
          </a:p>
          <a:p>
            <a:r>
              <a:rPr lang="en-US" dirty="0" smtClean="0"/>
              <a:t>Transaction processing system (TPS)</a:t>
            </a:r>
          </a:p>
          <a:p>
            <a:r>
              <a:rPr lang="en-US" dirty="0" smtClean="0"/>
              <a:t>Management information system (MIS) and Executive information system (EIS)</a:t>
            </a:r>
          </a:p>
          <a:p>
            <a:r>
              <a:rPr lang="en-US" dirty="0" smtClean="0"/>
              <a:t>Decision support system (DSS)</a:t>
            </a:r>
          </a:p>
          <a:p>
            <a:r>
              <a:rPr lang="en-US" dirty="0" smtClean="0"/>
              <a:t>Enterprise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6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534400" cy="3386138"/>
          </a:xfrm>
        </p:spPr>
        <p:txBody>
          <a:bodyPr/>
          <a:lstStyle/>
          <a:p>
            <a:r>
              <a:rPr lang="en-US" dirty="0"/>
              <a:t>Office automation system</a:t>
            </a:r>
          </a:p>
          <a:p>
            <a:pPr lvl="1"/>
            <a:r>
              <a:rPr lang="en-US" dirty="0"/>
              <a:t>Process personal and organizational business data</a:t>
            </a:r>
          </a:p>
          <a:p>
            <a:pPr lvl="1"/>
            <a:r>
              <a:rPr lang="en-US" dirty="0"/>
              <a:t>Perform calculations</a:t>
            </a:r>
          </a:p>
          <a:p>
            <a:pPr lvl="1"/>
            <a:r>
              <a:rPr lang="en-US" dirty="0"/>
              <a:t>Create documents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CE352E8-DD05-43B9-980B-E2FF53376757}" type="slidenum">
              <a:rPr lang="en-US"/>
              <a:pPr/>
              <a:t>7</a:t>
            </a:fld>
            <a:endParaRPr lang="en-US"/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020762"/>
          </a:xfrm>
        </p:spPr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/>
          <a:lstStyle/>
          <a:p>
            <a:r>
              <a:rPr lang="en-US" dirty="0"/>
              <a:t>Communication system</a:t>
            </a:r>
          </a:p>
          <a:p>
            <a:pPr lvl="1"/>
            <a:r>
              <a:rPr lang="en-US" dirty="0"/>
              <a:t>Help stakeholders work together by interacting and sharing information</a:t>
            </a:r>
          </a:p>
          <a:p>
            <a:pPr lvl="1"/>
            <a:r>
              <a:rPr lang="en-US" dirty="0"/>
              <a:t>Examples of use</a:t>
            </a:r>
          </a:p>
          <a:p>
            <a:pPr lvl="2"/>
            <a:r>
              <a:rPr lang="en-US" dirty="0" smtClean="0"/>
              <a:t>Electronic data interchange (EDI)</a:t>
            </a:r>
          </a:p>
          <a:p>
            <a:pPr lvl="2"/>
            <a:r>
              <a:rPr lang="en-US" dirty="0" smtClean="0"/>
              <a:t>Virtual </a:t>
            </a:r>
            <a:r>
              <a:rPr lang="en-US" dirty="0"/>
              <a:t>meetings</a:t>
            </a:r>
          </a:p>
          <a:p>
            <a:pPr lvl="2"/>
            <a:r>
              <a:rPr lang="en-US" dirty="0"/>
              <a:t>Video conferencing using cell phones</a:t>
            </a:r>
          </a:p>
          <a:p>
            <a:pPr lvl="2"/>
            <a:r>
              <a:rPr lang="en-US" dirty="0" smtClean="0"/>
              <a:t>Global positioning systems (GPS)</a:t>
            </a:r>
          </a:p>
          <a:p>
            <a:pPr lvl="2"/>
            <a:r>
              <a:rPr lang="en-US" dirty="0" smtClean="0"/>
              <a:t>Voice-based </a:t>
            </a:r>
            <a:r>
              <a:rPr lang="en-US" dirty="0"/>
              <a:t>order picking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9D17C46C-FC07-45F6-BA94-441F8BA47FE9}" type="slidenum">
              <a:rPr lang="en-US"/>
              <a:pPr/>
              <a:t>8</a:t>
            </a:fld>
            <a:endParaRPr lang="en-US"/>
          </a:p>
        </p:txBody>
      </p:sp>
      <p:sp>
        <p:nvSpPr>
          <p:cNvPr id="741380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Types of Information Management Systems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Transaction Processing System (TPS)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Collects </a:t>
            </a:r>
            <a:r>
              <a:rPr lang="en-US" dirty="0"/>
              <a:t>and stores information about transactions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Efficient </a:t>
            </a:r>
            <a:r>
              <a:rPr lang="en-US" dirty="0"/>
              <a:t>processing of transactions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Real-time processing</a:t>
            </a:r>
          </a:p>
          <a:p>
            <a:pPr lvl="2">
              <a:spcBef>
                <a:spcPts val="0"/>
              </a:spcBef>
            </a:pPr>
            <a:r>
              <a:rPr lang="en-US" dirty="0"/>
              <a:t>Batch </a:t>
            </a:r>
            <a:r>
              <a:rPr lang="en-US" dirty="0" smtClean="0"/>
              <a:t>processing</a:t>
            </a:r>
          </a:p>
          <a:p>
            <a:pPr lvl="1">
              <a:spcBef>
                <a:spcPts val="0"/>
              </a:spcBef>
            </a:pPr>
            <a:r>
              <a:rPr lang="en-US" sz="3000" dirty="0" smtClean="0"/>
              <a:t>Electronic data interchange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Benefits/Drawbacks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Global usage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2008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9A567B3D-1DBF-4004-9F09-E0A94A43F045}" type="slidenum">
              <a:rPr lang="en-US"/>
              <a:pPr/>
              <a:t>9</a:t>
            </a:fld>
            <a:endParaRPr lang="en-US"/>
          </a:p>
        </p:txBody>
      </p:sp>
      <p:sp>
        <p:nvSpPr>
          <p:cNvPr id="742404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ng PPT Template">
  <a:themeElements>
    <a:clrScheme name="COEng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Eng 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Eng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2415</Words>
  <Application>Microsoft Office PowerPoint</Application>
  <PresentationFormat>On-screen Show (4:3)</PresentationFormat>
  <Paragraphs>689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COEng PPT Template</vt:lpstr>
      <vt:lpstr>CHAPTER 3  Logistics  and  Information Technology </vt:lpstr>
      <vt:lpstr>Learning Objectives</vt:lpstr>
      <vt:lpstr>Logistics and  Information Technology</vt:lpstr>
      <vt:lpstr>Logistics and Information Technology</vt:lpstr>
      <vt:lpstr>Benefits of Effective and Efficient Use of Information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General Types of Information Management Systems</vt:lpstr>
      <vt:lpstr>Structure and Function of a Logistics Information System</vt:lpstr>
      <vt:lpstr>General Types of Information Management Systems</vt:lpstr>
      <vt:lpstr>General Types of Information Management Systems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The Internet’s Influence on Logistics</vt:lpstr>
      <vt:lpstr>Information Technology Challenges</vt:lpstr>
      <vt:lpstr>Electronic Commerce and Logistics</vt:lpstr>
      <vt:lpstr>Electronic Commerce and Logistics</vt:lpstr>
      <vt:lpstr>Electronic Commerce and Logistics</vt:lpstr>
      <vt:lpstr>Electronic Commerce and Logistics</vt:lpstr>
      <vt:lpstr>Electronic Commerce and Logistics</vt:lpstr>
      <vt:lpstr>Electronic Commerce and Logistics</vt:lpstr>
      <vt:lpstr>Case 3-1 Sports Car Care</vt:lpstr>
      <vt:lpstr>Case 3-1 Sports Car Care</vt:lpstr>
      <vt:lpstr>Case 3-1 Sports Car Care</vt:lpstr>
      <vt:lpstr>Case 3-1 Sports Car Care</vt:lpstr>
      <vt:lpstr>Case 3-2 JIT in Kalamazoo</vt:lpstr>
      <vt:lpstr>Case 3-2 JIT in Kalamazoo</vt:lpstr>
      <vt:lpstr>Case 3-2 JIT in Kalamazoo</vt:lpstr>
      <vt:lpstr>Case 3-2 JIT in Kalamazoo</vt:lpstr>
      <vt:lpstr>Case 3-2 JIT in Kalamazoo (Current System)</vt:lpstr>
      <vt:lpstr>Case 3-2 JIT in Kalamazoo (JIT)</vt:lpstr>
      <vt:lpstr>Case 3-2 JIT in Kalamazoo (Current System)</vt:lpstr>
      <vt:lpstr>Case 3-2 JIT in Kalamazoo (JIT)</vt:lpstr>
    </vt:vector>
  </TitlesOfParts>
  <Company>MIIS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Community</dc:title>
  <dc:creator>leah gowron</dc:creator>
  <cp:lastModifiedBy>leet</cp:lastModifiedBy>
  <cp:revision>101</cp:revision>
  <dcterms:created xsi:type="dcterms:W3CDTF">1998-03-27T19:34:46Z</dcterms:created>
  <dcterms:modified xsi:type="dcterms:W3CDTF">2010-12-14T20:15:59Z</dcterms:modified>
</cp:coreProperties>
</file>