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EB9F-2282-40F5-B0BA-664259FC8BC4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9975F-BBFB-427C-94B2-0EE069BEE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729B865-C8D6-4112-82A0-90E343BD239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3FFA28-C4C8-409A-B61C-212547681322}" type="datetimeFigureOut">
              <a:rPr lang="en-US" smtClean="0"/>
              <a:pPr/>
              <a:t>7/4/2010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D2D5F2-98FD-4F72-A057-9A68E8F52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15400" cy="1828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CGN 2420</a:t>
            </a:r>
            <a:br>
              <a:rPr lang="en-US" dirty="0" smtClean="0"/>
            </a:br>
            <a:r>
              <a:rPr lang="en-US" dirty="0" smtClean="0"/>
              <a:t>Matrix Operations in Excel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4038600"/>
            <a:ext cx="7772400" cy="119970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en-US" sz="3200" dirty="0" smtClean="0"/>
              <a:t>Instructor: Professor Cora Martinez</a:t>
            </a:r>
            <a:r>
              <a:rPr lang="en-US" dirty="0" smtClean="0"/>
              <a:t>, </a:t>
            </a:r>
            <a:r>
              <a:rPr lang="en-US" sz="3200" dirty="0" smtClean="0"/>
              <a:t>PhD</a:t>
            </a:r>
          </a:p>
          <a:p>
            <a:pPr algn="ctr"/>
            <a:r>
              <a:rPr lang="en-US" dirty="0" smtClean="0"/>
              <a:t>Department of Civil and Environmental Engineering</a:t>
            </a:r>
          </a:p>
          <a:p>
            <a:pPr algn="ctr"/>
            <a:r>
              <a:rPr lang="en-US" dirty="0" smtClean="0"/>
              <a:t>Florida International University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</a:t>
            </a:r>
          </a:p>
          <a:p>
            <a:pPr lvl="1"/>
            <a:r>
              <a:rPr lang="en-US" dirty="0" smtClean="0"/>
              <a:t>Enter and name the arrays that will be multiplied.</a:t>
            </a:r>
          </a:p>
          <a:p>
            <a:pPr lvl="1"/>
            <a:r>
              <a:rPr lang="en-US" dirty="0" smtClean="0"/>
              <a:t>Indicate the size of the result matrix by selecting the desired cell range.</a:t>
            </a:r>
          </a:p>
          <a:p>
            <a:pPr lvl="1"/>
            <a:r>
              <a:rPr lang="en-US" dirty="0" smtClean="0"/>
              <a:t>Enter the following function:</a:t>
            </a:r>
          </a:p>
          <a:p>
            <a:pPr lvl="1">
              <a:buNone/>
            </a:pPr>
            <a:endParaRPr lang="en-US" dirty="0" smtClean="0"/>
          </a:p>
          <a:p>
            <a:pPr lvl="2"/>
            <a:r>
              <a:rPr lang="en-US" dirty="0" smtClean="0"/>
              <a:t>MMULT(first matrix, second matrix) + [Ctrl-Shift-Enter]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sz="2400" dirty="0" smtClean="0"/>
              <a:t>Note: Alternatively you can use the mouse to indicate the cell ranges instead of using arrays names.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Multiplication (Cont.)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Multiplication (Cont.)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745416" y="1371600"/>
            <a:ext cx="7341309" cy="5229764"/>
            <a:chOff x="745416" y="1371600"/>
            <a:chExt cx="7341309" cy="5229764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5416" y="1752600"/>
              <a:ext cx="3140784" cy="19812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4524285"/>
              <a:ext cx="3286125" cy="2077079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00600" y="1819275"/>
              <a:ext cx="3234921" cy="20669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Right Arrow 7"/>
            <p:cNvSpPr/>
            <p:nvPr/>
          </p:nvSpPr>
          <p:spPr>
            <a:xfrm>
              <a:off x="4114800" y="2667000"/>
              <a:ext cx="4572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Down Arrow 8"/>
            <p:cNvSpPr/>
            <p:nvPr/>
          </p:nvSpPr>
          <p:spPr>
            <a:xfrm>
              <a:off x="6324600" y="4038600"/>
              <a:ext cx="3810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62000" y="3886200"/>
              <a:ext cx="2514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Select cell range</a:t>
              </a:r>
            </a:p>
            <a:p>
              <a:r>
                <a:rPr lang="en-US" dirty="0" smtClean="0"/>
                <a:t>(outside dimensions)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105400" y="1371600"/>
              <a:ext cx="2895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Enter MMULT Function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6467573" y="1800519"/>
              <a:ext cx="9144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86000" y="5410200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Important!</a:t>
              </a:r>
            </a:p>
            <a:p>
              <a:r>
                <a:rPr lang="en-US" sz="1600" dirty="0" smtClean="0"/>
                <a:t>Press [</a:t>
              </a:r>
              <a:r>
                <a:rPr lang="en-US" sz="1600" dirty="0" err="1" smtClean="0"/>
                <a:t>Crtl</a:t>
              </a:r>
              <a:r>
                <a:rPr lang="en-US" sz="1600" dirty="0" smtClean="0"/>
                <a:t>-Shift-Enter] after entering formula</a:t>
              </a:r>
              <a:endParaRPr lang="en-US" sz="16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Any matrix can be transposed. To transpose a matrix, interchange the rows and columns. </a:t>
            </a:r>
          </a:p>
          <a:p>
            <a:pPr marL="624078" indent="-514350"/>
            <a:endParaRPr lang="en-US" dirty="0" smtClean="0"/>
          </a:p>
          <a:p>
            <a:pPr marL="624078" indent="-514350"/>
            <a:r>
              <a:rPr lang="en-US" dirty="0" smtClean="0"/>
              <a:t>Excel features two methods to transpose a matrix:</a:t>
            </a:r>
          </a:p>
          <a:p>
            <a:pPr marL="880110" lvl="1" indent="-514350"/>
            <a:r>
              <a:rPr lang="en-US" dirty="0" smtClean="0"/>
              <a:t>By using </a:t>
            </a:r>
            <a:r>
              <a:rPr lang="en-US" b="1" dirty="0" smtClean="0"/>
              <a:t>PASTE SPECIAL  </a:t>
            </a:r>
            <a:r>
              <a:rPr lang="en-US" i="1" dirty="0" smtClean="0"/>
              <a:t>(does not automatically recalculates)</a:t>
            </a:r>
          </a:p>
          <a:p>
            <a:pPr marL="880110" lvl="1" indent="-514350"/>
            <a:r>
              <a:rPr lang="en-US" dirty="0" smtClean="0"/>
              <a:t>By using the </a:t>
            </a:r>
            <a:r>
              <a:rPr lang="en-US" b="1" dirty="0" smtClean="0"/>
              <a:t>TRANSPOSE() </a:t>
            </a:r>
            <a:r>
              <a:rPr lang="en-US" dirty="0" smtClean="0"/>
              <a:t>array function </a:t>
            </a:r>
            <a:r>
              <a:rPr lang="en-US" i="1" dirty="0" smtClean="0"/>
              <a:t>(automatically recalculates)</a:t>
            </a:r>
          </a:p>
          <a:p>
            <a:pPr marL="880110" lvl="1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Transpose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Using PASTE SPECIAL: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Select and copy the array to be transposed.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Indicate the cell that will contain the top-left corner of the result matrix.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Open the PASTE SPECIAL dialog, using right click or ribbon options </a:t>
            </a:r>
            <a:r>
              <a:rPr lang="en-US" b="1" dirty="0" smtClean="0"/>
              <a:t>Home/Paste(menu)/Paste Special</a:t>
            </a:r>
            <a:r>
              <a:rPr lang="en-US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Select values in the paste selection, and check the transpose check near the bottom of the dialog.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Click OK button.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Transpose (Cont.)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Matrix Transpose (Cont.)</a:t>
            </a:r>
            <a:endParaRPr lang="en-US" b="0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43000" y="1600201"/>
            <a:ext cx="7305675" cy="4931295"/>
            <a:chOff x="1295400" y="1600201"/>
            <a:chExt cx="7305675" cy="4931295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95400" y="1676400"/>
              <a:ext cx="2896569" cy="260068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0" y="1600201"/>
              <a:ext cx="2525989" cy="237133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81600" y="4648200"/>
              <a:ext cx="3419475" cy="1883296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9" name="Straight Arrow Connector 8"/>
            <p:cNvCxnSpPr/>
            <p:nvPr/>
          </p:nvCxnSpPr>
          <p:spPr>
            <a:xfrm flipV="1">
              <a:off x="4114800" y="2438400"/>
              <a:ext cx="1295400" cy="304800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own Arrow 9"/>
            <p:cNvSpPr/>
            <p:nvPr/>
          </p:nvSpPr>
          <p:spPr>
            <a:xfrm>
              <a:off x="6705600" y="4114800"/>
              <a:ext cx="228600" cy="381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TRANSPOSE array function: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Enter the original matrix.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Indicate where the result should be placed, showing the exact size of the transposed matrix.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Enter the TRANSPOSE() array function + [Ctrl-Shift-Enter].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Transpose (Cont.)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Transpose (Cont.)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276832"/>
            <a:ext cx="3324225" cy="2142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6069" y="2276832"/>
            <a:ext cx="3594537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4267200" y="3191232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Only square, non singular matrices can be inverted.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Procedure: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Enter the matrix to be inverted and name it if desired.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Indicate where the result should be placed, showing the exact size (same as original matrix).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Enter the MINVERSE() array function + [Ctrl-Shift-Enter].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Inverting a Matrix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Inverting a Matrix (Cont.)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262188"/>
            <a:ext cx="3283979" cy="21574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62188"/>
            <a:ext cx="3341726" cy="21557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4572000" y="3176588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The determinant of a matrix is a single value . If determinant=0, matrix is singular and can not be inverted.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 matrix is singular if:</a:t>
            </a:r>
          </a:p>
          <a:p>
            <a:r>
              <a:rPr lang="en-US" dirty="0" smtClean="0"/>
              <a:t>Any row or column contains all zeros</a:t>
            </a:r>
          </a:p>
          <a:p>
            <a:r>
              <a:rPr lang="en-US" dirty="0" smtClean="0"/>
              <a:t>Any two rows or columns are identical</a:t>
            </a:r>
          </a:p>
          <a:p>
            <a:r>
              <a:rPr lang="en-US" dirty="0" smtClean="0"/>
              <a:t>Any row or column is a linear combinations of other rows or columns.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Determinant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91947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Learn how to define and name arrays.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Learn how to carry out standard matrix math: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Multiplying matrices by scalar values.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Matrix addition.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Matrix multiplication.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Transposing matrices.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Inverting a matrix.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Find the determinant of a matrix.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Solve systems of simultaneous linear equations.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Matrix Determinant (Cont.)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3657600" cy="2557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To calculate the determinant of a matrix: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MDETERM() function</a:t>
            </a:r>
          </a:p>
          <a:p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24400" y="1752600"/>
            <a:ext cx="3429000" cy="3995737"/>
            <a:chOff x="4495800" y="1752600"/>
            <a:chExt cx="3429000" cy="3995737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495800" y="1828800"/>
              <a:ext cx="3305175" cy="1810151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5800" y="4038600"/>
              <a:ext cx="3308452" cy="17097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7" name="Oval 6"/>
            <p:cNvSpPr/>
            <p:nvPr/>
          </p:nvSpPr>
          <p:spPr>
            <a:xfrm>
              <a:off x="6324600" y="1752600"/>
              <a:ext cx="1600200" cy="3048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724400" y="5181600"/>
              <a:ext cx="1295400" cy="38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13380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smtClean="0"/>
              <a:t>The process of solving simultaneous equations by using matrices works as follows:</a:t>
            </a:r>
          </a:p>
          <a:p>
            <a:pPr>
              <a:buNone/>
            </a:pPr>
            <a:endParaRPr lang="en-US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en-US" sz="2400" dirty="0" smtClean="0"/>
              <a:t>Write equations in matrix form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Solving Systems of Linear Equations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95525" y="2895600"/>
          <a:ext cx="2326922" cy="1295400"/>
        </p:xfrm>
        <a:graphic>
          <a:graphicData uri="http://schemas.openxmlformats.org/presentationml/2006/ole">
            <p:oleObj spid="_x0000_s9218" name="Equation" r:id="rId3" imgW="1231560" imgH="685800" progId="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4810125" y="35052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876925" y="3276600"/>
          <a:ext cx="1438275" cy="479425"/>
        </p:xfrm>
        <a:graphic>
          <a:graphicData uri="http://schemas.openxmlformats.org/presentationml/2006/ole">
            <p:oleObj spid="_x0000_s9219" name="Equation" r:id="rId4" imgW="761760" imgH="253800" progId="">
              <p:embed/>
            </p:oleObj>
          </a:graphicData>
        </a:graphic>
      </p:graphicFrame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1371600" y="4724400"/>
          <a:ext cx="1990725" cy="1341437"/>
        </p:xfrm>
        <a:graphic>
          <a:graphicData uri="http://schemas.openxmlformats.org/presentationml/2006/ole">
            <p:oleObj spid="_x0000_s9220" name="Equation" r:id="rId5" imgW="1054080" imgH="711000" progId="">
              <p:embed/>
            </p:oleObj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/>
        </p:nvGraphicFramePr>
        <p:xfrm>
          <a:off x="4343400" y="4724400"/>
          <a:ext cx="1223962" cy="1341438"/>
        </p:xfrm>
        <a:graphic>
          <a:graphicData uri="http://schemas.openxmlformats.org/presentationml/2006/ole">
            <p:oleObj spid="_x0000_s9221" name="Equation" r:id="rId6" imgW="647640" imgH="711000" progId="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/>
        </p:nvGraphicFramePr>
        <p:xfrm>
          <a:off x="6553200" y="4724400"/>
          <a:ext cx="1200150" cy="1341438"/>
        </p:xfrm>
        <a:graphic>
          <a:graphicData uri="http://schemas.openxmlformats.org/presentationml/2006/ole">
            <p:oleObj spid="_x0000_s9222" name="Equation" r:id="rId7" imgW="634680" imgH="711000" progId="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42788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Where,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>
            <a:normAutofit lnSpcReduction="10000"/>
          </a:bodyPr>
          <a:lstStyle/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 startAt="2"/>
            </a:pPr>
            <a:r>
              <a:rPr lang="en-US" dirty="0" smtClean="0"/>
              <a:t>Calculate the determinant of [C]</a:t>
            </a:r>
          </a:p>
          <a:p>
            <a:pPr marL="624078" indent="-514350">
              <a:buNone/>
            </a:pPr>
            <a:endParaRPr lang="en-US" dirty="0" smtClean="0"/>
          </a:p>
          <a:p>
            <a:pPr marL="880110" lvl="1" indent="-514350"/>
            <a:r>
              <a:rPr lang="en-US" dirty="0" smtClean="0"/>
              <a:t>If </a:t>
            </a:r>
            <a:r>
              <a:rPr lang="en-US" dirty="0" err="1" smtClean="0"/>
              <a:t>Det</a:t>
            </a:r>
            <a:r>
              <a:rPr lang="en-US" dirty="0" smtClean="0"/>
              <a:t> (C)=0, Solution undetermined</a:t>
            </a:r>
          </a:p>
          <a:p>
            <a:pPr marL="880110" lvl="1" indent="-514350"/>
            <a:r>
              <a:rPr lang="en-US" dirty="0" smtClean="0"/>
              <a:t>If </a:t>
            </a:r>
            <a:r>
              <a:rPr lang="en-US" dirty="0" err="1" smtClean="0"/>
              <a:t>Det</a:t>
            </a:r>
            <a:r>
              <a:rPr lang="en-US" dirty="0" smtClean="0"/>
              <a:t> (C)≠0, Solution can be determined </a:t>
            </a:r>
          </a:p>
          <a:p>
            <a:pPr marL="624078" indent="-514350">
              <a:buFont typeface="+mj-lt"/>
              <a:buAutoNum type="arabicPeriod" startAt="2"/>
            </a:pPr>
            <a:endParaRPr lang="en-US" dirty="0" smtClean="0"/>
          </a:p>
          <a:p>
            <a:pPr marL="624078" indent="-514350">
              <a:buFont typeface="+mj-lt"/>
              <a:buAutoNum type="arabicPeriod" startAt="3"/>
            </a:pPr>
            <a:r>
              <a:rPr lang="en-US" dirty="0" smtClean="0"/>
              <a:t>Invert the coefficient matrix [c]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+mj-lt"/>
              <a:buAutoNum type="arabicPeriod" startAt="4"/>
            </a:pPr>
            <a:r>
              <a:rPr lang="en-US" dirty="0" smtClean="0"/>
              <a:t>The solution to the system of equations is given by:</a:t>
            </a:r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Solving Systems of Linear Equations (Cont.)</a:t>
            </a:r>
            <a:endParaRPr lang="en-US" dirty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733800" y="5334000"/>
          <a:ext cx="1630363" cy="527050"/>
        </p:xfrm>
        <a:graphic>
          <a:graphicData uri="http://schemas.openxmlformats.org/presentationml/2006/ole">
            <p:oleObj spid="_x0000_s10242" name="Equation" r:id="rId3" imgW="863280" imgH="279360" progId="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Solving Systems of Linear Equations (Cont.)</a:t>
            </a:r>
            <a:endParaRPr lang="en-US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743700" cy="3952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	An array is defined by filling a range of cells with the contents of the array.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Naming a range of cells allows you to use the name in place of the cell range.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To give a name to the range of cells that hold an array: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Select the cells containing the array.</a:t>
            </a:r>
          </a:p>
          <a:p>
            <a:pPr lvl="1"/>
            <a:r>
              <a:rPr lang="en-US" sz="2000" dirty="0" smtClean="0"/>
              <a:t>Enter the desired name in the name box at the left side of the formula bar. </a:t>
            </a:r>
          </a:p>
          <a:p>
            <a:pPr lvl="1"/>
            <a:r>
              <a:rPr lang="en-US" sz="2000" dirty="0" smtClean="0"/>
              <a:t>Alternatively, a selected range can be assigned a name by using the ribbon options:</a:t>
            </a:r>
          </a:p>
          <a:p>
            <a:pPr lvl="1"/>
            <a:endParaRPr lang="en-US" sz="2000" dirty="0" smtClean="0"/>
          </a:p>
          <a:p>
            <a:pPr lvl="2">
              <a:buNone/>
            </a:pPr>
            <a:r>
              <a:rPr lang="en-US" dirty="0" smtClean="0"/>
              <a:t>                   </a:t>
            </a:r>
            <a:r>
              <a:rPr lang="en-US" b="1" dirty="0" smtClean="0"/>
              <a:t>Formulas/Defined Names/Define Name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Defining and Naming Arrays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Defining and Naming Arrays (Cont.)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743200" y="1524000"/>
            <a:ext cx="4191000" cy="4800600"/>
            <a:chOff x="2971800" y="1676400"/>
            <a:chExt cx="4191000" cy="48006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1800" y="1676400"/>
              <a:ext cx="4152900" cy="4800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6" name="Straight Arrow Connector 5"/>
            <p:cNvCxnSpPr/>
            <p:nvPr/>
          </p:nvCxnSpPr>
          <p:spPr>
            <a:xfrm rot="16200000" flipV="1">
              <a:off x="3733800" y="3723589"/>
              <a:ext cx="1219200" cy="9144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5257800" y="3886200"/>
              <a:ext cx="1905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The selected cell range has been named A</a:t>
              </a:r>
              <a:endParaRPr lang="en-US" b="1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6707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The two matrices to be added must be the same size.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Matrices can be added using basic cell arithmetic or array math operation.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Matrix addition using array math: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dirty="0" smtClean="0"/>
              <a:t>Name the cell ranges containing the arrays that will be added.</a:t>
            </a:r>
          </a:p>
          <a:p>
            <a:pPr lvl="1"/>
            <a:r>
              <a:rPr lang="en-US" dirty="0" smtClean="0"/>
              <a:t>Select a cell range with same dimensions as parent matrices.</a:t>
            </a:r>
          </a:p>
          <a:p>
            <a:pPr lvl="1"/>
            <a:r>
              <a:rPr lang="en-US" dirty="0" smtClean="0"/>
              <a:t>Then enter the formula= name matrix 1+name matrix 2. </a:t>
            </a:r>
            <a:r>
              <a:rPr lang="en-US" b="1" dirty="0" smtClean="0"/>
              <a:t>Press [Ctrl-Shift-Enter] after entering formula.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Addition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Addition (Cont.)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457200" y="1447800"/>
            <a:ext cx="8534400" cy="4886325"/>
            <a:chOff x="457200" y="1447800"/>
            <a:chExt cx="8534400" cy="4886325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447800"/>
              <a:ext cx="2514600" cy="233857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2667000"/>
              <a:ext cx="2457097" cy="23336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172200" y="3962400"/>
              <a:ext cx="2505721" cy="237172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8" name="Right Arrow 7"/>
            <p:cNvSpPr/>
            <p:nvPr/>
          </p:nvSpPr>
          <p:spPr>
            <a:xfrm>
              <a:off x="2971800" y="29718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5867400" y="4419600"/>
              <a:ext cx="381000" cy="2286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477000" y="2895600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Important!</a:t>
              </a:r>
            </a:p>
            <a:p>
              <a:r>
                <a:rPr lang="en-US" sz="1600" dirty="0" smtClean="0"/>
                <a:t>Press [</a:t>
              </a:r>
              <a:r>
                <a:rPr lang="en-US" sz="1600" dirty="0" err="1" smtClean="0"/>
                <a:t>Crtl</a:t>
              </a:r>
              <a:r>
                <a:rPr lang="en-US" sz="1600" dirty="0" smtClean="0"/>
                <a:t>-Shift-Enter] after entering formula</a:t>
              </a:r>
              <a:endParaRPr lang="en-US" sz="16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85800" y="38862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Select cell range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33800" y="51054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Enter Formula</a:t>
              </a:r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5029200" y="25908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Multiplying a matrix by a scalar requires to multiply each element of the matrix by the scalar.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Scalar multiplication using array math: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Enter and name the array that will be multiplied.</a:t>
            </a:r>
          </a:p>
          <a:p>
            <a:pPr lvl="1"/>
            <a:r>
              <a:rPr lang="en-US" dirty="0" smtClean="0"/>
              <a:t>Indicate the size of the result matrix by selecting the desired cell range.</a:t>
            </a:r>
          </a:p>
          <a:p>
            <a:pPr lvl="1"/>
            <a:r>
              <a:rPr lang="en-US" dirty="0" smtClean="0"/>
              <a:t>Enter the formula + [Ctrl-Shift-Enter]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Multiplying a Matrix by a Scalar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Multiplying a Matrix by a Scalar (Cont.)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81000" y="1600200"/>
            <a:ext cx="8464316" cy="4953000"/>
            <a:chOff x="381000" y="1600200"/>
            <a:chExt cx="8464316" cy="4953000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000" y="1600200"/>
              <a:ext cx="2474709" cy="21336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96000" y="4343400"/>
              <a:ext cx="2749316" cy="220980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81338" y="2743200"/>
              <a:ext cx="2786062" cy="235743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5" name="Right Arrow 4"/>
            <p:cNvSpPr/>
            <p:nvPr/>
          </p:nvSpPr>
          <p:spPr>
            <a:xfrm>
              <a:off x="2743200" y="3352800"/>
              <a:ext cx="4572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715000" y="4648200"/>
              <a:ext cx="457200" cy="3048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5800" y="38862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Select cell range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581400" y="2133600"/>
              <a:ext cx="2057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Enter Formula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5029200" y="2667000"/>
              <a:ext cx="8382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24600" y="3276600"/>
              <a:ext cx="25146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Important!</a:t>
              </a:r>
            </a:p>
            <a:p>
              <a:r>
                <a:rPr lang="en-US" sz="1600" dirty="0" smtClean="0"/>
                <a:t>Press [</a:t>
              </a:r>
              <a:r>
                <a:rPr lang="en-US" sz="1600" dirty="0" err="1" smtClean="0"/>
                <a:t>Crtl</a:t>
              </a:r>
              <a:r>
                <a:rPr lang="en-US" sz="1600" dirty="0" smtClean="0"/>
                <a:t>-Shift-Enter] after entering formula</a:t>
              </a:r>
              <a:endParaRPr lang="en-US" sz="1600" dirty="0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In order to multiply two matrices, the number of columns in the first matrix must equal the number of rows in the second matrix.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Ex:</a:t>
            </a:r>
          </a:p>
          <a:p>
            <a:pPr>
              <a:buNone/>
            </a:pPr>
            <a:r>
              <a:rPr lang="en-US" dirty="0" smtClean="0"/>
              <a:t>[A], 3x2</a:t>
            </a:r>
          </a:p>
          <a:p>
            <a:pPr>
              <a:buNone/>
            </a:pPr>
            <a:r>
              <a:rPr lang="en-US" dirty="0" smtClean="0"/>
              <a:t>[e], 2x1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To multiply these matrices, “inside” dimensions must match (2,2). The product matrix dimension will have “outside” dimensions (3x1).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Matrix Multiplication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1543</TotalTime>
  <Words>512</Words>
  <Application>Microsoft Office PowerPoint</Application>
  <PresentationFormat>On-screen Show (4:3)</PresentationFormat>
  <Paragraphs>137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Concourse</vt:lpstr>
      <vt:lpstr>Equation</vt:lpstr>
      <vt:lpstr>   CGN 2420 Matrix Operations in Excel</vt:lpstr>
      <vt:lpstr>Objectives</vt:lpstr>
      <vt:lpstr>Defining and Naming Arrays</vt:lpstr>
      <vt:lpstr>Defining and Naming Arrays (Cont.)</vt:lpstr>
      <vt:lpstr>Matrix Addition</vt:lpstr>
      <vt:lpstr>Matrix Addition (Cont.)</vt:lpstr>
      <vt:lpstr>Multiplying a Matrix by a Scalar</vt:lpstr>
      <vt:lpstr>Multiplying a Matrix by a Scalar (Cont.)</vt:lpstr>
      <vt:lpstr>Matrix Multiplication</vt:lpstr>
      <vt:lpstr>Matrix Multiplication (Cont.)</vt:lpstr>
      <vt:lpstr>Matrix Multiplication (Cont.)</vt:lpstr>
      <vt:lpstr>Matrix Transpose</vt:lpstr>
      <vt:lpstr>Matrix Transpose (Cont.)</vt:lpstr>
      <vt:lpstr>Matrix Transpose (Cont.)</vt:lpstr>
      <vt:lpstr>Matrix Transpose (Cont.)</vt:lpstr>
      <vt:lpstr>Matrix Transpose (Cont.)</vt:lpstr>
      <vt:lpstr>Inverting a Matrix</vt:lpstr>
      <vt:lpstr>Inverting a Matrix (Cont.)</vt:lpstr>
      <vt:lpstr>Matrix Determinant</vt:lpstr>
      <vt:lpstr>Matrix Determinant (Cont.)</vt:lpstr>
      <vt:lpstr>Solving Systems of Linear Equations</vt:lpstr>
      <vt:lpstr>Solving Systems of Linear Equations (Cont.)</vt:lpstr>
      <vt:lpstr>Solving Systems of Linear Equations (Cont.)</vt:lpstr>
    </vt:vector>
  </TitlesOfParts>
  <Company>Florida International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CGN 2420 Matrix Operations in Excel</dc:title>
  <dc:creator> </dc:creator>
  <cp:lastModifiedBy>cmartine</cp:lastModifiedBy>
  <cp:revision>36</cp:revision>
  <dcterms:created xsi:type="dcterms:W3CDTF">2010-06-26T22:11:14Z</dcterms:created>
  <dcterms:modified xsi:type="dcterms:W3CDTF">2010-07-04T16:38:50Z</dcterms:modified>
</cp:coreProperties>
</file>