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2"/>
  </p:notesMasterIdLst>
  <p:sldIdLst>
    <p:sldId id="256" r:id="rId2"/>
    <p:sldId id="259" r:id="rId3"/>
    <p:sldId id="261" r:id="rId4"/>
    <p:sldId id="263" r:id="rId5"/>
    <p:sldId id="456" r:id="rId6"/>
    <p:sldId id="264" r:id="rId7"/>
    <p:sldId id="450" r:id="rId8"/>
    <p:sldId id="451" r:id="rId9"/>
    <p:sldId id="452" r:id="rId10"/>
    <p:sldId id="455" r:id="rId11"/>
    <p:sldId id="453" r:id="rId12"/>
    <p:sldId id="454" r:id="rId13"/>
    <p:sldId id="448" r:id="rId14"/>
    <p:sldId id="266" r:id="rId15"/>
    <p:sldId id="265" r:id="rId16"/>
    <p:sldId id="268" r:id="rId17"/>
    <p:sldId id="269" r:id="rId18"/>
    <p:sldId id="272" r:id="rId19"/>
    <p:sldId id="273" r:id="rId20"/>
    <p:sldId id="274" r:id="rId21"/>
    <p:sldId id="275" r:id="rId22"/>
    <p:sldId id="276" r:id="rId23"/>
    <p:sldId id="277" r:id="rId24"/>
    <p:sldId id="280" r:id="rId25"/>
    <p:sldId id="281" r:id="rId26"/>
    <p:sldId id="290" r:id="rId27"/>
    <p:sldId id="291" r:id="rId28"/>
    <p:sldId id="292" r:id="rId29"/>
    <p:sldId id="293" r:id="rId30"/>
    <p:sldId id="294"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8" autoAdjust="0"/>
    <p:restoredTop sz="94660"/>
  </p:normalViewPr>
  <p:slideViewPr>
    <p:cSldViewPr>
      <p:cViewPr>
        <p:scale>
          <a:sx n="66" d="100"/>
          <a:sy n="66" d="100"/>
        </p:scale>
        <p:origin x="-1248"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C7316B-BCBA-4E0D-BF4E-92FD1BCC608D}" type="datetimeFigureOut">
              <a:rPr lang="en-US"/>
              <a:pPr>
                <a:defRPr/>
              </a:pPr>
              <a:t>9/8/2010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6C9D4D9-A618-4033-A60A-CA1346F605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729B865-C8D6-4112-82A0-90E343BD239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0203406-0A5D-4312-BEBC-9E6BA927D15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42C0182-C917-4D93-B155-73CD429E136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42C0182-C917-4D93-B155-73CD429E136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57100D2-1F40-4965-A905-E88C4EBDC84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3663A5A-1C07-4150-9D24-E97C5F6DCE6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E00D960-6F1C-4449-8340-3B02B40F760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041F29F-B5C6-4FD4-B94C-78F695A77F37}"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C6C8778-7E56-4ADD-A5EA-109A2EB61535}"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E67EDB8-E7FC-4559-99C9-179084E2E90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42A356-4B22-49D4-990E-7736C6DF87F4}"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16479A8-B073-42CF-89DF-99E8AC8234A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p:spPr>
      </p:sp>
      <p:sp>
        <p:nvSpPr>
          <p:cNvPr id="235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38B46B3-7B53-478B-B0DD-EF8754BD3CD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F6EEF50-F24C-4DDA-9E58-F8B995916543}"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3B15322-1C55-433B-AC3C-8A2399FE5216}"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p:spPr>
      </p:sp>
      <p:sp>
        <p:nvSpPr>
          <p:cNvPr id="238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F684586-E94E-4E57-B3FF-DAEE8230CAB8}"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6ECC7CC-9ACD-4D11-A826-76491885C8C5}"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p:spPr>
      </p:sp>
      <p:sp>
        <p:nvSpPr>
          <p:cNvPr id="242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4718E32-A852-45EC-B50C-F28362366437}"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C0DE85A-B246-43BF-8D2B-26B4C021D46C}"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p:spPr>
      </p:sp>
      <p:sp>
        <p:nvSpPr>
          <p:cNvPr id="252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8ED8DF1-01A8-4573-9CF7-A9279BB17BA6}"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p:spPr>
      </p:sp>
      <p:sp>
        <p:nvSpPr>
          <p:cNvPr id="253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74A721B-921A-49C6-898C-631441D5E46A}"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p:spPr>
      </p:sp>
      <p:sp>
        <p:nvSpPr>
          <p:cNvPr id="254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9633394-F672-47A2-9655-3C4BBD081C59}"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450A02D-723A-49A7-B092-5B960DF76782}"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64CCF3C-3712-401F-8F42-E97D7277DCE1}" type="slidenum">
              <a:rPr lang="en-US" smtClean="0"/>
              <a:pPr>
                <a:defRPr/>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6E6AD88-F305-486C-8C6E-ACE5F4BF580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3663A5A-1C07-4150-9D24-E97C5F6DCE6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p:spPr>
      </p:sp>
      <p:sp>
        <p:nvSpPr>
          <p:cNvPr id="225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E47DA70-211D-4A24-B6E4-D738E2C292E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42C0182-C917-4D93-B155-73CD429E136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42C0182-C917-4D93-B155-73CD429E136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42C0182-C917-4D93-B155-73CD429E136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21FCEABE-3F51-4F34-8CF2-075AEB80FFD8}" type="datetimeFigureOut">
              <a:rPr lang="en-US" smtClean="0"/>
              <a:pPr>
                <a:defRPr/>
              </a:pPr>
              <a:t>9/8/2010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22B74DF-9F4F-4506-9860-CBE7556FB557}"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F1A788A-529F-40C1-A5D6-BDDAC827E959}" type="datetimeFigureOut">
              <a:rPr lang="en-US" smtClean="0"/>
              <a:pPr>
                <a:defRPr/>
              </a:pPr>
              <a:t>9/8/2010</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4A10A04-9742-41AD-A2F6-5A49F80D632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E5FD4380-24BA-4B9A-B1C5-B4FAA4BC4CC8}" type="datetimeFigureOut">
              <a:rPr lang="en-US" smtClean="0"/>
              <a:pPr>
                <a:defRPr/>
              </a:pPr>
              <a:t>9/8/2010</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649DF46-C609-4053-B7B8-3129066F38A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0A136A1-5B94-449F-927E-0F7EC6812369}" type="datetimeFigureOut">
              <a:rPr lang="en-US" smtClean="0"/>
              <a:pPr>
                <a:defRPr/>
              </a:pPr>
              <a:t>9/8/2010</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DBFE937-6BEC-4A33-AE4F-256E6A338023}"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9ABFCE34-A320-4A7A-93D5-AA1A7611B446}" type="datetimeFigureOut">
              <a:rPr lang="en-US" smtClean="0"/>
              <a:pPr>
                <a:defRPr/>
              </a:pPr>
              <a:t>9/8/2010</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EA2AC99-2774-4939-AE59-DC414A757377}"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A728D45-2405-491D-9BF2-6EF1A8F8B761}" type="datetimeFigureOut">
              <a:rPr lang="en-US" smtClean="0"/>
              <a:pPr>
                <a:defRPr/>
              </a:pPr>
              <a:t>9/8/2010</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C7306A3D-35A8-4628-9F21-16433695C621}"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830BEB8D-0F70-475A-A3E7-C3E894CDAAD6}" type="datetimeFigureOut">
              <a:rPr lang="en-US" smtClean="0"/>
              <a:pPr>
                <a:defRPr/>
              </a:pPr>
              <a:t>9/8/2010</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9E32422D-5527-41B4-9B9B-E7EF40A4B3E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ECF6DD0D-6EF6-4277-815D-A3BBA2D9ED23}" type="datetimeFigureOut">
              <a:rPr lang="en-US" smtClean="0"/>
              <a:pPr>
                <a:defRPr/>
              </a:pPr>
              <a:t>9/8/2010</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8561D3A2-8A1F-4A12-A4D8-50BF4163EF09}"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60553813-7A95-4BD0-8CDB-F22B053C1C45}" type="datetimeFigureOut">
              <a:rPr lang="en-US" smtClean="0"/>
              <a:pPr>
                <a:defRPr/>
              </a:pPr>
              <a:t>9/8/2010</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E762E084-CCC7-4298-BDB0-68F5D38A822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1C96C85C-EC9B-49E6-9B89-660650E30FE6}" type="datetimeFigureOut">
              <a:rPr lang="en-US" smtClean="0"/>
              <a:pPr>
                <a:defRPr/>
              </a:pPr>
              <a:t>9/8/2010</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734B4B4D-AA08-4D89-8727-6D868CDE97F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C2FD445F-0A16-4811-BD88-03E0B405F18A}" type="datetimeFigureOut">
              <a:rPr lang="en-US" smtClean="0"/>
              <a:pPr>
                <a:defRPr/>
              </a:pPr>
              <a:t>9/8/2010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A869ECFC-C219-4D1E-BF31-D02D397F4DE1}"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0D136B07-FBCB-4F09-8506-FBC324E8ECD4}" type="datetimeFigureOut">
              <a:rPr lang="en-US" smtClean="0"/>
              <a:pPr>
                <a:defRPr/>
              </a:pPr>
              <a:t>9/8/2010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DEEAE31-9B3E-409E-9974-D66554F45E5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8915400" cy="1828800"/>
          </a:xfrm>
        </p:spPr>
        <p:txBody>
          <a:bodyPr>
            <a:normAutofit/>
          </a:bodyPr>
          <a:lstStyle/>
          <a:p>
            <a:pPr algn="ctr" eaLnBrk="1" fontAlgn="auto" hangingPunct="1">
              <a:spcAft>
                <a:spcPts val="0"/>
              </a:spcAft>
              <a:defRPr/>
            </a:pPr>
            <a:r>
              <a:rPr lang="en-US" dirty="0" smtClean="0"/>
              <a:t>CGN 2420</a:t>
            </a:r>
            <a:br>
              <a:rPr lang="en-US" dirty="0" smtClean="0"/>
            </a:br>
            <a:r>
              <a:rPr lang="en-US" dirty="0" smtClean="0"/>
              <a:t>Graphing with Excel</a:t>
            </a:r>
            <a:endParaRPr lang="en-US" dirty="0"/>
          </a:p>
        </p:txBody>
      </p:sp>
      <p:sp>
        <p:nvSpPr>
          <p:cNvPr id="5" name="Subtitle 4"/>
          <p:cNvSpPr>
            <a:spLocks noGrp="1"/>
          </p:cNvSpPr>
          <p:nvPr>
            <p:ph type="subTitle" idx="1"/>
          </p:nvPr>
        </p:nvSpPr>
        <p:spPr/>
        <p:txBody>
          <a:bodyPr>
            <a:normAutofit fontScale="85000" lnSpcReduction="10000"/>
          </a:bodyPr>
          <a:lstStyle/>
          <a:p>
            <a:pPr algn="ctr"/>
            <a:r>
              <a:rPr lang="en-US" sz="3200" dirty="0" smtClean="0"/>
              <a:t>Instructor: Professor Cora Martinez</a:t>
            </a:r>
            <a:r>
              <a:rPr lang="en-US" dirty="0" smtClean="0"/>
              <a:t>, </a:t>
            </a:r>
            <a:r>
              <a:rPr lang="en-US" sz="3200" dirty="0" smtClean="0"/>
              <a:t>PhD</a:t>
            </a:r>
          </a:p>
          <a:p>
            <a:pPr algn="ctr"/>
            <a:r>
              <a:rPr lang="en-US" dirty="0" smtClean="0"/>
              <a:t>Department of Civil and Environmental Engineering</a:t>
            </a:r>
          </a:p>
          <a:p>
            <a:pPr algn="ctr"/>
            <a:r>
              <a:rPr lang="en-US" dirty="0" smtClean="0"/>
              <a:t>Florida International University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p:cNvSpPr>
          <p:nvPr>
            <p:ph idx="1"/>
          </p:nvPr>
        </p:nvSpPr>
        <p:spPr>
          <a:xfrm>
            <a:off x="457200" y="1493837"/>
            <a:ext cx="8229600" cy="4525963"/>
          </a:xfrm>
        </p:spPr>
        <p:txBody>
          <a:bodyPr>
            <a:normAutofit/>
          </a:bodyPr>
          <a:lstStyle/>
          <a:p>
            <a:pPr eaLnBrk="1" hangingPunct="1"/>
            <a:r>
              <a:rPr lang="en-US" sz="2000" dirty="0" smtClean="0"/>
              <a:t>Click the </a:t>
            </a:r>
            <a:r>
              <a:rPr lang="en-US" sz="2000" b="1" dirty="0" smtClean="0"/>
              <a:t>Chart Tools Layout </a:t>
            </a:r>
            <a:r>
              <a:rPr lang="en-US" sz="2000" dirty="0" smtClean="0"/>
              <a:t>tab on the Ribbon and use the Axes button. Select More Primary Axis Option.</a:t>
            </a:r>
          </a:p>
        </p:txBody>
      </p:sp>
      <p:sp>
        <p:nvSpPr>
          <p:cNvPr id="104452"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534BEC3B-C3B7-443D-83CA-0E3CCAA0BB4D}" type="slidenum">
              <a:rPr lang="en-US" b="0">
                <a:solidFill>
                  <a:schemeClr val="tx2"/>
                </a:solidFill>
                <a:cs typeface="Arial" charset="0"/>
              </a:rPr>
              <a:pPr algn="r" fontAlgn="base">
                <a:spcBef>
                  <a:spcPct val="0"/>
                </a:spcBef>
                <a:spcAft>
                  <a:spcPct val="0"/>
                </a:spcAft>
                <a:defRPr/>
              </a:pPr>
              <a:t>10</a:t>
            </a:fld>
            <a:endParaRPr lang="en-US" b="0">
              <a:solidFill>
                <a:schemeClr val="tx2"/>
              </a:solidFill>
              <a:cs typeface="Arial" charset="0"/>
            </a:endParaRPr>
          </a:p>
        </p:txBody>
      </p:sp>
      <p:sp>
        <p:nvSpPr>
          <p:cNvPr id="102402" name="Rectangle 2"/>
          <p:cNvSpPr>
            <a:spLocks noGrp="1"/>
          </p:cNvSpPr>
          <p:nvPr>
            <p:ph type="title"/>
          </p:nvPr>
        </p:nvSpPr>
        <p:spPr/>
        <p:txBody>
          <a:bodyPr/>
          <a:lstStyle/>
          <a:p>
            <a:pPr algn="ctr" eaLnBrk="1" hangingPunct="1"/>
            <a:r>
              <a:rPr lang="en-US" dirty="0" smtClean="0"/>
              <a:t>Formatting the Chart Axes</a:t>
            </a:r>
          </a:p>
        </p:txBody>
      </p:sp>
      <p:pic>
        <p:nvPicPr>
          <p:cNvPr id="102406" name="Picture 5"/>
          <p:cNvPicPr>
            <a:picLocks noChangeAspect="1" noChangeArrowheads="1"/>
          </p:cNvPicPr>
          <p:nvPr/>
        </p:nvPicPr>
        <p:blipFill>
          <a:blip r:embed="rId3" cstate="print">
            <a:clrChange>
              <a:clrFrom>
                <a:srgbClr val="F5EDD5"/>
              </a:clrFrom>
              <a:clrTo>
                <a:srgbClr val="F5EDD5">
                  <a:alpha val="0"/>
                </a:srgbClr>
              </a:clrTo>
            </a:clrChange>
          </a:blip>
          <a:srcRect r="18293"/>
          <a:stretch>
            <a:fillRect/>
          </a:stretch>
        </p:blipFill>
        <p:spPr bwMode="auto">
          <a:xfrm>
            <a:off x="1828800" y="2438400"/>
            <a:ext cx="5105400" cy="391383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p:cNvSpPr>
          <p:nvPr>
            <p:ph idx="1"/>
          </p:nvPr>
        </p:nvSpPr>
        <p:spPr>
          <a:xfrm>
            <a:off x="381000" y="2895600"/>
            <a:ext cx="8229600" cy="4754563"/>
          </a:xfrm>
        </p:spPr>
        <p:txBody>
          <a:bodyPr>
            <a:normAutofit/>
          </a:bodyPr>
          <a:lstStyle/>
          <a:p>
            <a:pPr eaLnBrk="1" hangingPunct="1">
              <a:buNone/>
            </a:pPr>
            <a:r>
              <a:rPr lang="en-US" sz="2400" dirty="0" smtClean="0"/>
              <a:t>	</a:t>
            </a:r>
            <a:r>
              <a:rPr lang="en-US" sz="2400" b="1" dirty="0" smtClean="0"/>
              <a:t>The Format Tab is used to modify the graph borders and background. In addition you can modify any shape in the graph.</a:t>
            </a:r>
          </a:p>
          <a:p>
            <a:pPr eaLnBrk="1" hangingPunct="1">
              <a:buNone/>
            </a:pPr>
            <a:endParaRPr lang="en-US" sz="1000" dirty="0" smtClean="0"/>
          </a:p>
          <a:p>
            <a:pPr eaLnBrk="1" hangingPunct="1"/>
            <a:r>
              <a:rPr lang="en-US" sz="2400" dirty="0" smtClean="0"/>
              <a:t>Modify shapes using Shape Styles</a:t>
            </a:r>
          </a:p>
          <a:p>
            <a:pPr eaLnBrk="1" hangingPunct="1"/>
            <a:r>
              <a:rPr lang="en-US" sz="2400" dirty="0" smtClean="0"/>
              <a:t>Modify text using WordArt Styles</a:t>
            </a:r>
          </a:p>
          <a:p>
            <a:pPr eaLnBrk="1" hangingPunct="1"/>
            <a:r>
              <a:rPr lang="en-US" sz="2400" dirty="0" smtClean="0"/>
              <a:t>Modify graph Size</a:t>
            </a:r>
          </a:p>
          <a:p>
            <a:pPr eaLnBrk="1" hangingPunct="1"/>
            <a:r>
              <a:rPr lang="en-US" sz="2400" dirty="0" smtClean="0"/>
              <a:t>Arrange objects in your spreadsheet to change     		order and visibility</a:t>
            </a:r>
          </a:p>
          <a:p>
            <a:pPr eaLnBrk="1" hangingPunct="1"/>
            <a:endParaRPr lang="en-US" sz="2400" dirty="0" smtClean="0"/>
          </a:p>
        </p:txBody>
      </p:sp>
      <p:sp>
        <p:nvSpPr>
          <p:cNvPr id="108548"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C408437F-1019-4458-AB85-2A2CD72E3EB5}" type="slidenum">
              <a:rPr lang="en-US" b="0">
                <a:solidFill>
                  <a:schemeClr val="tx2"/>
                </a:solidFill>
                <a:cs typeface="Arial" charset="0"/>
              </a:rPr>
              <a:pPr algn="r" fontAlgn="base">
                <a:spcBef>
                  <a:spcPct val="0"/>
                </a:spcBef>
                <a:spcAft>
                  <a:spcPct val="0"/>
                </a:spcAft>
                <a:defRPr/>
              </a:pPr>
              <a:t>11</a:t>
            </a:fld>
            <a:endParaRPr lang="en-US" b="0">
              <a:solidFill>
                <a:schemeClr val="tx2"/>
              </a:solidFill>
              <a:cs typeface="Arial" charset="0"/>
            </a:endParaRPr>
          </a:p>
        </p:txBody>
      </p:sp>
      <p:sp>
        <p:nvSpPr>
          <p:cNvPr id="106498" name="Rectangle 2"/>
          <p:cNvSpPr>
            <a:spLocks noGrp="1"/>
          </p:cNvSpPr>
          <p:nvPr>
            <p:ph type="title"/>
          </p:nvPr>
        </p:nvSpPr>
        <p:spPr/>
        <p:txBody>
          <a:bodyPr/>
          <a:lstStyle/>
          <a:p>
            <a:pPr algn="ctr"/>
            <a:r>
              <a:rPr lang="en-US" dirty="0" smtClean="0"/>
              <a:t>Formatting your graph (Cont.)</a:t>
            </a:r>
          </a:p>
        </p:txBody>
      </p:sp>
      <p:pic>
        <p:nvPicPr>
          <p:cNvPr id="7" name="Picture 6" descr="Chart Tools_Format.png"/>
          <p:cNvPicPr>
            <a:picLocks noChangeAspect="1"/>
          </p:cNvPicPr>
          <p:nvPr/>
        </p:nvPicPr>
        <p:blipFill>
          <a:blip r:embed="rId3" cstate="print"/>
          <a:stretch>
            <a:fillRect/>
          </a:stretch>
        </p:blipFill>
        <p:spPr>
          <a:xfrm>
            <a:off x="0" y="1371600"/>
            <a:ext cx="9144000" cy="149461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p:cNvSpPr>
          <p:nvPr>
            <p:ph idx="1"/>
          </p:nvPr>
        </p:nvSpPr>
        <p:spPr>
          <a:xfrm>
            <a:off x="381000" y="2895600"/>
            <a:ext cx="8229600" cy="4754563"/>
          </a:xfrm>
        </p:spPr>
        <p:txBody>
          <a:bodyPr>
            <a:normAutofit/>
          </a:bodyPr>
          <a:lstStyle/>
          <a:p>
            <a:pPr eaLnBrk="1" hangingPunct="1">
              <a:buNone/>
            </a:pPr>
            <a:r>
              <a:rPr lang="en-US" sz="2400" dirty="0" smtClean="0"/>
              <a:t>	The Current Selection group is available from either the Layout tab or Format tab. If you click on the graph feature you want to modify and then click Format Selection the dialog box for that graph feature will open.</a:t>
            </a:r>
          </a:p>
          <a:p>
            <a:pPr eaLnBrk="1" hangingPunct="1">
              <a:buNone/>
            </a:pPr>
            <a:endParaRPr lang="en-US" sz="1000" dirty="0" smtClean="0"/>
          </a:p>
          <a:p>
            <a:pPr eaLnBrk="1" hangingPunct="1"/>
            <a:r>
              <a:rPr lang="en-US" sz="2400" dirty="0" smtClean="0"/>
              <a:t>If you are familiar with prior versions of Excel, you can still right-click on a feature and select “Format &lt;feature&gt;” from the pop-up menu.</a:t>
            </a:r>
          </a:p>
          <a:p>
            <a:pPr eaLnBrk="1" hangingPunct="1">
              <a:buNone/>
            </a:pPr>
            <a:endParaRPr lang="en-US" sz="2400" dirty="0" smtClean="0"/>
          </a:p>
        </p:txBody>
      </p:sp>
      <p:sp>
        <p:nvSpPr>
          <p:cNvPr id="108548"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C408437F-1019-4458-AB85-2A2CD72E3EB5}" type="slidenum">
              <a:rPr lang="en-US" b="0">
                <a:solidFill>
                  <a:schemeClr val="tx2"/>
                </a:solidFill>
                <a:cs typeface="Arial" charset="0"/>
              </a:rPr>
              <a:pPr algn="r" fontAlgn="base">
                <a:spcBef>
                  <a:spcPct val="0"/>
                </a:spcBef>
                <a:spcAft>
                  <a:spcPct val="0"/>
                </a:spcAft>
                <a:defRPr/>
              </a:pPr>
              <a:t>12</a:t>
            </a:fld>
            <a:endParaRPr lang="en-US" b="0">
              <a:solidFill>
                <a:schemeClr val="tx2"/>
              </a:solidFill>
              <a:cs typeface="Arial" charset="0"/>
            </a:endParaRPr>
          </a:p>
        </p:txBody>
      </p:sp>
      <p:sp>
        <p:nvSpPr>
          <p:cNvPr id="106498" name="Rectangle 2"/>
          <p:cNvSpPr>
            <a:spLocks noGrp="1"/>
          </p:cNvSpPr>
          <p:nvPr>
            <p:ph type="title"/>
          </p:nvPr>
        </p:nvSpPr>
        <p:spPr/>
        <p:txBody>
          <a:bodyPr/>
          <a:lstStyle/>
          <a:p>
            <a:pPr algn="ctr"/>
            <a:r>
              <a:rPr lang="en-US" dirty="0" smtClean="0"/>
              <a:t>Formatting your graph (Cont.)</a:t>
            </a:r>
          </a:p>
        </p:txBody>
      </p:sp>
      <p:pic>
        <p:nvPicPr>
          <p:cNvPr id="7" name="Picture 6" descr="Chart Tools_Format.png"/>
          <p:cNvPicPr>
            <a:picLocks noChangeAspect="1"/>
          </p:cNvPicPr>
          <p:nvPr/>
        </p:nvPicPr>
        <p:blipFill>
          <a:blip r:embed="rId3" cstate="print"/>
          <a:stretch>
            <a:fillRect/>
          </a:stretch>
        </p:blipFill>
        <p:spPr>
          <a:xfrm>
            <a:off x="0" y="1219200"/>
            <a:ext cx="9144000" cy="1494612"/>
          </a:xfrm>
          <a:prstGeom prst="rect">
            <a:avLst/>
          </a:prstGeom>
        </p:spPr>
      </p:pic>
      <p:sp>
        <p:nvSpPr>
          <p:cNvPr id="8" name="Rectangle 7"/>
          <p:cNvSpPr/>
          <p:nvPr/>
        </p:nvSpPr>
        <p:spPr>
          <a:xfrm>
            <a:off x="0" y="1066800"/>
            <a:ext cx="15240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Slide Number Placeholder 5"/>
          <p:cNvSpPr>
            <a:spLocks noGrp="1"/>
          </p:cNvSpPr>
          <p:nvPr>
            <p:ph type="sldNum" sz="quarter" idx="12"/>
          </p:nvPr>
        </p:nvSpPr>
        <p:spPr bwMode="auto">
          <a:xfrm>
            <a:off x="8610600" y="6400800"/>
            <a:ext cx="533400" cy="457200"/>
          </a:xfrm>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69907DEF-F9EE-429C-B60C-70302E10486A}" type="slidenum">
              <a:rPr lang="en-US">
                <a:cs typeface="Arial" charset="0"/>
              </a:rPr>
              <a:pPr fontAlgn="base">
                <a:spcBef>
                  <a:spcPct val="0"/>
                </a:spcBef>
                <a:spcAft>
                  <a:spcPct val="0"/>
                </a:spcAft>
                <a:defRPr/>
              </a:pPr>
              <a:t>13</a:t>
            </a:fld>
            <a:endParaRPr lang="en-US">
              <a:cs typeface="Arial" charset="0"/>
            </a:endParaRPr>
          </a:p>
        </p:txBody>
      </p:sp>
      <p:sp>
        <p:nvSpPr>
          <p:cNvPr id="34818" name="Rectangle 2"/>
          <p:cNvSpPr>
            <a:spLocks noGrp="1"/>
          </p:cNvSpPr>
          <p:nvPr>
            <p:ph type="title"/>
          </p:nvPr>
        </p:nvSpPr>
        <p:spPr/>
        <p:txBody>
          <a:bodyPr>
            <a:normAutofit fontScale="90000"/>
          </a:bodyPr>
          <a:lstStyle/>
          <a:p>
            <a:pPr algn="ctr" eaLnBrk="1" fontAlgn="auto" hangingPunct="1">
              <a:spcAft>
                <a:spcPts val="0"/>
              </a:spcAft>
              <a:defRPr/>
            </a:pPr>
            <a:r>
              <a:rPr lang="en-US" sz="4000" dirty="0" smtClean="0"/>
              <a:t>Adding a Data Series to an Existing Chart </a:t>
            </a:r>
          </a:p>
        </p:txBody>
      </p:sp>
      <p:pic>
        <p:nvPicPr>
          <p:cNvPr id="113669" name="Picture 9"/>
          <p:cNvPicPr>
            <a:picLocks noChangeAspect="1" noChangeArrowheads="1"/>
          </p:cNvPicPr>
          <p:nvPr/>
        </p:nvPicPr>
        <p:blipFill>
          <a:blip r:embed="rId3" cstate="print">
            <a:clrChange>
              <a:clrFrom>
                <a:srgbClr val="F5EDD5"/>
              </a:clrFrom>
              <a:clrTo>
                <a:srgbClr val="F5EDD5">
                  <a:alpha val="0"/>
                </a:srgbClr>
              </a:clrTo>
            </a:clrChange>
          </a:blip>
          <a:srcRect t="19868" r="51064"/>
          <a:stretch>
            <a:fillRect/>
          </a:stretch>
        </p:blipFill>
        <p:spPr bwMode="auto">
          <a:xfrm>
            <a:off x="4876800" y="4724400"/>
            <a:ext cx="3505200" cy="1536700"/>
          </a:xfrm>
          <a:prstGeom prst="rect">
            <a:avLst/>
          </a:prstGeom>
          <a:noFill/>
          <a:ln w="9525" algn="ctr">
            <a:noFill/>
            <a:miter lim="800000"/>
            <a:headEnd/>
            <a:tailEnd/>
          </a:ln>
        </p:spPr>
      </p:pic>
      <p:pic>
        <p:nvPicPr>
          <p:cNvPr id="113670" name="Picture 10"/>
          <p:cNvPicPr>
            <a:picLocks noChangeAspect="1" noChangeArrowheads="1"/>
          </p:cNvPicPr>
          <p:nvPr/>
        </p:nvPicPr>
        <p:blipFill>
          <a:blip r:embed="rId4" cstate="print">
            <a:clrChange>
              <a:clrFrom>
                <a:srgbClr val="F5EDD5"/>
              </a:clrFrom>
              <a:clrTo>
                <a:srgbClr val="F5EDD5">
                  <a:alpha val="0"/>
                </a:srgbClr>
              </a:clrTo>
            </a:clrChange>
          </a:blip>
          <a:srcRect l="21834"/>
          <a:stretch>
            <a:fillRect/>
          </a:stretch>
        </p:blipFill>
        <p:spPr bwMode="auto">
          <a:xfrm>
            <a:off x="3503612" y="1676400"/>
            <a:ext cx="5183188" cy="2738266"/>
          </a:xfrm>
          <a:prstGeom prst="rect">
            <a:avLst/>
          </a:prstGeom>
          <a:noFill/>
          <a:ln w="9525" algn="ctr">
            <a:noFill/>
            <a:miter lim="800000"/>
            <a:headEnd/>
            <a:tailEnd/>
          </a:ln>
        </p:spPr>
      </p:pic>
      <p:sp>
        <p:nvSpPr>
          <p:cNvPr id="7" name="TextBox 6"/>
          <p:cNvSpPr txBox="1"/>
          <p:nvPr/>
        </p:nvSpPr>
        <p:spPr>
          <a:xfrm>
            <a:off x="304800" y="1981200"/>
            <a:ext cx="4038600" cy="3323987"/>
          </a:xfrm>
          <a:prstGeom prst="rect">
            <a:avLst/>
          </a:prstGeom>
          <a:noFill/>
        </p:spPr>
        <p:txBody>
          <a:bodyPr wrap="square" rtlCol="0">
            <a:spAutoFit/>
          </a:bodyPr>
          <a:lstStyle/>
          <a:p>
            <a:pPr marL="457200" indent="-457200">
              <a:buClr>
                <a:schemeClr val="accent1"/>
              </a:buClr>
              <a:buSzPct val="120000"/>
              <a:buFont typeface="Lucida Sans Unicode" pitchFamily="34" charset="0"/>
              <a:buChar char="‣"/>
            </a:pPr>
            <a:r>
              <a:rPr lang="en-US" sz="2400" dirty="0" smtClean="0"/>
              <a:t>In the Data group, on the </a:t>
            </a:r>
            <a:r>
              <a:rPr lang="en-US" sz="2400" b="1" dirty="0" smtClean="0"/>
              <a:t>Design </a:t>
            </a:r>
            <a:r>
              <a:rPr lang="en-US" sz="2400" dirty="0" smtClean="0"/>
              <a:t> tab, click on Select Data, and the Select Data Source window will open</a:t>
            </a:r>
          </a:p>
          <a:p>
            <a:pPr marL="457200" indent="-457200">
              <a:buClr>
                <a:schemeClr val="accent1"/>
              </a:buClr>
              <a:buSzPct val="120000"/>
              <a:buFont typeface="Lucida Sans Unicode" pitchFamily="34" charset="0"/>
              <a:buChar char="‣"/>
            </a:pPr>
            <a:endParaRPr lang="en-US" sz="2400" dirty="0" smtClean="0"/>
          </a:p>
          <a:p>
            <a:pPr marL="457200" indent="-457200">
              <a:buClr>
                <a:schemeClr val="accent1"/>
              </a:buClr>
              <a:buSzPct val="120000"/>
              <a:buFont typeface="Lucida Sans Unicode" pitchFamily="34" charset="0"/>
              <a:buChar char="‣"/>
            </a:pPr>
            <a:r>
              <a:rPr lang="en-US" sz="2400" dirty="0" smtClean="0"/>
              <a:t>Use this window to Edit or Add data to the graph</a:t>
            </a:r>
          </a:p>
          <a:p>
            <a:pPr marL="342900" indent="-342900">
              <a:buClr>
                <a:schemeClr val="accent1"/>
              </a:buClr>
              <a:buFont typeface="Lucida Sans Unicode" pitchFamily="34" charset="0"/>
              <a:buChar cha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p:cNvSpPr>
          <p:nvPr>
            <p:ph idx="1"/>
          </p:nvPr>
        </p:nvSpPr>
        <p:spPr>
          <a:xfrm>
            <a:off x="762000" y="1447800"/>
            <a:ext cx="7696200" cy="4525963"/>
          </a:xfrm>
        </p:spPr>
        <p:txBody>
          <a:bodyPr>
            <a:normAutofit/>
          </a:bodyPr>
          <a:lstStyle/>
          <a:p>
            <a:pPr eaLnBrk="1" hangingPunct="1"/>
            <a:r>
              <a:rPr lang="en-US" sz="2400" dirty="0" smtClean="0"/>
              <a:t>By default, a chart is inserted as an </a:t>
            </a:r>
            <a:r>
              <a:rPr lang="en-US" sz="2400" b="1" dirty="0" smtClean="0"/>
              <a:t>embedded chart</a:t>
            </a:r>
            <a:r>
              <a:rPr lang="en-US" sz="2400" dirty="0" smtClean="0"/>
              <a:t>, which means the chart is placed in a worksheet next to its data source.</a:t>
            </a:r>
          </a:p>
          <a:p>
            <a:pPr eaLnBrk="1" hangingPunct="1">
              <a:buNone/>
            </a:pPr>
            <a:endParaRPr lang="en-US" sz="1000" dirty="0" smtClean="0"/>
          </a:p>
          <a:p>
            <a:pPr eaLnBrk="1" hangingPunct="1"/>
            <a:r>
              <a:rPr lang="en-US" sz="2400" dirty="0" smtClean="0"/>
              <a:t>You can also place a chart in a </a:t>
            </a:r>
            <a:r>
              <a:rPr lang="en-US" sz="2400" b="1" dirty="0" smtClean="0"/>
              <a:t>Chart sheet.</a:t>
            </a:r>
          </a:p>
          <a:p>
            <a:pPr eaLnBrk="1" hangingPunct="1">
              <a:buNone/>
            </a:pPr>
            <a:endParaRPr lang="en-US" sz="1000" dirty="0" smtClean="0"/>
          </a:p>
          <a:p>
            <a:pPr eaLnBrk="1" hangingPunct="1"/>
            <a:r>
              <a:rPr lang="en-US" sz="2400" dirty="0" smtClean="0"/>
              <a:t>In the Location group on the Chart Tools Design tab, click the </a:t>
            </a:r>
            <a:r>
              <a:rPr lang="en-US" sz="2400" b="1" dirty="0" smtClean="0"/>
              <a:t>Move Chart </a:t>
            </a:r>
            <a:r>
              <a:rPr lang="en-US" sz="2400" dirty="0" smtClean="0"/>
              <a:t>button.</a:t>
            </a:r>
          </a:p>
        </p:txBody>
      </p:sp>
      <p:sp>
        <p:nvSpPr>
          <p:cNvPr id="92164"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EA4DB048-8D19-400E-B975-9A77C72EE4B7}" type="slidenum">
              <a:rPr lang="en-US" b="0">
                <a:solidFill>
                  <a:schemeClr val="tx2"/>
                </a:solidFill>
                <a:cs typeface="Arial" charset="0"/>
              </a:rPr>
              <a:pPr algn="r" fontAlgn="base">
                <a:spcBef>
                  <a:spcPct val="0"/>
                </a:spcBef>
                <a:spcAft>
                  <a:spcPct val="0"/>
                </a:spcAft>
                <a:defRPr/>
              </a:pPr>
              <a:t>14</a:t>
            </a:fld>
            <a:endParaRPr lang="en-US" b="0">
              <a:solidFill>
                <a:schemeClr val="tx2"/>
              </a:solidFill>
              <a:cs typeface="Arial" charset="0"/>
            </a:endParaRPr>
          </a:p>
        </p:txBody>
      </p:sp>
      <p:sp>
        <p:nvSpPr>
          <p:cNvPr id="90114" name="Rectangle 2"/>
          <p:cNvSpPr>
            <a:spLocks noGrp="1"/>
          </p:cNvSpPr>
          <p:nvPr>
            <p:ph type="title"/>
          </p:nvPr>
        </p:nvSpPr>
        <p:spPr/>
        <p:txBody>
          <a:bodyPr/>
          <a:lstStyle/>
          <a:p>
            <a:pPr algn="ctr" eaLnBrk="1" hangingPunct="1"/>
            <a:r>
              <a:rPr lang="en-US" dirty="0" smtClean="0"/>
              <a:t>Moving and Resizing Charts</a:t>
            </a:r>
          </a:p>
        </p:txBody>
      </p:sp>
      <p:pic>
        <p:nvPicPr>
          <p:cNvPr id="6" name="Picture 5"/>
          <p:cNvPicPr>
            <a:picLocks noChangeAspect="1" noChangeArrowheads="1"/>
          </p:cNvPicPr>
          <p:nvPr/>
        </p:nvPicPr>
        <p:blipFill>
          <a:blip r:embed="rId3" cstate="print">
            <a:clrChange>
              <a:clrFrom>
                <a:srgbClr val="F5EDD5"/>
              </a:clrFrom>
              <a:clrTo>
                <a:srgbClr val="F5EDD5">
                  <a:alpha val="0"/>
                </a:srgbClr>
              </a:clrTo>
            </a:clrChange>
          </a:blip>
          <a:srcRect t="11111" r="24963"/>
          <a:stretch>
            <a:fillRect/>
          </a:stretch>
        </p:blipFill>
        <p:spPr bwMode="auto">
          <a:xfrm>
            <a:off x="1676400" y="4419600"/>
            <a:ext cx="5562600" cy="17526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p:cNvSpPr>
          <p:nvPr>
            <p:ph idx="1"/>
          </p:nvPr>
        </p:nvSpPr>
        <p:spPr/>
        <p:txBody>
          <a:bodyPr/>
          <a:lstStyle/>
          <a:p>
            <a:pPr eaLnBrk="1" hangingPunct="1"/>
            <a:r>
              <a:rPr lang="en-US" sz="2400" dirty="0" smtClean="0"/>
              <a:t>Click the </a:t>
            </a:r>
            <a:r>
              <a:rPr lang="en-US" sz="2400" b="1" dirty="0" smtClean="0"/>
              <a:t>Insert </a:t>
            </a:r>
            <a:r>
              <a:rPr lang="en-US" sz="2400" dirty="0" smtClean="0"/>
              <a:t>tab on the Ribbon.</a:t>
            </a:r>
          </a:p>
          <a:p>
            <a:pPr eaLnBrk="1" hangingPunct="1"/>
            <a:r>
              <a:rPr lang="en-US" sz="2400" dirty="0" smtClean="0"/>
              <a:t>In the Charts group, click the </a:t>
            </a:r>
            <a:r>
              <a:rPr lang="en-US" sz="2400" b="1" dirty="0" smtClean="0"/>
              <a:t>Pie </a:t>
            </a:r>
            <a:r>
              <a:rPr lang="en-US" sz="2400" dirty="0" smtClean="0"/>
              <a:t>button</a:t>
            </a:r>
            <a:r>
              <a:rPr lang="en-US" dirty="0" smtClean="0"/>
              <a:t>.</a:t>
            </a:r>
          </a:p>
        </p:txBody>
      </p:sp>
      <p:sp>
        <p:nvSpPr>
          <p:cNvPr id="91140"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DEFDB6CA-F463-47B2-AE56-5109F258B0F8}" type="slidenum">
              <a:rPr lang="en-US" b="0">
                <a:solidFill>
                  <a:schemeClr val="tx2"/>
                </a:solidFill>
                <a:cs typeface="Arial" charset="0"/>
              </a:rPr>
              <a:pPr algn="r" fontAlgn="base">
                <a:spcBef>
                  <a:spcPct val="0"/>
                </a:spcBef>
                <a:spcAft>
                  <a:spcPct val="0"/>
                </a:spcAft>
                <a:defRPr/>
              </a:pPr>
              <a:t>15</a:t>
            </a:fld>
            <a:endParaRPr lang="en-US" b="0">
              <a:solidFill>
                <a:schemeClr val="tx2"/>
              </a:solidFill>
              <a:cs typeface="Arial" charset="0"/>
            </a:endParaRPr>
          </a:p>
        </p:txBody>
      </p:sp>
      <p:sp>
        <p:nvSpPr>
          <p:cNvPr id="89090" name="Rectangle 2"/>
          <p:cNvSpPr>
            <a:spLocks noGrp="1"/>
          </p:cNvSpPr>
          <p:nvPr>
            <p:ph type="title"/>
          </p:nvPr>
        </p:nvSpPr>
        <p:spPr/>
        <p:txBody>
          <a:bodyPr/>
          <a:lstStyle/>
          <a:p>
            <a:pPr algn="ctr" eaLnBrk="1" hangingPunct="1"/>
            <a:r>
              <a:rPr lang="en-US" dirty="0" smtClean="0"/>
              <a:t>Create a Pie Chart </a:t>
            </a:r>
          </a:p>
        </p:txBody>
      </p:sp>
      <p:pic>
        <p:nvPicPr>
          <p:cNvPr id="89094" name="Picture 4" descr="FigEXT4-04"/>
          <p:cNvPicPr>
            <a:picLocks noChangeAspect="1" noChangeArrowheads="1"/>
          </p:cNvPicPr>
          <p:nvPr/>
        </p:nvPicPr>
        <p:blipFill>
          <a:blip r:embed="rId3" cstate="print"/>
          <a:srcRect l="18604"/>
          <a:stretch>
            <a:fillRect/>
          </a:stretch>
        </p:blipFill>
        <p:spPr bwMode="auto">
          <a:xfrm>
            <a:off x="1524000" y="2674937"/>
            <a:ext cx="5667375" cy="342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6" descr="FigEXT4-08"/>
          <p:cNvPicPr>
            <a:picLocks noGrp="1" noChangeAspect="1" noChangeArrowheads="1"/>
          </p:cNvPicPr>
          <p:nvPr>
            <p:ph idx="1"/>
          </p:nvPr>
        </p:nvPicPr>
        <p:blipFill>
          <a:blip r:embed="rId3" cstate="print"/>
          <a:srcRect l="22640"/>
          <a:stretch>
            <a:fillRect/>
          </a:stretch>
        </p:blipFill>
        <p:spPr>
          <a:xfrm>
            <a:off x="1600200" y="2998787"/>
            <a:ext cx="5386388" cy="2640013"/>
          </a:xfrm>
        </p:spPr>
      </p:pic>
      <p:sp>
        <p:nvSpPr>
          <p:cNvPr id="94212"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D6B06D4E-4BCD-4A17-9576-B4915F152481}" type="slidenum">
              <a:rPr lang="en-US" b="0">
                <a:solidFill>
                  <a:schemeClr val="tx2"/>
                </a:solidFill>
                <a:cs typeface="Arial" charset="0"/>
              </a:rPr>
              <a:pPr algn="r" fontAlgn="base">
                <a:spcBef>
                  <a:spcPct val="0"/>
                </a:spcBef>
                <a:spcAft>
                  <a:spcPct val="0"/>
                </a:spcAft>
                <a:defRPr/>
              </a:pPr>
              <a:t>16</a:t>
            </a:fld>
            <a:endParaRPr lang="en-US" b="0">
              <a:solidFill>
                <a:schemeClr val="tx2"/>
              </a:solidFill>
              <a:cs typeface="Arial" charset="0"/>
            </a:endParaRPr>
          </a:p>
        </p:txBody>
      </p:sp>
      <p:sp>
        <p:nvSpPr>
          <p:cNvPr id="92162" name="Rectangle 2"/>
          <p:cNvSpPr>
            <a:spLocks noGrp="1"/>
          </p:cNvSpPr>
          <p:nvPr>
            <p:ph type="title"/>
          </p:nvPr>
        </p:nvSpPr>
        <p:spPr/>
        <p:txBody>
          <a:bodyPr>
            <a:normAutofit fontScale="90000"/>
          </a:bodyPr>
          <a:lstStyle/>
          <a:p>
            <a:pPr algn="ctr" eaLnBrk="1" hangingPunct="1"/>
            <a:r>
              <a:rPr lang="en-US" sz="4000" dirty="0" smtClean="0"/>
              <a:t>Choosing a Chart Style and Layout</a:t>
            </a:r>
          </a:p>
        </p:txBody>
      </p:sp>
      <p:sp>
        <p:nvSpPr>
          <p:cNvPr id="7" name="Rectangle 3"/>
          <p:cNvSpPr txBox="1">
            <a:spLocks/>
          </p:cNvSpPr>
          <p:nvPr/>
        </p:nvSpPr>
        <p:spPr>
          <a:xfrm>
            <a:off x="609600" y="1646237"/>
            <a:ext cx="8229600" cy="4525963"/>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400" dirty="0" smtClean="0"/>
              <a:t>In the </a:t>
            </a:r>
            <a:r>
              <a:rPr lang="en-US" sz="2400" b="1" dirty="0" smtClean="0"/>
              <a:t>Design</a:t>
            </a:r>
            <a:r>
              <a:rPr lang="en-US" sz="2400" dirty="0" smtClean="0"/>
              <a:t> tab of the Chart Tools select a quick Layout and Style for your chart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6" descr="FigEXT4-09"/>
          <p:cNvPicPr>
            <a:picLocks noGrp="1" noChangeAspect="1" noChangeArrowheads="1"/>
          </p:cNvPicPr>
          <p:nvPr>
            <p:ph idx="1"/>
          </p:nvPr>
        </p:nvPicPr>
        <p:blipFill>
          <a:blip r:embed="rId3" cstate="print"/>
          <a:srcRect l="22640"/>
          <a:stretch>
            <a:fillRect/>
          </a:stretch>
        </p:blipFill>
        <p:spPr>
          <a:xfrm>
            <a:off x="1828800" y="1916113"/>
            <a:ext cx="5386388" cy="3513137"/>
          </a:xfrm>
        </p:spPr>
      </p:pic>
      <p:sp>
        <p:nvSpPr>
          <p:cNvPr id="95236"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EE6F4C39-F031-4752-98A0-603CF0D1D0A0}" type="slidenum">
              <a:rPr lang="en-US" b="0">
                <a:solidFill>
                  <a:schemeClr val="tx2"/>
                </a:solidFill>
                <a:cs typeface="Arial" charset="0"/>
              </a:rPr>
              <a:pPr algn="r" fontAlgn="base">
                <a:spcBef>
                  <a:spcPct val="0"/>
                </a:spcBef>
                <a:spcAft>
                  <a:spcPct val="0"/>
                </a:spcAft>
                <a:defRPr/>
              </a:pPr>
              <a:t>17</a:t>
            </a:fld>
            <a:endParaRPr lang="en-US" b="0">
              <a:solidFill>
                <a:schemeClr val="tx2"/>
              </a:solidFill>
              <a:cs typeface="Arial" charset="0"/>
            </a:endParaRPr>
          </a:p>
        </p:txBody>
      </p:sp>
      <p:sp>
        <p:nvSpPr>
          <p:cNvPr id="93186" name="Rectangle 2"/>
          <p:cNvSpPr>
            <a:spLocks noGrp="1"/>
          </p:cNvSpPr>
          <p:nvPr>
            <p:ph type="title"/>
          </p:nvPr>
        </p:nvSpPr>
        <p:spPr/>
        <p:txBody>
          <a:bodyPr>
            <a:normAutofit fontScale="90000"/>
          </a:bodyPr>
          <a:lstStyle/>
          <a:p>
            <a:pPr algn="ctr" eaLnBrk="1" hangingPunct="1"/>
            <a:r>
              <a:rPr lang="en-US" sz="4000" dirty="0" smtClean="0"/>
              <a:t>Choosing a Chart Style and Layout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p:cNvSpPr>
          <p:nvPr>
            <p:ph idx="1"/>
          </p:nvPr>
        </p:nvSpPr>
        <p:spPr>
          <a:xfrm>
            <a:off x="609600" y="1600200"/>
            <a:ext cx="8229600" cy="4525963"/>
          </a:xfrm>
        </p:spPr>
        <p:txBody>
          <a:bodyPr>
            <a:normAutofit/>
          </a:bodyPr>
          <a:lstStyle/>
          <a:p>
            <a:pPr eaLnBrk="1" hangingPunct="1"/>
            <a:r>
              <a:rPr lang="en-US" sz="2400" dirty="0" smtClean="0"/>
              <a:t>Click the chart to select it.</a:t>
            </a:r>
          </a:p>
          <a:p>
            <a:pPr eaLnBrk="1" hangingPunct="1"/>
            <a:r>
              <a:rPr lang="en-US" sz="2400" dirty="0" smtClean="0"/>
              <a:t>In the Labels group on the Chart Tools Layout tab, click the </a:t>
            </a:r>
            <a:r>
              <a:rPr lang="en-US" sz="2400" b="1" dirty="0" smtClean="0"/>
              <a:t>Data Labels </a:t>
            </a:r>
            <a:r>
              <a:rPr lang="en-US" sz="2400" dirty="0" smtClean="0"/>
              <a:t>button, and then click </a:t>
            </a:r>
            <a:r>
              <a:rPr lang="en-US" sz="2400" b="1" dirty="0" smtClean="0"/>
              <a:t>More Data Label Options.</a:t>
            </a:r>
            <a:endParaRPr lang="en-US" sz="2400" dirty="0" smtClean="0"/>
          </a:p>
        </p:txBody>
      </p:sp>
      <p:sp>
        <p:nvSpPr>
          <p:cNvPr id="98308"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C04AF22F-DC97-4D5F-852D-6AC325C4E0CA}" type="slidenum">
              <a:rPr lang="en-US" b="0">
                <a:solidFill>
                  <a:schemeClr val="tx2"/>
                </a:solidFill>
                <a:cs typeface="Arial" charset="0"/>
              </a:rPr>
              <a:pPr algn="r" fontAlgn="base">
                <a:spcBef>
                  <a:spcPct val="0"/>
                </a:spcBef>
                <a:spcAft>
                  <a:spcPct val="0"/>
                </a:spcAft>
                <a:defRPr/>
              </a:pPr>
              <a:t>18</a:t>
            </a:fld>
            <a:endParaRPr lang="en-US" b="0">
              <a:solidFill>
                <a:schemeClr val="tx2"/>
              </a:solidFill>
              <a:cs typeface="Arial" charset="0"/>
            </a:endParaRPr>
          </a:p>
        </p:txBody>
      </p:sp>
      <p:sp>
        <p:nvSpPr>
          <p:cNvPr id="96258" name="Rectangle 2"/>
          <p:cNvSpPr>
            <a:spLocks noGrp="1"/>
          </p:cNvSpPr>
          <p:nvPr>
            <p:ph type="title"/>
          </p:nvPr>
        </p:nvSpPr>
        <p:spPr/>
        <p:txBody>
          <a:bodyPr/>
          <a:lstStyle/>
          <a:p>
            <a:pPr algn="ctr" eaLnBrk="1" hangingPunct="1"/>
            <a:r>
              <a:rPr lang="en-US" dirty="0" smtClean="0"/>
              <a:t>Formatting a Pie Chart</a:t>
            </a:r>
          </a:p>
        </p:txBody>
      </p:sp>
      <p:pic>
        <p:nvPicPr>
          <p:cNvPr id="96262" name="Picture 5"/>
          <p:cNvPicPr>
            <a:picLocks noChangeAspect="1" noChangeArrowheads="1"/>
          </p:cNvPicPr>
          <p:nvPr/>
        </p:nvPicPr>
        <p:blipFill>
          <a:blip r:embed="rId3" cstate="print">
            <a:clrChange>
              <a:clrFrom>
                <a:srgbClr val="F5EDD5"/>
              </a:clrFrom>
              <a:clrTo>
                <a:srgbClr val="F5EDD5">
                  <a:alpha val="0"/>
                </a:srgbClr>
              </a:clrTo>
            </a:clrChange>
          </a:blip>
          <a:srcRect l="18033"/>
          <a:stretch>
            <a:fillRect/>
          </a:stretch>
        </p:blipFill>
        <p:spPr bwMode="auto">
          <a:xfrm>
            <a:off x="3352800" y="3276600"/>
            <a:ext cx="3810000" cy="30337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p:cNvSpPr>
          <p:nvPr>
            <p:ph idx="1"/>
          </p:nvPr>
        </p:nvSpPr>
        <p:spPr/>
        <p:txBody>
          <a:bodyPr>
            <a:normAutofit/>
          </a:bodyPr>
          <a:lstStyle/>
          <a:p>
            <a:pPr eaLnBrk="1" hangingPunct="1"/>
            <a:r>
              <a:rPr lang="en-US" sz="2400" dirty="0" smtClean="0"/>
              <a:t>In pie charts with legends, it’s best to make the slice colors as distinct as possible to avoid confusion.</a:t>
            </a:r>
          </a:p>
          <a:p>
            <a:pPr eaLnBrk="1" hangingPunct="1"/>
            <a:r>
              <a:rPr lang="en-US" sz="2400" dirty="0" smtClean="0"/>
              <a:t>Click the pie to select the entire data series, and then click the slice you wish to change.</a:t>
            </a:r>
          </a:p>
          <a:p>
            <a:pPr eaLnBrk="1" hangingPunct="1"/>
            <a:r>
              <a:rPr lang="en-US" sz="2400" dirty="0" smtClean="0"/>
              <a:t>Change the fill color.</a:t>
            </a:r>
          </a:p>
        </p:txBody>
      </p:sp>
      <p:sp>
        <p:nvSpPr>
          <p:cNvPr id="99332"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87D07247-9D31-4190-83AC-BEDA18806A30}" type="slidenum">
              <a:rPr lang="en-US" b="0">
                <a:solidFill>
                  <a:schemeClr val="tx2"/>
                </a:solidFill>
                <a:cs typeface="Arial" charset="0"/>
              </a:rPr>
              <a:pPr algn="r" fontAlgn="base">
                <a:spcBef>
                  <a:spcPct val="0"/>
                </a:spcBef>
                <a:spcAft>
                  <a:spcPct val="0"/>
                </a:spcAft>
                <a:defRPr/>
              </a:pPr>
              <a:t>19</a:t>
            </a:fld>
            <a:endParaRPr lang="en-US" b="0">
              <a:solidFill>
                <a:schemeClr val="tx2"/>
              </a:solidFill>
              <a:cs typeface="Arial" charset="0"/>
            </a:endParaRPr>
          </a:p>
        </p:txBody>
      </p:sp>
      <p:sp>
        <p:nvSpPr>
          <p:cNvPr id="97282" name="Rectangle 2"/>
          <p:cNvSpPr>
            <a:spLocks noGrp="1"/>
          </p:cNvSpPr>
          <p:nvPr>
            <p:ph type="title"/>
          </p:nvPr>
        </p:nvSpPr>
        <p:spPr/>
        <p:txBody>
          <a:bodyPr/>
          <a:lstStyle/>
          <a:p>
            <a:pPr algn="ctr" eaLnBrk="1" hangingPunct="1"/>
            <a:r>
              <a:rPr lang="en-US" dirty="0" smtClean="0"/>
              <a:t>Setting the Pie Slice Colors</a:t>
            </a:r>
          </a:p>
        </p:txBody>
      </p:sp>
      <p:pic>
        <p:nvPicPr>
          <p:cNvPr id="97286" name="Picture 4" descr="FigEXT4-16"/>
          <p:cNvPicPr>
            <a:picLocks noChangeAspect="1" noChangeArrowheads="1"/>
          </p:cNvPicPr>
          <p:nvPr/>
        </p:nvPicPr>
        <p:blipFill>
          <a:blip r:embed="rId3" cstate="print"/>
          <a:srcRect l="22049"/>
          <a:stretch>
            <a:fillRect/>
          </a:stretch>
        </p:blipFill>
        <p:spPr bwMode="auto">
          <a:xfrm>
            <a:off x="2667000" y="4038600"/>
            <a:ext cx="4040937"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p:cNvSpPr>
          <p:nvPr>
            <p:ph idx="1"/>
          </p:nvPr>
        </p:nvSpPr>
        <p:spPr>
          <a:xfrm>
            <a:off x="457200" y="1524000"/>
            <a:ext cx="8229600" cy="5029200"/>
          </a:xfrm>
        </p:spPr>
        <p:txBody>
          <a:bodyPr>
            <a:noAutofit/>
          </a:bodyPr>
          <a:lstStyle/>
          <a:p>
            <a:pPr eaLnBrk="1" hangingPunct="1"/>
            <a:r>
              <a:rPr lang="en-US" sz="2600" dirty="0" smtClean="0"/>
              <a:t>Organize data in a worksheet to make graphing easy</a:t>
            </a:r>
          </a:p>
          <a:p>
            <a:pPr eaLnBrk="1" hangingPunct="1"/>
            <a:r>
              <a:rPr lang="en-US" sz="2600" dirty="0" smtClean="0"/>
              <a:t>Create and XY scatter graph</a:t>
            </a:r>
          </a:p>
          <a:p>
            <a:pPr eaLnBrk="1" hangingPunct="1"/>
            <a:r>
              <a:rPr lang="en-US" sz="2600" dirty="0" smtClean="0"/>
              <a:t>Modify plot formatting</a:t>
            </a:r>
          </a:p>
          <a:p>
            <a:pPr eaLnBrk="1" hangingPunct="1"/>
            <a:r>
              <a:rPr lang="en-US" sz="2600" dirty="0" smtClean="0"/>
              <a:t>Add additional data to the graph</a:t>
            </a:r>
          </a:p>
          <a:p>
            <a:pPr eaLnBrk="1" hangingPunct="1"/>
            <a:r>
              <a:rPr lang="en-US" sz="2600" dirty="0" smtClean="0"/>
              <a:t>Add </a:t>
            </a:r>
            <a:r>
              <a:rPr lang="en-US" sz="2600" dirty="0" err="1" smtClean="0"/>
              <a:t>trendlines</a:t>
            </a:r>
            <a:r>
              <a:rPr lang="en-US" sz="2600" dirty="0" smtClean="0"/>
              <a:t> and error bars to an XY graph</a:t>
            </a:r>
          </a:p>
          <a:p>
            <a:r>
              <a:rPr lang="en-US" sz="2600" dirty="0" smtClean="0"/>
              <a:t>Create </a:t>
            </a:r>
            <a:r>
              <a:rPr lang="en-US" sz="2600" dirty="0" smtClean="0"/>
              <a:t>and format a pie chart</a:t>
            </a:r>
          </a:p>
          <a:p>
            <a:pPr eaLnBrk="1" hangingPunct="1"/>
            <a:r>
              <a:rPr lang="en-US" sz="2600" dirty="0" smtClean="0"/>
              <a:t>Create and format a column chart</a:t>
            </a:r>
          </a:p>
          <a:p>
            <a:r>
              <a:rPr lang="en-US" sz="2600" dirty="0" smtClean="0"/>
              <a:t>Create and format a combined </a:t>
            </a:r>
            <a:r>
              <a:rPr lang="en-US" sz="2600" dirty="0" smtClean="0"/>
              <a:t>chart</a:t>
            </a:r>
          </a:p>
          <a:p>
            <a:r>
              <a:rPr lang="en-US" sz="2600" dirty="0" smtClean="0"/>
              <a:t>Work with 3D charts</a:t>
            </a:r>
          </a:p>
          <a:p>
            <a:endParaRPr lang="en-US" sz="2600" dirty="0" smtClean="0"/>
          </a:p>
        </p:txBody>
      </p:sp>
      <p:sp>
        <p:nvSpPr>
          <p:cNvPr id="84996"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F237DCBD-7E21-4478-A9B9-2306D660F483}" type="slidenum">
              <a:rPr lang="en-US" b="0">
                <a:solidFill>
                  <a:schemeClr val="tx2"/>
                </a:solidFill>
                <a:cs typeface="Arial" charset="0"/>
              </a:rPr>
              <a:pPr algn="r" fontAlgn="base">
                <a:spcBef>
                  <a:spcPct val="0"/>
                </a:spcBef>
                <a:spcAft>
                  <a:spcPct val="0"/>
                </a:spcAft>
                <a:defRPr/>
              </a:pPr>
              <a:t>2</a:t>
            </a:fld>
            <a:endParaRPr lang="en-US" b="0">
              <a:solidFill>
                <a:schemeClr val="tx2"/>
              </a:solidFill>
              <a:cs typeface="Arial" charset="0"/>
            </a:endParaRPr>
          </a:p>
        </p:txBody>
      </p:sp>
      <p:sp>
        <p:nvSpPr>
          <p:cNvPr id="82946" name="Rectangle 2"/>
          <p:cNvSpPr>
            <a:spLocks noGrp="1"/>
          </p:cNvSpPr>
          <p:nvPr>
            <p:ph type="title"/>
          </p:nvPr>
        </p:nvSpPr>
        <p:spPr/>
        <p:txBody>
          <a:bodyPr/>
          <a:lstStyle/>
          <a:p>
            <a:pPr algn="ctr" eaLnBrk="1" hangingPunct="1"/>
            <a:r>
              <a:rPr lang="en-US" dirty="0" smtClean="0"/>
              <a:t>Objectives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p:cNvSpPr>
          <p:nvPr>
            <p:ph idx="1"/>
          </p:nvPr>
        </p:nvSpPr>
        <p:spPr>
          <a:xfrm>
            <a:off x="457200" y="1295400"/>
            <a:ext cx="8229600" cy="4525963"/>
          </a:xfrm>
        </p:spPr>
        <p:txBody>
          <a:bodyPr>
            <a:normAutofit/>
          </a:bodyPr>
          <a:lstStyle/>
          <a:p>
            <a:pPr eaLnBrk="1" hangingPunct="1"/>
            <a:r>
              <a:rPr lang="en-US" sz="2400" dirty="0" smtClean="0"/>
              <a:t>To increase the 3D effect, you need to rotate the chart</a:t>
            </a:r>
          </a:p>
          <a:p>
            <a:pPr eaLnBrk="1" hangingPunct="1"/>
            <a:r>
              <a:rPr lang="en-US" sz="2400" dirty="0" smtClean="0"/>
              <a:t>Click the </a:t>
            </a:r>
            <a:r>
              <a:rPr lang="en-US" sz="2400" b="1" dirty="0" smtClean="0"/>
              <a:t>Chart Tools Layout </a:t>
            </a:r>
            <a:r>
              <a:rPr lang="en-US" sz="2400" dirty="0" smtClean="0"/>
              <a:t>tab on the Ribbon, and then, in the Background group, click the </a:t>
            </a:r>
            <a:r>
              <a:rPr lang="en-US" sz="2400" b="1" dirty="0" smtClean="0"/>
              <a:t>3-D Rotation </a:t>
            </a:r>
            <a:r>
              <a:rPr lang="en-US" sz="2400" dirty="0" smtClean="0"/>
              <a:t>button</a:t>
            </a:r>
          </a:p>
        </p:txBody>
      </p:sp>
      <p:sp>
        <p:nvSpPr>
          <p:cNvPr id="100356"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CCC95B19-6931-4611-84F6-4E53505F53AE}" type="slidenum">
              <a:rPr lang="en-US" b="0">
                <a:solidFill>
                  <a:schemeClr val="tx2"/>
                </a:solidFill>
                <a:cs typeface="Arial" charset="0"/>
              </a:rPr>
              <a:pPr algn="r" fontAlgn="base">
                <a:spcBef>
                  <a:spcPct val="0"/>
                </a:spcBef>
                <a:spcAft>
                  <a:spcPct val="0"/>
                </a:spcAft>
                <a:defRPr/>
              </a:pPr>
              <a:t>20</a:t>
            </a:fld>
            <a:endParaRPr lang="en-US" b="0">
              <a:solidFill>
                <a:schemeClr val="tx2"/>
              </a:solidFill>
              <a:cs typeface="Arial" charset="0"/>
            </a:endParaRPr>
          </a:p>
        </p:txBody>
      </p:sp>
      <p:sp>
        <p:nvSpPr>
          <p:cNvPr id="98306" name="Rectangle 2"/>
          <p:cNvSpPr>
            <a:spLocks noGrp="1"/>
          </p:cNvSpPr>
          <p:nvPr>
            <p:ph type="title"/>
          </p:nvPr>
        </p:nvSpPr>
        <p:spPr>
          <a:xfrm>
            <a:off x="457200" y="228600"/>
            <a:ext cx="8229600" cy="1143000"/>
          </a:xfrm>
        </p:spPr>
        <p:txBody>
          <a:bodyPr/>
          <a:lstStyle/>
          <a:p>
            <a:pPr algn="ctr" eaLnBrk="1" hangingPunct="1"/>
            <a:r>
              <a:rPr lang="en-US" dirty="0" smtClean="0"/>
              <a:t>Working with 3D Options</a:t>
            </a:r>
          </a:p>
        </p:txBody>
      </p:sp>
      <p:pic>
        <p:nvPicPr>
          <p:cNvPr id="98310" name="Picture 5"/>
          <p:cNvPicPr>
            <a:picLocks noChangeAspect="1" noChangeArrowheads="1"/>
          </p:cNvPicPr>
          <p:nvPr/>
        </p:nvPicPr>
        <p:blipFill>
          <a:blip r:embed="rId3" cstate="print">
            <a:clrChange>
              <a:clrFrom>
                <a:srgbClr val="F5EDD5"/>
              </a:clrFrom>
              <a:clrTo>
                <a:srgbClr val="F5EDD5">
                  <a:alpha val="0"/>
                </a:srgbClr>
              </a:clrTo>
            </a:clrChange>
          </a:blip>
          <a:srcRect l="17712"/>
          <a:stretch>
            <a:fillRect/>
          </a:stretch>
        </p:blipFill>
        <p:spPr bwMode="auto">
          <a:xfrm>
            <a:off x="3124200" y="3352800"/>
            <a:ext cx="3540125" cy="28956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p:cNvSpPr>
          <p:nvPr>
            <p:ph idx="1"/>
          </p:nvPr>
        </p:nvSpPr>
        <p:spPr/>
        <p:txBody>
          <a:bodyPr/>
          <a:lstStyle/>
          <a:p>
            <a:pPr eaLnBrk="1" hangingPunct="1"/>
            <a:r>
              <a:rPr lang="en-US" sz="2400" dirty="0" smtClean="0"/>
              <a:t>A </a:t>
            </a:r>
            <a:r>
              <a:rPr lang="en-US" sz="2400" b="1" dirty="0" smtClean="0"/>
              <a:t>column chart </a:t>
            </a:r>
            <a:r>
              <a:rPr lang="en-US" sz="2400" dirty="0" smtClean="0"/>
              <a:t>displays values in different categories as columns; the height of each column is based on its value.</a:t>
            </a:r>
          </a:p>
          <a:p>
            <a:pPr eaLnBrk="1" hangingPunct="1">
              <a:buNone/>
            </a:pPr>
            <a:endParaRPr lang="en-US" sz="2400" dirty="0" smtClean="0"/>
          </a:p>
          <a:p>
            <a:pPr eaLnBrk="1" hangingPunct="1"/>
            <a:r>
              <a:rPr lang="en-US" sz="2400" dirty="0" smtClean="0"/>
              <a:t>The </a:t>
            </a:r>
            <a:r>
              <a:rPr lang="en-US" sz="2400" b="1" dirty="0" smtClean="0"/>
              <a:t>bar chart</a:t>
            </a:r>
            <a:r>
              <a:rPr lang="en-US" sz="2400" dirty="0" smtClean="0"/>
              <a:t> is a column chart turned on its side, so each bar length is based on its value</a:t>
            </a:r>
            <a:r>
              <a:rPr lang="en-US" dirty="0" smtClean="0"/>
              <a:t>.</a:t>
            </a:r>
          </a:p>
        </p:txBody>
      </p:sp>
      <p:sp>
        <p:nvSpPr>
          <p:cNvPr id="101380"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C5B4EF5F-14F6-4BED-B034-3CBFD3BB5B00}" type="slidenum">
              <a:rPr lang="en-US" b="0">
                <a:solidFill>
                  <a:schemeClr val="tx2"/>
                </a:solidFill>
                <a:cs typeface="Arial" charset="0"/>
              </a:rPr>
              <a:pPr algn="r" fontAlgn="base">
                <a:spcBef>
                  <a:spcPct val="0"/>
                </a:spcBef>
                <a:spcAft>
                  <a:spcPct val="0"/>
                </a:spcAft>
                <a:defRPr/>
              </a:pPr>
              <a:t>21</a:t>
            </a:fld>
            <a:endParaRPr lang="en-US" b="0">
              <a:solidFill>
                <a:schemeClr val="tx2"/>
              </a:solidFill>
              <a:cs typeface="Arial" charset="0"/>
            </a:endParaRPr>
          </a:p>
        </p:txBody>
      </p:sp>
      <p:sp>
        <p:nvSpPr>
          <p:cNvPr id="99330" name="Rectangle 2"/>
          <p:cNvSpPr>
            <a:spLocks noGrp="1"/>
          </p:cNvSpPr>
          <p:nvPr>
            <p:ph type="title"/>
          </p:nvPr>
        </p:nvSpPr>
        <p:spPr/>
        <p:txBody>
          <a:bodyPr/>
          <a:lstStyle/>
          <a:p>
            <a:pPr algn="ctr" eaLnBrk="1" hangingPunct="1"/>
            <a:r>
              <a:rPr lang="en-US" dirty="0" smtClean="0"/>
              <a:t>Creating a Column Chart</a:t>
            </a:r>
          </a:p>
        </p:txBody>
      </p:sp>
      <p:pic>
        <p:nvPicPr>
          <p:cNvPr id="99334" name="Picture 4" descr="FigEXT4-21"/>
          <p:cNvPicPr>
            <a:picLocks noChangeAspect="1" noChangeArrowheads="1"/>
          </p:cNvPicPr>
          <p:nvPr/>
        </p:nvPicPr>
        <p:blipFill>
          <a:blip r:embed="rId3" cstate="print"/>
          <a:srcRect l="22982"/>
          <a:stretch>
            <a:fillRect/>
          </a:stretch>
        </p:blipFill>
        <p:spPr bwMode="auto">
          <a:xfrm>
            <a:off x="1828800" y="4114800"/>
            <a:ext cx="5362575" cy="1738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p:cNvSpPr>
          <p:nvPr>
            <p:ph idx="1"/>
          </p:nvPr>
        </p:nvSpPr>
        <p:spPr>
          <a:xfrm>
            <a:off x="533400" y="1371600"/>
            <a:ext cx="8229600" cy="4525963"/>
          </a:xfrm>
        </p:spPr>
        <p:txBody>
          <a:bodyPr>
            <a:normAutofit/>
          </a:bodyPr>
          <a:lstStyle/>
          <a:p>
            <a:pPr eaLnBrk="1" hangingPunct="1"/>
            <a:r>
              <a:rPr lang="en-US" sz="2400" dirty="0" smtClean="0"/>
              <a:t>Select the range.</a:t>
            </a:r>
          </a:p>
          <a:p>
            <a:pPr eaLnBrk="1" hangingPunct="1"/>
            <a:r>
              <a:rPr lang="en-US" sz="2400" dirty="0" smtClean="0"/>
              <a:t>Click the </a:t>
            </a:r>
            <a:r>
              <a:rPr lang="en-US" sz="2400" b="1" dirty="0" smtClean="0"/>
              <a:t>Insert</a:t>
            </a:r>
            <a:r>
              <a:rPr lang="en-US" sz="2400" dirty="0" smtClean="0"/>
              <a:t> tab on the Ribbon.</a:t>
            </a:r>
          </a:p>
          <a:p>
            <a:pPr eaLnBrk="1" hangingPunct="1"/>
            <a:r>
              <a:rPr lang="en-US" sz="2400" dirty="0" smtClean="0"/>
              <a:t>In the Charts group, click the </a:t>
            </a:r>
            <a:r>
              <a:rPr lang="en-US" sz="2400" b="1" dirty="0" smtClean="0"/>
              <a:t>Column</a:t>
            </a:r>
            <a:r>
              <a:rPr lang="en-US" sz="2400" dirty="0" smtClean="0"/>
              <a:t> button and then choose the chart subtype.</a:t>
            </a:r>
          </a:p>
        </p:txBody>
      </p:sp>
      <p:sp>
        <p:nvSpPr>
          <p:cNvPr id="102404"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9C98E68F-2610-42CF-A386-D8DF462F085D}" type="slidenum">
              <a:rPr lang="en-US" b="0">
                <a:solidFill>
                  <a:schemeClr val="tx2"/>
                </a:solidFill>
                <a:cs typeface="Arial" charset="0"/>
              </a:rPr>
              <a:pPr algn="r" fontAlgn="base">
                <a:spcBef>
                  <a:spcPct val="0"/>
                </a:spcBef>
                <a:spcAft>
                  <a:spcPct val="0"/>
                </a:spcAft>
                <a:defRPr/>
              </a:pPr>
              <a:t>22</a:t>
            </a:fld>
            <a:endParaRPr lang="en-US" b="0">
              <a:solidFill>
                <a:schemeClr val="tx2"/>
              </a:solidFill>
              <a:cs typeface="Arial" charset="0"/>
            </a:endParaRPr>
          </a:p>
        </p:txBody>
      </p:sp>
      <p:sp>
        <p:nvSpPr>
          <p:cNvPr id="100354" name="Rectangle 2"/>
          <p:cNvSpPr>
            <a:spLocks noGrp="1"/>
          </p:cNvSpPr>
          <p:nvPr>
            <p:ph type="title"/>
          </p:nvPr>
        </p:nvSpPr>
        <p:spPr/>
        <p:txBody>
          <a:bodyPr>
            <a:normAutofit/>
          </a:bodyPr>
          <a:lstStyle/>
          <a:p>
            <a:pPr algn="ctr" eaLnBrk="1" hangingPunct="1"/>
            <a:r>
              <a:rPr lang="en-US" dirty="0" smtClean="0"/>
              <a:t>Creating a Column Chart </a:t>
            </a:r>
          </a:p>
        </p:txBody>
      </p:sp>
      <p:pic>
        <p:nvPicPr>
          <p:cNvPr id="100358" name="Picture 4" descr="FigEXT4-22"/>
          <p:cNvPicPr>
            <a:picLocks noChangeAspect="1" noChangeArrowheads="1"/>
          </p:cNvPicPr>
          <p:nvPr/>
        </p:nvPicPr>
        <p:blipFill>
          <a:blip r:embed="rId3" cstate="print"/>
          <a:srcRect r="21519"/>
          <a:stretch>
            <a:fillRect/>
          </a:stretch>
        </p:blipFill>
        <p:spPr bwMode="auto">
          <a:xfrm>
            <a:off x="2057400" y="3276600"/>
            <a:ext cx="4724400"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p:cNvSpPr>
          <p:nvPr>
            <p:ph idx="1"/>
          </p:nvPr>
        </p:nvSpPr>
        <p:spPr/>
        <p:txBody>
          <a:bodyPr>
            <a:normAutofit/>
          </a:bodyPr>
          <a:lstStyle/>
          <a:p>
            <a:pPr eaLnBrk="1" hangingPunct="1"/>
            <a:r>
              <a:rPr lang="en-US" sz="2400" dirty="0" smtClean="0"/>
              <a:t>Click the </a:t>
            </a:r>
            <a:r>
              <a:rPr lang="en-US" sz="2400" b="1" dirty="0" smtClean="0"/>
              <a:t>Chart Tools Layout </a:t>
            </a:r>
            <a:r>
              <a:rPr lang="en-US" sz="2400" dirty="0" smtClean="0"/>
              <a:t>tab on the Ribbon to modify the different features of this chart.</a:t>
            </a:r>
          </a:p>
        </p:txBody>
      </p:sp>
      <p:sp>
        <p:nvSpPr>
          <p:cNvPr id="103428"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3AC03F83-4418-4B9D-BD23-C99B68F2FC6E}" type="slidenum">
              <a:rPr lang="en-US" b="0">
                <a:solidFill>
                  <a:schemeClr val="tx2"/>
                </a:solidFill>
                <a:cs typeface="Arial" charset="0"/>
              </a:rPr>
              <a:pPr algn="r" fontAlgn="base">
                <a:spcBef>
                  <a:spcPct val="0"/>
                </a:spcBef>
                <a:spcAft>
                  <a:spcPct val="0"/>
                </a:spcAft>
                <a:defRPr/>
              </a:pPr>
              <a:t>23</a:t>
            </a:fld>
            <a:endParaRPr lang="en-US" b="0">
              <a:solidFill>
                <a:schemeClr val="tx2"/>
              </a:solidFill>
              <a:cs typeface="Arial" charset="0"/>
            </a:endParaRPr>
          </a:p>
        </p:txBody>
      </p:sp>
      <p:sp>
        <p:nvSpPr>
          <p:cNvPr id="101378" name="Rectangle 2"/>
          <p:cNvSpPr>
            <a:spLocks noGrp="1"/>
          </p:cNvSpPr>
          <p:nvPr>
            <p:ph type="title"/>
          </p:nvPr>
        </p:nvSpPr>
        <p:spPr/>
        <p:txBody>
          <a:bodyPr>
            <a:normAutofit fontScale="90000"/>
          </a:bodyPr>
          <a:lstStyle/>
          <a:p>
            <a:pPr algn="ctr" eaLnBrk="1" hangingPunct="1"/>
            <a:r>
              <a:rPr lang="en-US" sz="4000" dirty="0" smtClean="0"/>
              <a:t>Formatting Column Chart Elements</a:t>
            </a:r>
          </a:p>
        </p:txBody>
      </p:sp>
      <p:pic>
        <p:nvPicPr>
          <p:cNvPr id="101382" name="Picture 4" descr="FigEXT4-23"/>
          <p:cNvPicPr>
            <a:picLocks noChangeAspect="1" noChangeArrowheads="1"/>
          </p:cNvPicPr>
          <p:nvPr/>
        </p:nvPicPr>
        <p:blipFill>
          <a:blip r:embed="rId3" cstate="print"/>
          <a:srcRect l="22982"/>
          <a:stretch>
            <a:fillRect/>
          </a:stretch>
        </p:blipFill>
        <p:spPr bwMode="auto">
          <a:xfrm>
            <a:off x="1828800" y="2860675"/>
            <a:ext cx="5362575" cy="254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p:cNvSpPr>
          <p:nvPr>
            <p:ph idx="1"/>
          </p:nvPr>
        </p:nvSpPr>
        <p:spPr/>
        <p:txBody>
          <a:bodyPr>
            <a:normAutofit/>
          </a:bodyPr>
          <a:lstStyle/>
          <a:p>
            <a:pPr eaLnBrk="1" hangingPunct="1"/>
            <a:r>
              <a:rPr lang="en-US" sz="2400" dirty="0" smtClean="0"/>
              <a:t>Click any column in the chart.</a:t>
            </a:r>
          </a:p>
          <a:p>
            <a:pPr eaLnBrk="1" hangingPunct="1"/>
            <a:r>
              <a:rPr lang="en-US" sz="2400" dirty="0" smtClean="0"/>
              <a:t>In the Current Selection group on the Chart Tools Layout tab, click </a:t>
            </a:r>
            <a:r>
              <a:rPr lang="en-US" sz="2400" b="1" dirty="0" smtClean="0"/>
              <a:t>Format Selection.</a:t>
            </a:r>
            <a:endParaRPr lang="en-US" sz="2400" dirty="0" smtClean="0"/>
          </a:p>
        </p:txBody>
      </p:sp>
      <p:sp>
        <p:nvSpPr>
          <p:cNvPr id="106500"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346F7DD5-9480-453B-B7EA-7893B3CD39DF}" type="slidenum">
              <a:rPr lang="en-US" b="0">
                <a:solidFill>
                  <a:schemeClr val="tx2"/>
                </a:solidFill>
                <a:cs typeface="Arial" charset="0"/>
              </a:rPr>
              <a:pPr algn="r" fontAlgn="base">
                <a:spcBef>
                  <a:spcPct val="0"/>
                </a:spcBef>
                <a:spcAft>
                  <a:spcPct val="0"/>
                </a:spcAft>
                <a:defRPr/>
              </a:pPr>
              <a:t>24</a:t>
            </a:fld>
            <a:endParaRPr lang="en-US" b="0">
              <a:solidFill>
                <a:schemeClr val="tx2"/>
              </a:solidFill>
              <a:cs typeface="Arial" charset="0"/>
            </a:endParaRPr>
          </a:p>
        </p:txBody>
      </p:sp>
      <p:sp>
        <p:nvSpPr>
          <p:cNvPr id="104450" name="Rectangle 2"/>
          <p:cNvSpPr>
            <a:spLocks noGrp="1"/>
          </p:cNvSpPr>
          <p:nvPr>
            <p:ph type="title"/>
          </p:nvPr>
        </p:nvSpPr>
        <p:spPr/>
        <p:txBody>
          <a:bodyPr/>
          <a:lstStyle/>
          <a:p>
            <a:pPr algn="ctr" eaLnBrk="1" hangingPunct="1"/>
            <a:r>
              <a:rPr lang="en-US" dirty="0" smtClean="0"/>
              <a:t>Formatting Chart Columns</a:t>
            </a:r>
          </a:p>
        </p:txBody>
      </p:sp>
      <p:pic>
        <p:nvPicPr>
          <p:cNvPr id="104454" name="Picture 5"/>
          <p:cNvPicPr>
            <a:picLocks noChangeAspect="1" noChangeArrowheads="1"/>
          </p:cNvPicPr>
          <p:nvPr/>
        </p:nvPicPr>
        <p:blipFill>
          <a:blip r:embed="rId3" cstate="print">
            <a:clrChange>
              <a:clrFrom>
                <a:srgbClr val="F5EDD5"/>
              </a:clrFrom>
              <a:clrTo>
                <a:srgbClr val="F5EDD5">
                  <a:alpha val="0"/>
                </a:srgbClr>
              </a:clrTo>
            </a:clrChange>
          </a:blip>
          <a:srcRect r="15498"/>
          <a:stretch>
            <a:fillRect/>
          </a:stretch>
        </p:blipFill>
        <p:spPr bwMode="auto">
          <a:xfrm>
            <a:off x="2133600" y="2819400"/>
            <a:ext cx="4648200" cy="354806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6" descr="FigEXT4-27"/>
          <p:cNvPicPr>
            <a:picLocks noGrp="1" noChangeAspect="1" noChangeArrowheads="1"/>
          </p:cNvPicPr>
          <p:nvPr>
            <p:ph idx="1"/>
          </p:nvPr>
        </p:nvPicPr>
        <p:blipFill>
          <a:blip r:embed="rId3" cstate="print"/>
          <a:srcRect l="24506"/>
          <a:stretch>
            <a:fillRect/>
          </a:stretch>
        </p:blipFill>
        <p:spPr>
          <a:xfrm>
            <a:off x="1447800" y="1447800"/>
            <a:ext cx="6248400" cy="3840163"/>
          </a:xfrm>
        </p:spPr>
      </p:pic>
      <p:sp>
        <p:nvSpPr>
          <p:cNvPr id="107524"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0A6299D1-E837-45B6-9148-9870F37855AD}" type="slidenum">
              <a:rPr lang="en-US" b="0">
                <a:solidFill>
                  <a:schemeClr val="tx2"/>
                </a:solidFill>
                <a:cs typeface="Arial" charset="0"/>
              </a:rPr>
              <a:pPr algn="r" fontAlgn="base">
                <a:spcBef>
                  <a:spcPct val="0"/>
                </a:spcBef>
                <a:spcAft>
                  <a:spcPct val="0"/>
                </a:spcAft>
                <a:defRPr/>
              </a:pPr>
              <a:t>25</a:t>
            </a:fld>
            <a:endParaRPr lang="en-US" b="0">
              <a:solidFill>
                <a:schemeClr val="tx2"/>
              </a:solidFill>
              <a:cs typeface="Arial" charset="0"/>
            </a:endParaRPr>
          </a:p>
        </p:txBody>
      </p:sp>
      <p:sp>
        <p:nvSpPr>
          <p:cNvPr id="105474" name="Rectangle 2"/>
          <p:cNvSpPr>
            <a:spLocks noGrp="1"/>
          </p:cNvSpPr>
          <p:nvPr>
            <p:ph type="title"/>
          </p:nvPr>
        </p:nvSpPr>
        <p:spPr/>
        <p:txBody>
          <a:bodyPr>
            <a:normAutofit fontScale="90000"/>
          </a:bodyPr>
          <a:lstStyle/>
          <a:p>
            <a:pPr algn="ctr" eaLnBrk="1" hangingPunct="1"/>
            <a:r>
              <a:rPr lang="en-US" dirty="0" smtClean="0"/>
              <a:t>Formatting Chart Columns (Cont.)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p:cNvSpPr>
          <p:nvPr>
            <p:ph idx="1"/>
          </p:nvPr>
        </p:nvSpPr>
        <p:spPr/>
        <p:txBody>
          <a:bodyPr>
            <a:normAutofit/>
          </a:bodyPr>
          <a:lstStyle/>
          <a:p>
            <a:pPr eaLnBrk="1" hangingPunct="1"/>
            <a:r>
              <a:rPr lang="en-US" sz="2400" dirty="0" smtClean="0"/>
              <a:t>Add a data series in an existing chart that you want to appear as another chart type.</a:t>
            </a:r>
          </a:p>
          <a:p>
            <a:pPr eaLnBrk="1" hangingPunct="1"/>
            <a:endParaRPr lang="en-US" sz="2400" dirty="0" smtClean="0"/>
          </a:p>
          <a:p>
            <a:pPr eaLnBrk="1" hangingPunct="1"/>
            <a:r>
              <a:rPr lang="en-US" sz="2400" dirty="0" smtClean="0"/>
              <a:t>Select the data series you recently added.</a:t>
            </a:r>
          </a:p>
          <a:p>
            <a:pPr eaLnBrk="1" hangingPunct="1"/>
            <a:endParaRPr lang="en-US" sz="2400" dirty="0" smtClean="0"/>
          </a:p>
          <a:p>
            <a:pPr eaLnBrk="1" hangingPunct="1"/>
            <a:r>
              <a:rPr lang="en-US" sz="2400" dirty="0" smtClean="0"/>
              <a:t>In the Type group on the Chart Tools Design tab, click the Change Chart Type button, and then click the chart type you want.</a:t>
            </a:r>
          </a:p>
          <a:p>
            <a:pPr eaLnBrk="1" hangingPunct="1">
              <a:buNone/>
            </a:pPr>
            <a:endParaRPr lang="en-US" sz="2400" dirty="0" smtClean="0"/>
          </a:p>
          <a:p>
            <a:pPr eaLnBrk="1" hangingPunct="1"/>
            <a:r>
              <a:rPr lang="en-US" sz="2400" dirty="0" smtClean="0"/>
              <a:t>Click the OK button.</a:t>
            </a:r>
          </a:p>
        </p:txBody>
      </p:sp>
      <p:sp>
        <p:nvSpPr>
          <p:cNvPr id="116740"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98AC3E4F-DC1F-412F-AC62-9B1709BE4D47}" type="slidenum">
              <a:rPr lang="en-US" b="0">
                <a:solidFill>
                  <a:schemeClr val="tx2"/>
                </a:solidFill>
                <a:cs typeface="Arial" charset="0"/>
              </a:rPr>
              <a:pPr algn="r" fontAlgn="base">
                <a:spcBef>
                  <a:spcPct val="0"/>
                </a:spcBef>
                <a:spcAft>
                  <a:spcPct val="0"/>
                </a:spcAft>
                <a:defRPr/>
              </a:pPr>
              <a:t>26</a:t>
            </a:fld>
            <a:endParaRPr lang="en-US" b="0">
              <a:solidFill>
                <a:schemeClr val="tx2"/>
              </a:solidFill>
              <a:cs typeface="Arial" charset="0"/>
            </a:endParaRPr>
          </a:p>
        </p:txBody>
      </p:sp>
      <p:sp>
        <p:nvSpPr>
          <p:cNvPr id="114690" name="Rectangle 2"/>
          <p:cNvSpPr>
            <a:spLocks noGrp="1"/>
          </p:cNvSpPr>
          <p:nvPr>
            <p:ph type="title"/>
          </p:nvPr>
        </p:nvSpPr>
        <p:spPr/>
        <p:txBody>
          <a:bodyPr/>
          <a:lstStyle/>
          <a:p>
            <a:pPr algn="ctr" eaLnBrk="1" hangingPunct="1"/>
            <a:r>
              <a:rPr lang="en-US" dirty="0" smtClean="0"/>
              <a:t>Creating a Combination Chart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6" descr="FigEXT4-38"/>
          <p:cNvPicPr>
            <a:picLocks noGrp="1" noChangeAspect="1" noChangeArrowheads="1"/>
          </p:cNvPicPr>
          <p:nvPr>
            <p:ph idx="1"/>
          </p:nvPr>
        </p:nvPicPr>
        <p:blipFill>
          <a:blip r:embed="rId3" cstate="print"/>
          <a:srcRect r="25712"/>
          <a:stretch>
            <a:fillRect/>
          </a:stretch>
        </p:blipFill>
        <p:spPr>
          <a:xfrm>
            <a:off x="1447800" y="1643062"/>
            <a:ext cx="6019800" cy="3767138"/>
          </a:xfrm>
        </p:spPr>
      </p:pic>
      <p:sp>
        <p:nvSpPr>
          <p:cNvPr id="117764"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9242B74A-FCC1-4AC3-9453-34BB47CD1A0C}" type="slidenum">
              <a:rPr lang="en-US" b="0">
                <a:solidFill>
                  <a:schemeClr val="tx2"/>
                </a:solidFill>
                <a:cs typeface="Arial" charset="0"/>
              </a:rPr>
              <a:pPr algn="r" fontAlgn="base">
                <a:spcBef>
                  <a:spcPct val="0"/>
                </a:spcBef>
                <a:spcAft>
                  <a:spcPct val="0"/>
                </a:spcAft>
                <a:defRPr/>
              </a:pPr>
              <a:t>27</a:t>
            </a:fld>
            <a:endParaRPr lang="en-US" b="0">
              <a:solidFill>
                <a:schemeClr val="tx2"/>
              </a:solidFill>
              <a:cs typeface="Arial" charset="0"/>
            </a:endParaRPr>
          </a:p>
        </p:txBody>
      </p:sp>
      <p:sp>
        <p:nvSpPr>
          <p:cNvPr id="115714" name="Rectangle 2"/>
          <p:cNvSpPr>
            <a:spLocks noGrp="1"/>
          </p:cNvSpPr>
          <p:nvPr>
            <p:ph type="title"/>
          </p:nvPr>
        </p:nvSpPr>
        <p:spPr/>
        <p:txBody>
          <a:bodyPr/>
          <a:lstStyle/>
          <a:p>
            <a:pPr algn="ctr" eaLnBrk="1" hangingPunct="1"/>
            <a:r>
              <a:rPr lang="en-US" dirty="0" smtClean="0"/>
              <a:t>Creating a Combination Chart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p:cNvSpPr>
          <p:nvPr>
            <p:ph idx="1"/>
          </p:nvPr>
        </p:nvSpPr>
        <p:spPr>
          <a:xfrm>
            <a:off x="457200" y="1219200"/>
            <a:ext cx="8229600" cy="4525963"/>
          </a:xfrm>
        </p:spPr>
        <p:txBody>
          <a:bodyPr>
            <a:normAutofit/>
          </a:bodyPr>
          <a:lstStyle/>
          <a:p>
            <a:pPr eaLnBrk="1" hangingPunct="1"/>
            <a:r>
              <a:rPr lang="en-US" sz="2200" dirty="0" smtClean="0"/>
              <a:t>Click the </a:t>
            </a:r>
            <a:r>
              <a:rPr lang="en-US" sz="2200" b="1" dirty="0" smtClean="0"/>
              <a:t>Insert </a:t>
            </a:r>
            <a:r>
              <a:rPr lang="en-US" sz="2200" dirty="0" smtClean="0"/>
              <a:t>tab on the Ribbon.</a:t>
            </a:r>
          </a:p>
          <a:p>
            <a:pPr eaLnBrk="1" hangingPunct="1">
              <a:buNone/>
            </a:pPr>
            <a:endParaRPr lang="en-US" sz="2200" dirty="0" smtClean="0"/>
          </a:p>
          <a:p>
            <a:pPr eaLnBrk="1" hangingPunct="1"/>
            <a:r>
              <a:rPr lang="en-US" sz="2200" dirty="0" smtClean="0"/>
              <a:t>In the Illustrations group, click the </a:t>
            </a:r>
            <a:r>
              <a:rPr lang="en-US" sz="2200" b="1" dirty="0" smtClean="0"/>
              <a:t>Shapes </a:t>
            </a:r>
            <a:r>
              <a:rPr lang="en-US" sz="2200" dirty="0" smtClean="0"/>
              <a:t>button, and then choose the shape you want.</a:t>
            </a:r>
          </a:p>
          <a:p>
            <a:pPr eaLnBrk="1" hangingPunct="1">
              <a:buNone/>
            </a:pPr>
            <a:endParaRPr lang="en-US" sz="2200" dirty="0" smtClean="0"/>
          </a:p>
          <a:p>
            <a:pPr eaLnBrk="1" hangingPunct="1"/>
            <a:r>
              <a:rPr lang="en-US" sz="2200" dirty="0" smtClean="0"/>
              <a:t>Draw the shape in your worksheet</a:t>
            </a:r>
          </a:p>
        </p:txBody>
      </p:sp>
      <p:sp>
        <p:nvSpPr>
          <p:cNvPr id="118788"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F719C8A0-4614-4B9B-B9A2-564DEC24B8EE}" type="slidenum">
              <a:rPr lang="en-US" b="0">
                <a:solidFill>
                  <a:schemeClr val="tx2"/>
                </a:solidFill>
                <a:cs typeface="Arial" charset="0"/>
              </a:rPr>
              <a:pPr algn="r" fontAlgn="base">
                <a:spcBef>
                  <a:spcPct val="0"/>
                </a:spcBef>
                <a:spcAft>
                  <a:spcPct val="0"/>
                </a:spcAft>
                <a:defRPr/>
              </a:pPr>
              <a:t>28</a:t>
            </a:fld>
            <a:endParaRPr lang="en-US" b="0" dirty="0">
              <a:solidFill>
                <a:schemeClr val="tx2"/>
              </a:solidFill>
              <a:cs typeface="Arial" charset="0"/>
            </a:endParaRPr>
          </a:p>
        </p:txBody>
      </p:sp>
      <p:sp>
        <p:nvSpPr>
          <p:cNvPr id="116738" name="Rectangle 2"/>
          <p:cNvSpPr>
            <a:spLocks noGrp="1"/>
          </p:cNvSpPr>
          <p:nvPr>
            <p:ph type="title"/>
          </p:nvPr>
        </p:nvSpPr>
        <p:spPr>
          <a:xfrm>
            <a:off x="457200" y="152400"/>
            <a:ext cx="8229600" cy="1143000"/>
          </a:xfrm>
        </p:spPr>
        <p:txBody>
          <a:bodyPr/>
          <a:lstStyle/>
          <a:p>
            <a:pPr algn="ctr" eaLnBrk="1" hangingPunct="1"/>
            <a:r>
              <a:rPr lang="en-US" dirty="0" smtClean="0"/>
              <a:t>Inserting a Shape</a:t>
            </a:r>
          </a:p>
        </p:txBody>
      </p:sp>
      <p:pic>
        <p:nvPicPr>
          <p:cNvPr id="116742" name="Picture 4" descr="FigEXT4-41"/>
          <p:cNvPicPr>
            <a:picLocks noChangeAspect="1" noChangeArrowheads="1"/>
          </p:cNvPicPr>
          <p:nvPr/>
        </p:nvPicPr>
        <p:blipFill>
          <a:blip r:embed="rId3" cstate="print"/>
          <a:srcRect l="22982"/>
          <a:stretch>
            <a:fillRect/>
          </a:stretch>
        </p:blipFill>
        <p:spPr bwMode="auto">
          <a:xfrm>
            <a:off x="1828800" y="3810000"/>
            <a:ext cx="5362575" cy="198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p:cNvSpPr>
          <p:nvPr>
            <p:ph idx="1"/>
          </p:nvPr>
        </p:nvSpPr>
        <p:spPr/>
        <p:txBody>
          <a:bodyPr>
            <a:normAutofit/>
          </a:bodyPr>
          <a:lstStyle/>
          <a:p>
            <a:pPr eaLnBrk="1" hangingPunct="1">
              <a:lnSpc>
                <a:spcPct val="90000"/>
              </a:lnSpc>
            </a:pPr>
            <a:r>
              <a:rPr lang="en-US" sz="2400" dirty="0" smtClean="0"/>
              <a:t>Hold down the </a:t>
            </a:r>
            <a:r>
              <a:rPr lang="en-US" sz="2400" b="1" dirty="0" smtClean="0"/>
              <a:t>Shift </a:t>
            </a:r>
            <a:r>
              <a:rPr lang="en-US" sz="2400" dirty="0" smtClean="0"/>
              <a:t>key and then click each shape to select it.</a:t>
            </a:r>
          </a:p>
          <a:p>
            <a:pPr eaLnBrk="1" hangingPunct="1">
              <a:lnSpc>
                <a:spcPct val="90000"/>
              </a:lnSpc>
              <a:buNone/>
            </a:pPr>
            <a:endParaRPr lang="en-US" sz="2400" dirty="0" smtClean="0"/>
          </a:p>
          <a:p>
            <a:pPr eaLnBrk="1" hangingPunct="1">
              <a:lnSpc>
                <a:spcPct val="90000"/>
              </a:lnSpc>
            </a:pPr>
            <a:r>
              <a:rPr lang="en-US" sz="2400" dirty="0" smtClean="0"/>
              <a:t>Click the </a:t>
            </a:r>
            <a:r>
              <a:rPr lang="en-US" sz="2400" b="1" dirty="0" smtClean="0"/>
              <a:t>Drawing Tools Format </a:t>
            </a:r>
            <a:r>
              <a:rPr lang="en-US" sz="2400" dirty="0" smtClean="0"/>
              <a:t>tab on the Ribbon.</a:t>
            </a:r>
          </a:p>
          <a:p>
            <a:pPr eaLnBrk="1" hangingPunct="1">
              <a:lnSpc>
                <a:spcPct val="90000"/>
              </a:lnSpc>
              <a:buNone/>
            </a:pPr>
            <a:endParaRPr lang="en-US" sz="2400" dirty="0" smtClean="0"/>
          </a:p>
          <a:p>
            <a:pPr eaLnBrk="1" hangingPunct="1">
              <a:lnSpc>
                <a:spcPct val="90000"/>
              </a:lnSpc>
            </a:pPr>
            <a:r>
              <a:rPr lang="en-US" sz="2400" dirty="0" smtClean="0"/>
              <a:t>In the Arrange group, click the </a:t>
            </a:r>
            <a:r>
              <a:rPr lang="en-US" sz="2400" b="1" dirty="0" smtClean="0"/>
              <a:t>Align </a:t>
            </a:r>
            <a:r>
              <a:rPr lang="en-US" sz="2400" dirty="0" smtClean="0"/>
              <a:t>button, and then click your alignment option.</a:t>
            </a:r>
          </a:p>
          <a:p>
            <a:pPr eaLnBrk="1" hangingPunct="1">
              <a:lnSpc>
                <a:spcPct val="90000"/>
              </a:lnSpc>
              <a:buNone/>
            </a:pPr>
            <a:endParaRPr lang="en-US" sz="2400" dirty="0" smtClean="0"/>
          </a:p>
          <a:p>
            <a:pPr eaLnBrk="1" hangingPunct="1">
              <a:lnSpc>
                <a:spcPct val="90000"/>
              </a:lnSpc>
            </a:pPr>
            <a:r>
              <a:rPr lang="en-US" sz="2400" dirty="0" smtClean="0"/>
              <a:t>To group several shapes into a single unit, select the shapes, and then click the </a:t>
            </a:r>
            <a:r>
              <a:rPr lang="en-US" sz="2400" b="1" dirty="0" smtClean="0"/>
              <a:t>Group</a:t>
            </a:r>
            <a:r>
              <a:rPr lang="en-US" sz="2400" dirty="0" smtClean="0"/>
              <a:t> button in the Arrange group on the Drawing Tools Format tab.</a:t>
            </a:r>
          </a:p>
        </p:txBody>
      </p:sp>
      <p:sp>
        <p:nvSpPr>
          <p:cNvPr id="119812"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4089EA26-9803-43C7-8EFD-76DB420709DE}" type="slidenum">
              <a:rPr lang="en-US" b="0">
                <a:solidFill>
                  <a:schemeClr val="tx2"/>
                </a:solidFill>
                <a:cs typeface="Arial" charset="0"/>
              </a:rPr>
              <a:pPr algn="r" fontAlgn="base">
                <a:spcBef>
                  <a:spcPct val="0"/>
                </a:spcBef>
                <a:spcAft>
                  <a:spcPct val="0"/>
                </a:spcAft>
                <a:defRPr/>
              </a:pPr>
              <a:t>29</a:t>
            </a:fld>
            <a:endParaRPr lang="en-US" b="0" dirty="0">
              <a:solidFill>
                <a:schemeClr val="tx2"/>
              </a:solidFill>
              <a:cs typeface="Arial" charset="0"/>
            </a:endParaRPr>
          </a:p>
        </p:txBody>
      </p:sp>
      <p:sp>
        <p:nvSpPr>
          <p:cNvPr id="117762" name="Rectangle 2"/>
          <p:cNvSpPr>
            <a:spLocks noGrp="1"/>
          </p:cNvSpPr>
          <p:nvPr>
            <p:ph type="title"/>
          </p:nvPr>
        </p:nvSpPr>
        <p:spPr/>
        <p:txBody>
          <a:bodyPr/>
          <a:lstStyle/>
          <a:p>
            <a:pPr algn="ctr" eaLnBrk="1" hangingPunct="1"/>
            <a:r>
              <a:rPr lang="en-US" dirty="0" smtClean="0"/>
              <a:t>Aligning and Grouping Shapes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idx="1"/>
          </p:nvPr>
        </p:nvSpPr>
        <p:spPr>
          <a:xfrm>
            <a:off x="457200" y="3060509"/>
            <a:ext cx="8229600" cy="3111691"/>
          </a:xfrm>
        </p:spPr>
        <p:txBody>
          <a:bodyPr>
            <a:normAutofit fontScale="85000" lnSpcReduction="20000"/>
          </a:bodyPr>
          <a:lstStyle/>
          <a:p>
            <a:pPr marL="320040" indent="-320040" eaLnBrk="1" fontAlgn="auto" hangingPunct="1">
              <a:spcAft>
                <a:spcPts val="0"/>
              </a:spcAft>
              <a:buNone/>
              <a:defRPr/>
            </a:pPr>
            <a:r>
              <a:rPr lang="en-US" sz="2800" dirty="0" smtClean="0"/>
              <a:t>	A </a:t>
            </a:r>
            <a:r>
              <a:rPr lang="en-US" sz="2800" b="1" dirty="0" smtClean="0"/>
              <a:t>chart</a:t>
            </a:r>
            <a:r>
              <a:rPr lang="en-US" sz="2800" dirty="0" smtClean="0"/>
              <a:t>, or </a:t>
            </a:r>
            <a:r>
              <a:rPr lang="en-US" sz="2800" b="1" dirty="0" smtClean="0"/>
              <a:t>graph</a:t>
            </a:r>
            <a:r>
              <a:rPr lang="en-US" sz="2800" dirty="0" smtClean="0"/>
              <a:t>, is a visual representation of a set of data. In order to create a graph in Excel 2007:</a:t>
            </a:r>
          </a:p>
          <a:p>
            <a:pPr marL="320040" indent="-320040" eaLnBrk="1" fontAlgn="auto" hangingPunct="1">
              <a:spcAft>
                <a:spcPts val="0"/>
              </a:spcAft>
              <a:buNone/>
              <a:defRPr/>
            </a:pPr>
            <a:endParaRPr lang="en-US" sz="2800" dirty="0" smtClean="0"/>
          </a:p>
          <a:p>
            <a:pPr marL="320040" indent="-320040" eaLnBrk="1" fontAlgn="auto" hangingPunct="1">
              <a:spcAft>
                <a:spcPts val="0"/>
              </a:spcAft>
              <a:buFont typeface="Wingdings" pitchFamily="2" charset="2"/>
              <a:buChar char="Ø"/>
              <a:defRPr/>
            </a:pPr>
            <a:r>
              <a:rPr lang="en-US" sz="2800" dirty="0" smtClean="0"/>
              <a:t>Select the </a:t>
            </a:r>
            <a:r>
              <a:rPr lang="en-US" sz="2800" b="1" dirty="0" smtClean="0"/>
              <a:t>data source </a:t>
            </a:r>
            <a:r>
              <a:rPr lang="en-US" sz="2800" dirty="0" smtClean="0"/>
              <a:t>with the range of data you want to chart.</a:t>
            </a:r>
          </a:p>
          <a:p>
            <a:pPr marL="320040" indent="-320040" eaLnBrk="1" fontAlgn="auto" hangingPunct="1">
              <a:spcAft>
                <a:spcPts val="0"/>
              </a:spcAft>
              <a:buNone/>
              <a:defRPr/>
            </a:pPr>
            <a:endParaRPr lang="en-US" sz="2800" dirty="0" smtClean="0"/>
          </a:p>
          <a:p>
            <a:pPr marL="320040" indent="-320040" eaLnBrk="1" fontAlgn="auto" hangingPunct="1">
              <a:spcAft>
                <a:spcPts val="0"/>
              </a:spcAft>
              <a:buFont typeface="Wingdings" pitchFamily="2" charset="2"/>
              <a:buChar char="Ø"/>
              <a:defRPr/>
            </a:pPr>
            <a:r>
              <a:rPr lang="en-US" sz="2800" dirty="0" smtClean="0"/>
              <a:t>In the Charts group on the </a:t>
            </a:r>
            <a:r>
              <a:rPr lang="en-US" sz="2800" b="1" dirty="0" smtClean="0"/>
              <a:t>Insert</a:t>
            </a:r>
            <a:r>
              <a:rPr lang="en-US" sz="2800" dirty="0" smtClean="0"/>
              <a:t> tab, click a chart type, and then click a chart subtype in the Chart gallery.</a:t>
            </a:r>
          </a:p>
          <a:p>
            <a:pPr marL="320040" indent="-320040" eaLnBrk="1" fontAlgn="auto" hangingPunct="1">
              <a:spcAft>
                <a:spcPts val="0"/>
              </a:spcAft>
              <a:buNone/>
              <a:defRPr/>
            </a:pPr>
            <a:endParaRPr lang="en-US" sz="2800" dirty="0" smtClean="0"/>
          </a:p>
        </p:txBody>
      </p:sp>
      <p:sp>
        <p:nvSpPr>
          <p:cNvPr id="87044"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24BE0EC1-AF8C-4BD8-ABE4-A5CE18AF68CA}" type="slidenum">
              <a:rPr lang="en-US" b="0">
                <a:solidFill>
                  <a:schemeClr val="tx2"/>
                </a:solidFill>
                <a:cs typeface="Arial" charset="0"/>
              </a:rPr>
              <a:pPr algn="r" fontAlgn="base">
                <a:spcBef>
                  <a:spcPct val="0"/>
                </a:spcBef>
                <a:spcAft>
                  <a:spcPct val="0"/>
                </a:spcAft>
                <a:defRPr/>
              </a:pPr>
              <a:t>3</a:t>
            </a:fld>
            <a:endParaRPr lang="en-US" b="0">
              <a:solidFill>
                <a:schemeClr val="tx2"/>
              </a:solidFill>
              <a:cs typeface="Arial" charset="0"/>
            </a:endParaRPr>
          </a:p>
        </p:txBody>
      </p:sp>
      <p:sp>
        <p:nvSpPr>
          <p:cNvPr id="84994" name="Rectangle 2"/>
          <p:cNvSpPr>
            <a:spLocks noGrp="1"/>
          </p:cNvSpPr>
          <p:nvPr>
            <p:ph type="title"/>
          </p:nvPr>
        </p:nvSpPr>
        <p:spPr/>
        <p:txBody>
          <a:bodyPr/>
          <a:lstStyle/>
          <a:p>
            <a:pPr algn="ctr" eaLnBrk="1" hangingPunct="1"/>
            <a:r>
              <a:rPr lang="en-US" dirty="0" smtClean="0"/>
              <a:t>Creating Charts</a:t>
            </a:r>
          </a:p>
        </p:txBody>
      </p:sp>
      <p:pic>
        <p:nvPicPr>
          <p:cNvPr id="6" name="Picture 5" descr="Insert Tab.png"/>
          <p:cNvPicPr>
            <a:picLocks noChangeAspect="1"/>
          </p:cNvPicPr>
          <p:nvPr/>
        </p:nvPicPr>
        <p:blipFill>
          <a:blip r:embed="rId3" cstate="print"/>
          <a:stretch>
            <a:fillRect/>
          </a:stretch>
        </p:blipFill>
        <p:spPr>
          <a:xfrm>
            <a:off x="0" y="1295400"/>
            <a:ext cx="9144000" cy="15716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8" descr="FigEXT4-42"/>
          <p:cNvPicPr>
            <a:picLocks noGrp="1" noChangeAspect="1" noChangeArrowheads="1"/>
          </p:cNvPicPr>
          <p:nvPr>
            <p:ph idx="1"/>
          </p:nvPr>
        </p:nvPicPr>
        <p:blipFill>
          <a:blip r:embed="rId3" cstate="print"/>
          <a:srcRect l="23884"/>
          <a:stretch>
            <a:fillRect/>
          </a:stretch>
        </p:blipFill>
        <p:spPr>
          <a:xfrm>
            <a:off x="1534436" y="2362200"/>
            <a:ext cx="6314164" cy="2371725"/>
          </a:xfrm>
        </p:spPr>
      </p:pic>
      <p:sp>
        <p:nvSpPr>
          <p:cNvPr id="120836"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2E46592B-8A85-46E7-9145-429F7443D829}" type="slidenum">
              <a:rPr lang="en-US" b="0">
                <a:solidFill>
                  <a:schemeClr val="tx2"/>
                </a:solidFill>
                <a:cs typeface="Arial" charset="0"/>
              </a:rPr>
              <a:pPr algn="r" fontAlgn="base">
                <a:spcBef>
                  <a:spcPct val="0"/>
                </a:spcBef>
                <a:spcAft>
                  <a:spcPct val="0"/>
                </a:spcAft>
                <a:defRPr/>
              </a:pPr>
              <a:t>30</a:t>
            </a:fld>
            <a:endParaRPr lang="en-US" b="0">
              <a:solidFill>
                <a:schemeClr val="tx2"/>
              </a:solidFill>
              <a:cs typeface="Arial" charset="0"/>
            </a:endParaRPr>
          </a:p>
        </p:txBody>
      </p:sp>
      <p:sp>
        <p:nvSpPr>
          <p:cNvPr id="118786" name="Rectangle 2"/>
          <p:cNvSpPr>
            <a:spLocks noGrp="1"/>
          </p:cNvSpPr>
          <p:nvPr>
            <p:ph type="title"/>
          </p:nvPr>
        </p:nvSpPr>
        <p:spPr/>
        <p:txBody>
          <a:bodyPr>
            <a:normAutofit fontScale="90000"/>
          </a:bodyPr>
          <a:lstStyle/>
          <a:p>
            <a:pPr algn="ctr" eaLnBrk="1" hangingPunct="1"/>
            <a:r>
              <a:rPr lang="en-US" dirty="0" smtClean="0"/>
              <a:t>Aligning and Grouping Shapes (Cont.)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p:cNvSpPr>
          <p:nvPr>
            <p:ph idx="1"/>
          </p:nvPr>
        </p:nvSpPr>
        <p:spPr>
          <a:xfrm>
            <a:off x="457200" y="1371600"/>
            <a:ext cx="8229600" cy="5105400"/>
          </a:xfrm>
        </p:spPr>
        <p:txBody>
          <a:bodyPr>
            <a:normAutofit/>
          </a:bodyPr>
          <a:lstStyle/>
          <a:p>
            <a:pPr eaLnBrk="1" hangingPunct="1">
              <a:buNone/>
            </a:pPr>
            <a:r>
              <a:rPr lang="en-US" sz="2400" dirty="0" smtClean="0"/>
              <a:t>	The </a:t>
            </a:r>
            <a:r>
              <a:rPr lang="en-US" sz="2400" b="1" dirty="0" smtClean="0"/>
              <a:t>data source </a:t>
            </a:r>
            <a:r>
              <a:rPr lang="en-US" sz="2400" dirty="0" smtClean="0"/>
              <a:t>is the range that contains the data you want to display in the chart.</a:t>
            </a:r>
          </a:p>
          <a:p>
            <a:pPr eaLnBrk="1" hangingPunct="1">
              <a:buSzPct val="110000"/>
              <a:buFont typeface="Lucida Sans Unicode" pitchFamily="34" charset="0"/>
              <a:buChar char="‣"/>
            </a:pPr>
            <a:endParaRPr lang="en-US" sz="1000" b="1" dirty="0" smtClean="0"/>
          </a:p>
          <a:p>
            <a:pPr lvl="1" eaLnBrk="1" hangingPunct="1">
              <a:buSzPct val="110000"/>
              <a:buFont typeface="Lucida Sans Unicode" pitchFamily="34" charset="0"/>
              <a:buChar char="‣"/>
            </a:pPr>
            <a:r>
              <a:rPr lang="en-US" sz="2400" b="1" dirty="0" smtClean="0"/>
              <a:t>Series name</a:t>
            </a:r>
          </a:p>
          <a:p>
            <a:pPr lvl="1" eaLnBrk="1" hangingPunct="1">
              <a:buSzPct val="110000"/>
              <a:buFont typeface="Lucida Sans Unicode" pitchFamily="34" charset="0"/>
              <a:buChar char="‣"/>
            </a:pPr>
            <a:r>
              <a:rPr lang="en-US" sz="2400" b="1" dirty="0" smtClean="0"/>
              <a:t>Series values</a:t>
            </a:r>
          </a:p>
          <a:p>
            <a:pPr lvl="1" eaLnBrk="1" hangingPunct="1">
              <a:buSzPct val="110000"/>
              <a:buFont typeface="Lucida Sans Unicode" pitchFamily="34" charset="0"/>
              <a:buChar char="‣"/>
            </a:pPr>
            <a:r>
              <a:rPr lang="en-US" sz="2400" b="1" dirty="0" smtClean="0"/>
              <a:t>Category values (horizontal axes)</a:t>
            </a:r>
          </a:p>
        </p:txBody>
      </p:sp>
      <p:sp>
        <p:nvSpPr>
          <p:cNvPr id="89091" name="Footer Placeholder 3"/>
          <p:cNvSpPr>
            <a:spLocks noGrp="1"/>
          </p:cNvSpPr>
          <p:nvPr>
            <p:ph type="ftr" sz="quarter" idx="11"/>
          </p:nvPr>
        </p:nvSpPr>
        <p:spPr bwMode="auto">
          <a:xfrm>
            <a:off x="6096000" y="6248400"/>
            <a:ext cx="2667000" cy="365125"/>
          </a:xfrm>
          <a:ln>
            <a:miter lim="800000"/>
            <a:headEnd/>
            <a:tailEnd/>
          </a:ln>
        </p:spPr>
        <p:txBody>
          <a:bodyPr wrap="square" lIns="91440" tIns="45720" rIns="91440" bIns="45720" numCol="1" anchorCtr="0" compatLnSpc="1">
            <a:prstTxWarp prst="textNoShape">
              <a:avLst/>
            </a:prstTxWarp>
          </a:bodyPr>
          <a:lstStyle/>
          <a:p>
            <a:pPr algn="l" fontAlgn="base">
              <a:spcBef>
                <a:spcPct val="0"/>
              </a:spcBef>
              <a:spcAft>
                <a:spcPct val="0"/>
              </a:spcAft>
              <a:defRPr/>
            </a:pPr>
            <a:r>
              <a:rPr lang="en-US" smtClean="0">
                <a:cs typeface="Arial" charset="0"/>
              </a:rPr>
              <a:t>New Perspectives on Microsoft Office Excel 2007</a:t>
            </a:r>
          </a:p>
        </p:txBody>
      </p:sp>
      <p:sp>
        <p:nvSpPr>
          <p:cNvPr id="89092"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567806CB-E309-4E44-B51F-5D27448A2B92}" type="slidenum">
              <a:rPr lang="en-US" b="0">
                <a:solidFill>
                  <a:schemeClr val="tx2"/>
                </a:solidFill>
                <a:cs typeface="Arial" charset="0"/>
              </a:rPr>
              <a:pPr algn="r" fontAlgn="base">
                <a:spcBef>
                  <a:spcPct val="0"/>
                </a:spcBef>
                <a:spcAft>
                  <a:spcPct val="0"/>
                </a:spcAft>
                <a:defRPr/>
              </a:pPr>
              <a:t>4</a:t>
            </a:fld>
            <a:endParaRPr lang="en-US" b="0">
              <a:solidFill>
                <a:schemeClr val="tx2"/>
              </a:solidFill>
              <a:cs typeface="Arial" charset="0"/>
            </a:endParaRPr>
          </a:p>
        </p:txBody>
      </p:sp>
      <p:sp>
        <p:nvSpPr>
          <p:cNvPr id="87042" name="Rectangle 2"/>
          <p:cNvSpPr>
            <a:spLocks noGrp="1"/>
          </p:cNvSpPr>
          <p:nvPr>
            <p:ph type="title"/>
          </p:nvPr>
        </p:nvSpPr>
        <p:spPr/>
        <p:txBody>
          <a:bodyPr/>
          <a:lstStyle/>
          <a:p>
            <a:pPr algn="ctr" eaLnBrk="1" hangingPunct="1"/>
            <a:r>
              <a:rPr lang="en-US" dirty="0" smtClean="0"/>
              <a:t>Selecting a Data Source</a:t>
            </a:r>
          </a:p>
        </p:txBody>
      </p:sp>
      <p:pic>
        <p:nvPicPr>
          <p:cNvPr id="7" name="Picture 6" descr="Data Source.png"/>
          <p:cNvPicPr>
            <a:picLocks noChangeAspect="1"/>
          </p:cNvPicPr>
          <p:nvPr/>
        </p:nvPicPr>
        <p:blipFill>
          <a:blip r:embed="rId3" cstate="print"/>
          <a:stretch>
            <a:fillRect/>
          </a:stretch>
        </p:blipFill>
        <p:spPr>
          <a:xfrm>
            <a:off x="2652908" y="3654825"/>
            <a:ext cx="6186292" cy="30507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p:cNvSpPr>
          <p:nvPr>
            <p:ph idx="1"/>
          </p:nvPr>
        </p:nvSpPr>
        <p:spPr>
          <a:xfrm>
            <a:off x="762000" y="1646237"/>
            <a:ext cx="7696200" cy="4525963"/>
          </a:xfrm>
        </p:spPr>
        <p:txBody>
          <a:bodyPr>
            <a:normAutofit lnSpcReduction="10000"/>
          </a:bodyPr>
          <a:lstStyle/>
          <a:p>
            <a:pPr eaLnBrk="1" hangingPunct="1">
              <a:buNone/>
            </a:pPr>
            <a:r>
              <a:rPr lang="en-US" sz="2400" dirty="0" smtClean="0"/>
              <a:t>	Text files are a common way to move data from one program to another. Two types of text files are used to store data,</a:t>
            </a:r>
          </a:p>
          <a:p>
            <a:pPr eaLnBrk="1" hangingPunct="1">
              <a:buNone/>
            </a:pPr>
            <a:endParaRPr lang="en-US" sz="1000" dirty="0" smtClean="0"/>
          </a:p>
          <a:p>
            <a:pPr eaLnBrk="1" hangingPunct="1"/>
            <a:r>
              <a:rPr lang="en-US" sz="2400" dirty="0" smtClean="0"/>
              <a:t>Delimited: 	</a:t>
            </a:r>
            <a:r>
              <a:rPr lang="en-US" sz="1600" dirty="0" smtClean="0"/>
              <a:t>24,45,67</a:t>
            </a:r>
            <a:endParaRPr lang="en-US" sz="1600" b="1" dirty="0" smtClean="0"/>
          </a:p>
          <a:p>
            <a:pPr eaLnBrk="1" hangingPunct="1">
              <a:buNone/>
            </a:pPr>
            <a:endParaRPr lang="en-US" sz="1000" dirty="0" smtClean="0"/>
          </a:p>
          <a:p>
            <a:r>
              <a:rPr lang="en-US" sz="2400" dirty="0" smtClean="0"/>
              <a:t>Fixed width: 	</a:t>
            </a:r>
            <a:r>
              <a:rPr lang="en-US" sz="1300" dirty="0" smtClean="0"/>
              <a:t>0.00	64.25</a:t>
            </a:r>
          </a:p>
          <a:p>
            <a:pPr eaLnBrk="1" hangingPunct="1">
              <a:buNone/>
            </a:pPr>
            <a:r>
              <a:rPr lang="en-US" sz="1300" dirty="0" smtClean="0"/>
              <a:t>				1.00	45.75</a:t>
            </a:r>
          </a:p>
          <a:p>
            <a:pPr eaLnBrk="1" hangingPunct="1">
              <a:buNone/>
            </a:pPr>
            <a:endParaRPr lang="en-US" sz="1300" dirty="0" smtClean="0"/>
          </a:p>
          <a:p>
            <a:pPr eaLnBrk="1" hangingPunct="1">
              <a:buNone/>
            </a:pPr>
            <a:r>
              <a:rPr lang="en-US" sz="2400" dirty="0" smtClean="0"/>
              <a:t>	Copy the data from the text file, paste in Excel, and use the Text to Columns button in the Data Tools group on the Data tab to convert the selected text into a table</a:t>
            </a:r>
            <a:r>
              <a:rPr lang="en-US" sz="2400" dirty="0" smtClean="0"/>
              <a:t>. Then, this data can be used as </a:t>
            </a:r>
            <a:r>
              <a:rPr lang="en-US" sz="2400" b="1" dirty="0" smtClean="0"/>
              <a:t>Data Source </a:t>
            </a:r>
            <a:r>
              <a:rPr lang="en-US" sz="2400" dirty="0" smtClean="0"/>
              <a:t>for a graph.</a:t>
            </a:r>
            <a:endParaRPr lang="en-US" sz="2400" dirty="0" smtClean="0"/>
          </a:p>
        </p:txBody>
      </p:sp>
      <p:sp>
        <p:nvSpPr>
          <p:cNvPr id="92164"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EA4DB048-8D19-400E-B975-9A77C72EE4B7}" type="slidenum">
              <a:rPr lang="en-US" b="0">
                <a:solidFill>
                  <a:schemeClr val="tx2"/>
                </a:solidFill>
                <a:cs typeface="Arial" charset="0"/>
              </a:rPr>
              <a:pPr algn="r" fontAlgn="base">
                <a:spcBef>
                  <a:spcPct val="0"/>
                </a:spcBef>
                <a:spcAft>
                  <a:spcPct val="0"/>
                </a:spcAft>
                <a:defRPr/>
              </a:pPr>
              <a:t>5</a:t>
            </a:fld>
            <a:endParaRPr lang="en-US" b="0">
              <a:solidFill>
                <a:schemeClr val="tx2"/>
              </a:solidFill>
              <a:cs typeface="Arial" charset="0"/>
            </a:endParaRPr>
          </a:p>
        </p:txBody>
      </p:sp>
      <p:sp>
        <p:nvSpPr>
          <p:cNvPr id="90114" name="Rectangle 2"/>
          <p:cNvSpPr>
            <a:spLocks noGrp="1"/>
          </p:cNvSpPr>
          <p:nvPr>
            <p:ph type="title"/>
          </p:nvPr>
        </p:nvSpPr>
        <p:spPr/>
        <p:txBody>
          <a:bodyPr/>
          <a:lstStyle/>
          <a:p>
            <a:pPr algn="ctr" eaLnBrk="1" hangingPunct="1"/>
            <a:r>
              <a:rPr lang="en-US" dirty="0" smtClean="0"/>
              <a:t>Importing Text Files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6" descr="FigEXT4-03"/>
          <p:cNvPicPr>
            <a:picLocks noGrp="1" noChangeAspect="1" noChangeArrowheads="1"/>
          </p:cNvPicPr>
          <p:nvPr>
            <p:ph idx="1"/>
          </p:nvPr>
        </p:nvPicPr>
        <p:blipFill>
          <a:blip r:embed="rId3" cstate="print"/>
          <a:srcRect r="25581"/>
          <a:stretch>
            <a:fillRect/>
          </a:stretch>
        </p:blipFill>
        <p:spPr>
          <a:xfrm>
            <a:off x="1981200" y="1752600"/>
            <a:ext cx="5181600" cy="3798887"/>
          </a:xfrm>
        </p:spPr>
      </p:pic>
      <p:sp>
        <p:nvSpPr>
          <p:cNvPr id="90116"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7D95C3C6-170F-44BF-9EBC-BD2EBD72B957}" type="slidenum">
              <a:rPr lang="en-US" b="0">
                <a:solidFill>
                  <a:schemeClr val="tx2"/>
                </a:solidFill>
                <a:cs typeface="Arial" charset="0"/>
              </a:rPr>
              <a:pPr algn="r" fontAlgn="base">
                <a:spcBef>
                  <a:spcPct val="0"/>
                </a:spcBef>
                <a:spcAft>
                  <a:spcPct val="0"/>
                </a:spcAft>
                <a:defRPr/>
              </a:pPr>
              <a:t>6</a:t>
            </a:fld>
            <a:endParaRPr lang="en-US" b="0">
              <a:solidFill>
                <a:schemeClr val="tx2"/>
              </a:solidFill>
              <a:cs typeface="Arial" charset="0"/>
            </a:endParaRPr>
          </a:p>
        </p:txBody>
      </p:sp>
      <p:sp>
        <p:nvSpPr>
          <p:cNvPr id="88066" name="Rectangle 2"/>
          <p:cNvSpPr>
            <a:spLocks noGrp="1"/>
          </p:cNvSpPr>
          <p:nvPr>
            <p:ph type="title"/>
          </p:nvPr>
        </p:nvSpPr>
        <p:spPr/>
        <p:txBody>
          <a:bodyPr/>
          <a:lstStyle/>
          <a:p>
            <a:pPr algn="ctr" eaLnBrk="1" hangingPunct="1"/>
            <a:r>
              <a:rPr lang="en-US" dirty="0" smtClean="0"/>
              <a:t>Selecting a Chart Type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p:cNvSpPr>
          <p:nvPr>
            <p:ph idx="1"/>
          </p:nvPr>
        </p:nvSpPr>
        <p:spPr>
          <a:xfrm>
            <a:off x="457200" y="1417637"/>
            <a:ext cx="8229600" cy="4525963"/>
          </a:xfrm>
        </p:spPr>
        <p:txBody>
          <a:bodyPr>
            <a:normAutofit/>
          </a:bodyPr>
          <a:lstStyle/>
          <a:p>
            <a:pPr eaLnBrk="1" hangingPunct="1"/>
            <a:r>
              <a:rPr lang="en-US" sz="2400" dirty="0" smtClean="0"/>
              <a:t>Select the range.</a:t>
            </a:r>
          </a:p>
          <a:p>
            <a:pPr eaLnBrk="1" hangingPunct="1"/>
            <a:r>
              <a:rPr lang="en-US" sz="2400" dirty="0" smtClean="0"/>
              <a:t>Click the </a:t>
            </a:r>
            <a:r>
              <a:rPr lang="en-US" sz="2400" b="1" dirty="0" smtClean="0"/>
              <a:t>Insert </a:t>
            </a:r>
            <a:r>
              <a:rPr lang="en-US" sz="2400" dirty="0" smtClean="0"/>
              <a:t>tab on the Ribbon.</a:t>
            </a:r>
          </a:p>
          <a:p>
            <a:pPr eaLnBrk="1" hangingPunct="1"/>
            <a:r>
              <a:rPr lang="en-US" sz="2400" dirty="0" smtClean="0"/>
              <a:t>In the Charts group, click the </a:t>
            </a:r>
            <a:r>
              <a:rPr lang="en-US" sz="2400" b="1" dirty="0" smtClean="0"/>
              <a:t>Scatter </a:t>
            </a:r>
            <a:r>
              <a:rPr lang="en-US" sz="2400" dirty="0" smtClean="0"/>
              <a:t>button, and then click the desired category.</a:t>
            </a:r>
          </a:p>
        </p:txBody>
      </p:sp>
      <p:sp>
        <p:nvSpPr>
          <p:cNvPr id="108547" name="Footer Placeholder 3"/>
          <p:cNvSpPr>
            <a:spLocks noGrp="1"/>
          </p:cNvSpPr>
          <p:nvPr>
            <p:ph type="ftr" sz="quarter" idx="11"/>
          </p:nvPr>
        </p:nvSpPr>
        <p:spPr bwMode="auto">
          <a:xfrm>
            <a:off x="6096000" y="6248400"/>
            <a:ext cx="2667000" cy="365125"/>
          </a:xfrm>
          <a:ln>
            <a:miter lim="800000"/>
            <a:headEnd/>
            <a:tailEnd/>
          </a:ln>
        </p:spPr>
        <p:txBody>
          <a:bodyPr wrap="square" lIns="91440" tIns="45720" rIns="91440" bIns="45720" numCol="1" anchorCtr="0" compatLnSpc="1">
            <a:prstTxWarp prst="textNoShape">
              <a:avLst/>
            </a:prstTxWarp>
          </a:bodyPr>
          <a:lstStyle/>
          <a:p>
            <a:pPr algn="l" fontAlgn="base">
              <a:spcBef>
                <a:spcPct val="0"/>
              </a:spcBef>
              <a:spcAft>
                <a:spcPct val="0"/>
              </a:spcAft>
              <a:defRPr/>
            </a:pPr>
            <a:r>
              <a:rPr lang="en-US" smtClean="0">
                <a:cs typeface="Arial" charset="0"/>
              </a:rPr>
              <a:t>New Perspectives on Microsoft Office Excel 2007</a:t>
            </a:r>
          </a:p>
        </p:txBody>
      </p:sp>
      <p:sp>
        <p:nvSpPr>
          <p:cNvPr id="108548"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C408437F-1019-4458-AB85-2A2CD72E3EB5}" type="slidenum">
              <a:rPr lang="en-US" b="0">
                <a:solidFill>
                  <a:schemeClr val="tx2"/>
                </a:solidFill>
                <a:cs typeface="Arial" charset="0"/>
              </a:rPr>
              <a:pPr algn="r" fontAlgn="base">
                <a:spcBef>
                  <a:spcPct val="0"/>
                </a:spcBef>
                <a:spcAft>
                  <a:spcPct val="0"/>
                </a:spcAft>
                <a:defRPr/>
              </a:pPr>
              <a:t>7</a:t>
            </a:fld>
            <a:endParaRPr lang="en-US" b="0">
              <a:solidFill>
                <a:schemeClr val="tx2"/>
              </a:solidFill>
              <a:cs typeface="Arial" charset="0"/>
            </a:endParaRPr>
          </a:p>
        </p:txBody>
      </p:sp>
      <p:sp>
        <p:nvSpPr>
          <p:cNvPr id="106498" name="Rectangle 2"/>
          <p:cNvSpPr>
            <a:spLocks noGrp="1"/>
          </p:cNvSpPr>
          <p:nvPr>
            <p:ph type="title"/>
          </p:nvPr>
        </p:nvSpPr>
        <p:spPr/>
        <p:txBody>
          <a:bodyPr/>
          <a:lstStyle/>
          <a:p>
            <a:pPr algn="ctr"/>
            <a:r>
              <a:rPr lang="en-US" dirty="0" smtClean="0"/>
              <a:t>Creating an XY Scatter Plot</a:t>
            </a:r>
          </a:p>
        </p:txBody>
      </p:sp>
      <p:pic>
        <p:nvPicPr>
          <p:cNvPr id="7" name="Picture 6" descr="Scatter graph.png"/>
          <p:cNvPicPr>
            <a:picLocks noChangeAspect="1"/>
          </p:cNvPicPr>
          <p:nvPr/>
        </p:nvPicPr>
        <p:blipFill>
          <a:blip r:embed="rId3" cstate="print"/>
          <a:srcRect b="34751"/>
          <a:stretch>
            <a:fillRect/>
          </a:stretch>
        </p:blipFill>
        <p:spPr>
          <a:xfrm>
            <a:off x="0" y="3271453"/>
            <a:ext cx="9030961" cy="358654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p:cNvSpPr>
          <p:nvPr>
            <p:ph idx="1"/>
          </p:nvPr>
        </p:nvSpPr>
        <p:spPr>
          <a:xfrm>
            <a:off x="381000" y="2895600"/>
            <a:ext cx="8229600" cy="4525963"/>
          </a:xfrm>
        </p:spPr>
        <p:txBody>
          <a:bodyPr>
            <a:normAutofit/>
          </a:bodyPr>
          <a:lstStyle/>
          <a:p>
            <a:pPr eaLnBrk="1" hangingPunct="1">
              <a:buNone/>
            </a:pPr>
            <a:r>
              <a:rPr lang="en-US" sz="2400" dirty="0" smtClean="0"/>
              <a:t>	</a:t>
            </a:r>
            <a:r>
              <a:rPr lang="en-US" sz="2400" b="1" dirty="0" smtClean="0"/>
              <a:t>Once the chart is created three new tabs appears on the Ribbon: Design, Layout and Format, these Chart Tools are used to modify the graph.</a:t>
            </a:r>
          </a:p>
          <a:p>
            <a:pPr eaLnBrk="1" hangingPunct="1">
              <a:buNone/>
            </a:pPr>
            <a:endParaRPr lang="en-US" sz="1200" b="1" dirty="0" smtClean="0"/>
          </a:p>
          <a:p>
            <a:pPr eaLnBrk="1" hangingPunct="1">
              <a:buNone/>
            </a:pPr>
            <a:r>
              <a:rPr lang="en-US" sz="2400" b="1" dirty="0" smtClean="0"/>
              <a:t>First:</a:t>
            </a:r>
            <a:endParaRPr lang="en-US" sz="1000" b="1" dirty="0" smtClean="0"/>
          </a:p>
          <a:p>
            <a:pPr eaLnBrk="1" hangingPunct="1"/>
            <a:r>
              <a:rPr lang="en-US" sz="2400" dirty="0" smtClean="0"/>
              <a:t>Choose a quick layout in the Design tab</a:t>
            </a:r>
          </a:p>
          <a:p>
            <a:pPr eaLnBrk="1" hangingPunct="1"/>
            <a:r>
              <a:rPr lang="en-US" sz="2400" dirty="0" smtClean="0"/>
              <a:t>Edit the Axis Titles and Graph Title</a:t>
            </a:r>
          </a:p>
          <a:p>
            <a:pPr eaLnBrk="1" hangingPunct="1"/>
            <a:r>
              <a:rPr lang="en-US" sz="2400" dirty="0" smtClean="0"/>
              <a:t>Select a Chart Style to modify the chart</a:t>
            </a:r>
          </a:p>
        </p:txBody>
      </p:sp>
      <p:sp>
        <p:nvSpPr>
          <p:cNvPr id="108548"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C408437F-1019-4458-AB85-2A2CD72E3EB5}" type="slidenum">
              <a:rPr lang="en-US" b="0">
                <a:solidFill>
                  <a:schemeClr val="tx2"/>
                </a:solidFill>
                <a:cs typeface="Arial" charset="0"/>
              </a:rPr>
              <a:pPr algn="r" fontAlgn="base">
                <a:spcBef>
                  <a:spcPct val="0"/>
                </a:spcBef>
                <a:spcAft>
                  <a:spcPct val="0"/>
                </a:spcAft>
                <a:defRPr/>
              </a:pPr>
              <a:t>8</a:t>
            </a:fld>
            <a:endParaRPr lang="en-US" b="0">
              <a:solidFill>
                <a:schemeClr val="tx2"/>
              </a:solidFill>
              <a:cs typeface="Arial" charset="0"/>
            </a:endParaRPr>
          </a:p>
        </p:txBody>
      </p:sp>
      <p:sp>
        <p:nvSpPr>
          <p:cNvPr id="106498" name="Rectangle 2"/>
          <p:cNvSpPr>
            <a:spLocks noGrp="1"/>
          </p:cNvSpPr>
          <p:nvPr>
            <p:ph type="title"/>
          </p:nvPr>
        </p:nvSpPr>
        <p:spPr/>
        <p:txBody>
          <a:bodyPr/>
          <a:lstStyle/>
          <a:p>
            <a:pPr algn="ctr"/>
            <a:r>
              <a:rPr lang="en-US" dirty="0" smtClean="0"/>
              <a:t>Formatting your graph</a:t>
            </a:r>
          </a:p>
        </p:txBody>
      </p:sp>
      <p:pic>
        <p:nvPicPr>
          <p:cNvPr id="8" name="Picture 7" descr="Chart Tools_Design.png"/>
          <p:cNvPicPr>
            <a:picLocks noChangeAspect="1"/>
          </p:cNvPicPr>
          <p:nvPr/>
        </p:nvPicPr>
        <p:blipFill>
          <a:blip r:embed="rId3" cstate="print"/>
          <a:stretch>
            <a:fillRect/>
          </a:stretch>
        </p:blipFill>
        <p:spPr>
          <a:xfrm>
            <a:off x="0" y="1447800"/>
            <a:ext cx="9144000" cy="1309474"/>
          </a:xfrm>
          <a:prstGeom prst="rect">
            <a:avLst/>
          </a:prstGeom>
        </p:spPr>
      </p:pic>
      <p:sp>
        <p:nvSpPr>
          <p:cNvPr id="9" name="Rectangle 8"/>
          <p:cNvSpPr/>
          <p:nvPr/>
        </p:nvSpPr>
        <p:spPr>
          <a:xfrm>
            <a:off x="4343400" y="1295400"/>
            <a:ext cx="15240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p:cNvSpPr>
          <p:nvPr>
            <p:ph idx="1"/>
          </p:nvPr>
        </p:nvSpPr>
        <p:spPr>
          <a:xfrm>
            <a:off x="381000" y="3048000"/>
            <a:ext cx="8229600" cy="4754563"/>
          </a:xfrm>
        </p:spPr>
        <p:txBody>
          <a:bodyPr>
            <a:normAutofit/>
          </a:bodyPr>
          <a:lstStyle/>
          <a:p>
            <a:pPr eaLnBrk="1" hangingPunct="1">
              <a:buNone/>
            </a:pPr>
            <a:r>
              <a:rPr lang="en-US" sz="2400" dirty="0" smtClean="0"/>
              <a:t>	</a:t>
            </a:r>
            <a:r>
              <a:rPr lang="en-US" sz="2400" b="1" dirty="0" smtClean="0"/>
              <a:t>The Layout Tab is used to modify in more detail your graph. </a:t>
            </a:r>
          </a:p>
          <a:p>
            <a:pPr eaLnBrk="1" hangingPunct="1">
              <a:buNone/>
            </a:pPr>
            <a:endParaRPr lang="en-US" sz="1000" b="1" dirty="0" smtClean="0"/>
          </a:p>
          <a:p>
            <a:pPr eaLnBrk="1" hangingPunct="1"/>
            <a:r>
              <a:rPr lang="en-US" sz="2400" dirty="0" smtClean="0"/>
              <a:t>Add or modify labels (Title, Axes, Legend, Data)</a:t>
            </a:r>
          </a:p>
          <a:p>
            <a:pPr eaLnBrk="1" hangingPunct="1"/>
            <a:r>
              <a:rPr lang="en-US" sz="2400" dirty="0" smtClean="0"/>
              <a:t>Modify the appearance of axes and gridlines</a:t>
            </a:r>
          </a:p>
          <a:p>
            <a:pPr eaLnBrk="1" hangingPunct="1"/>
            <a:r>
              <a:rPr lang="en-US" sz="2400" dirty="0" smtClean="0"/>
              <a:t>Modify the appearance of the plot area</a:t>
            </a:r>
          </a:p>
          <a:p>
            <a:pPr eaLnBrk="1" hangingPunct="1"/>
            <a:r>
              <a:rPr lang="en-US" sz="2400" dirty="0" smtClean="0"/>
              <a:t>Add </a:t>
            </a:r>
            <a:r>
              <a:rPr lang="en-US" sz="2400" dirty="0" err="1" smtClean="0"/>
              <a:t>trendlines</a:t>
            </a:r>
            <a:r>
              <a:rPr lang="en-US" sz="2400" dirty="0" smtClean="0"/>
              <a:t> and error bars</a:t>
            </a:r>
          </a:p>
          <a:p>
            <a:pPr eaLnBrk="1" hangingPunct="1"/>
            <a:endParaRPr lang="en-US" sz="2400" dirty="0" smtClean="0"/>
          </a:p>
        </p:txBody>
      </p:sp>
      <p:sp>
        <p:nvSpPr>
          <p:cNvPr id="108548" name="Slide Number Placeholder 4"/>
          <p:cNvSpPr>
            <a:spLocks noGrp="1"/>
          </p:cNvSpPr>
          <p:nvPr>
            <p:ph type="sldNum" sz="quarter" idx="12"/>
          </p:nvPr>
        </p:nvSpPr>
        <p:spPr bwMode="auto">
          <a:xfrm>
            <a:off x="609600" y="6248400"/>
            <a:ext cx="5421313" cy="365125"/>
          </a:xfrm>
          <a:ln>
            <a:miter lim="800000"/>
            <a:headEnd/>
            <a:tailEnd/>
          </a:ln>
        </p:spPr>
        <p:txBody>
          <a:bodyPr wrap="square" lIns="91440" tIns="45720" rIns="91440" bIns="45720" numCol="1" compatLnSpc="1">
            <a:prstTxWarp prst="textNoShape">
              <a:avLst/>
            </a:prstTxWarp>
          </a:bodyPr>
          <a:lstStyle/>
          <a:p>
            <a:pPr algn="r" fontAlgn="base">
              <a:spcBef>
                <a:spcPct val="0"/>
              </a:spcBef>
              <a:spcAft>
                <a:spcPct val="0"/>
              </a:spcAft>
              <a:defRPr/>
            </a:pPr>
            <a:fld id="{C408437F-1019-4458-AB85-2A2CD72E3EB5}" type="slidenum">
              <a:rPr lang="en-US" b="0">
                <a:solidFill>
                  <a:schemeClr val="tx2"/>
                </a:solidFill>
                <a:cs typeface="Arial" charset="0"/>
              </a:rPr>
              <a:pPr algn="r" fontAlgn="base">
                <a:spcBef>
                  <a:spcPct val="0"/>
                </a:spcBef>
                <a:spcAft>
                  <a:spcPct val="0"/>
                </a:spcAft>
                <a:defRPr/>
              </a:pPr>
              <a:t>9</a:t>
            </a:fld>
            <a:endParaRPr lang="en-US" b="0">
              <a:solidFill>
                <a:schemeClr val="tx2"/>
              </a:solidFill>
              <a:cs typeface="Arial" charset="0"/>
            </a:endParaRPr>
          </a:p>
        </p:txBody>
      </p:sp>
      <p:sp>
        <p:nvSpPr>
          <p:cNvPr id="106498" name="Rectangle 2"/>
          <p:cNvSpPr>
            <a:spLocks noGrp="1"/>
          </p:cNvSpPr>
          <p:nvPr>
            <p:ph type="title"/>
          </p:nvPr>
        </p:nvSpPr>
        <p:spPr/>
        <p:txBody>
          <a:bodyPr/>
          <a:lstStyle/>
          <a:p>
            <a:pPr algn="ctr"/>
            <a:r>
              <a:rPr lang="en-US" dirty="0" smtClean="0"/>
              <a:t>Formatting your graph (Cont.)</a:t>
            </a:r>
          </a:p>
        </p:txBody>
      </p:sp>
      <p:pic>
        <p:nvPicPr>
          <p:cNvPr id="10" name="Picture 9" descr="Chart Tools_Layout.png"/>
          <p:cNvPicPr>
            <a:picLocks noChangeAspect="1"/>
          </p:cNvPicPr>
          <p:nvPr/>
        </p:nvPicPr>
        <p:blipFill>
          <a:blip r:embed="rId3" cstate="print"/>
          <a:stretch>
            <a:fillRect/>
          </a:stretch>
        </p:blipFill>
        <p:spPr>
          <a:xfrm>
            <a:off x="0" y="1447800"/>
            <a:ext cx="9144000" cy="130628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2476</TotalTime>
  <Words>834</Words>
  <Application>Microsoft Office PowerPoint</Application>
  <PresentationFormat>On-screen Show (4:3)</PresentationFormat>
  <Paragraphs>192</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CGN 2420 Graphing with Excel</vt:lpstr>
      <vt:lpstr>Objectives</vt:lpstr>
      <vt:lpstr>Creating Charts</vt:lpstr>
      <vt:lpstr>Selecting a Data Source</vt:lpstr>
      <vt:lpstr>Importing Text Files</vt:lpstr>
      <vt:lpstr>Selecting a Chart Type</vt:lpstr>
      <vt:lpstr>Creating an XY Scatter Plot</vt:lpstr>
      <vt:lpstr>Formatting your graph</vt:lpstr>
      <vt:lpstr>Formatting your graph (Cont.)</vt:lpstr>
      <vt:lpstr>Formatting the Chart Axes</vt:lpstr>
      <vt:lpstr>Formatting your graph (Cont.)</vt:lpstr>
      <vt:lpstr>Formatting your graph (Cont.)</vt:lpstr>
      <vt:lpstr>Adding a Data Series to an Existing Chart </vt:lpstr>
      <vt:lpstr>Moving and Resizing Charts</vt:lpstr>
      <vt:lpstr>Create a Pie Chart </vt:lpstr>
      <vt:lpstr>Choosing a Chart Style and Layout</vt:lpstr>
      <vt:lpstr>Choosing a Chart Style and Layout</vt:lpstr>
      <vt:lpstr>Formatting a Pie Chart</vt:lpstr>
      <vt:lpstr>Setting the Pie Slice Colors</vt:lpstr>
      <vt:lpstr>Working with 3D Options</vt:lpstr>
      <vt:lpstr>Creating a Column Chart</vt:lpstr>
      <vt:lpstr>Creating a Column Chart </vt:lpstr>
      <vt:lpstr>Formatting Column Chart Elements</vt:lpstr>
      <vt:lpstr>Formatting Chart Columns</vt:lpstr>
      <vt:lpstr>Formatting Chart Columns (Cont.)</vt:lpstr>
      <vt:lpstr>Creating a Combination Chart</vt:lpstr>
      <vt:lpstr>Creating a Combination Chart</vt:lpstr>
      <vt:lpstr>Inserting a Shape</vt:lpstr>
      <vt:lpstr>Aligning and Grouping Shapes</vt:lpstr>
      <vt:lpstr>Aligning and Grouping Shapes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CGN 2420 Computer tools for civil engineers</dc:title>
  <dc:creator>Sandeep</dc:creator>
  <cp:lastModifiedBy>cmartine</cp:lastModifiedBy>
  <cp:revision>241</cp:revision>
  <dcterms:created xsi:type="dcterms:W3CDTF">2006-08-16T00:00:00Z</dcterms:created>
  <dcterms:modified xsi:type="dcterms:W3CDTF">2010-09-09T03:56:21Z</dcterms:modified>
</cp:coreProperties>
</file>