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2"/>
  </p:notesMasterIdLst>
  <p:sldIdLst>
    <p:sldId id="400" r:id="rId2"/>
    <p:sldId id="317" r:id="rId3"/>
    <p:sldId id="318" r:id="rId4"/>
    <p:sldId id="319" r:id="rId5"/>
    <p:sldId id="409" r:id="rId6"/>
    <p:sldId id="422" r:id="rId7"/>
    <p:sldId id="423" r:id="rId8"/>
    <p:sldId id="421" r:id="rId9"/>
    <p:sldId id="410" r:id="rId10"/>
    <p:sldId id="371" r:id="rId11"/>
    <p:sldId id="399" r:id="rId12"/>
    <p:sldId id="322" r:id="rId13"/>
    <p:sldId id="411" r:id="rId14"/>
    <p:sldId id="412" r:id="rId15"/>
    <p:sldId id="413" r:id="rId16"/>
    <p:sldId id="415" r:id="rId17"/>
    <p:sldId id="416" r:id="rId18"/>
    <p:sldId id="417" r:id="rId19"/>
    <p:sldId id="419" r:id="rId20"/>
    <p:sldId id="420" r:id="rId21"/>
    <p:sldId id="325" r:id="rId22"/>
    <p:sldId id="326" r:id="rId23"/>
    <p:sldId id="424" r:id="rId24"/>
    <p:sldId id="338" r:id="rId25"/>
    <p:sldId id="340" r:id="rId26"/>
    <p:sldId id="341" r:id="rId27"/>
    <p:sldId id="374" r:id="rId28"/>
    <p:sldId id="344" r:id="rId29"/>
    <p:sldId id="345" r:id="rId30"/>
    <p:sldId id="425" r:id="rId31"/>
    <p:sldId id="428" r:id="rId32"/>
    <p:sldId id="429" r:id="rId33"/>
    <p:sldId id="430" r:id="rId34"/>
    <p:sldId id="433" r:id="rId35"/>
    <p:sldId id="431" r:id="rId36"/>
    <p:sldId id="432" r:id="rId37"/>
    <p:sldId id="426" r:id="rId38"/>
    <p:sldId id="427" r:id="rId39"/>
    <p:sldId id="434" r:id="rId40"/>
    <p:sldId id="43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94660"/>
  </p:normalViewPr>
  <p:slideViewPr>
    <p:cSldViewPr>
      <p:cViewPr>
        <p:scale>
          <a:sx n="75" d="100"/>
          <a:sy n="75" d="100"/>
        </p:scale>
        <p:origin x="-1014" y="1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49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8628B6-2BFE-4A7A-AD44-AB0D08241A5B}" type="datetimeFigureOut">
              <a:rPr lang="en-US" smtClean="0"/>
              <a:pPr/>
              <a:t>9/1/2010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C7FD2-A4BA-412A-A961-898F3DD0F3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9/1/2010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05800" cy="944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219200"/>
            <a:ext cx="42672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42672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New Perspectives on Microsoft Office Excel 2007</a:t>
            </a:r>
          </a:p>
        </p:txBody>
      </p:sp>
      <p:sp>
        <p:nvSpPr>
          <p:cNvPr id="6" name="Slide Number Placeholder 5"/>
          <p:cNvSpPr>
            <a:spLocks noGrp="1"/>
          </p:cNvSpPr>
          <p:nvPr>
            <p:ph type="sldNum" sz="quarter" idx="11"/>
          </p:nvPr>
        </p:nvSpPr>
        <p:spPr/>
        <p:txBody>
          <a:bodyPr/>
          <a:lstStyle>
            <a:lvl1pPr>
              <a:defRPr/>
            </a:lvl1pPr>
          </a:lstStyle>
          <a:p>
            <a:pPr>
              <a:defRPr/>
            </a:pPr>
            <a:fld id="{F2CA0D60-72F0-472E-8099-28F6C40D5A0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05800" cy="944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219200"/>
            <a:ext cx="42672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9600" y="1219200"/>
            <a:ext cx="4267200"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9600" y="3748088"/>
            <a:ext cx="4267200" cy="2378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p:txBody>
          <a:bodyPr/>
          <a:lstStyle>
            <a:lvl1pPr>
              <a:defRPr/>
            </a:lvl1pPr>
          </a:lstStyle>
          <a:p>
            <a:pPr>
              <a:defRPr/>
            </a:pPr>
            <a:r>
              <a:rPr lang="en-US"/>
              <a:t>New Perspectives on Microsoft Office Excel 2007</a:t>
            </a:r>
          </a:p>
        </p:txBody>
      </p:sp>
      <p:sp>
        <p:nvSpPr>
          <p:cNvPr id="7" name="Slide Number Placeholder 5"/>
          <p:cNvSpPr>
            <a:spLocks noGrp="1"/>
          </p:cNvSpPr>
          <p:nvPr>
            <p:ph type="sldNum" sz="quarter" idx="11"/>
          </p:nvPr>
        </p:nvSpPr>
        <p:spPr/>
        <p:txBody>
          <a:bodyPr/>
          <a:lstStyle>
            <a:lvl1pPr>
              <a:defRPr/>
            </a:lvl1pPr>
          </a:lstStyle>
          <a:p>
            <a:pPr>
              <a:defRPr/>
            </a:pPr>
            <a:fld id="{610F54BB-1C0A-4E0F-8B98-5FB0BDAE76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9/1/2010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9/1/2010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9/1/2010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71"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8915400" cy="1828800"/>
          </a:xfrm>
        </p:spPr>
        <p:txBody>
          <a:bodyPr>
            <a:normAutofit fontScale="90000"/>
          </a:bodyPr>
          <a:lstStyle/>
          <a:p>
            <a:pPr algn="ctr"/>
            <a:r>
              <a:rPr lang="en-US" dirty="0" smtClean="0">
                <a:solidFill>
                  <a:schemeClr val="accent1">
                    <a:lumMod val="75000"/>
                  </a:schemeClr>
                </a:solidFill>
              </a:rPr>
              <a:t>CGN 2420</a:t>
            </a:r>
            <a:br>
              <a:rPr lang="en-US" dirty="0" smtClean="0">
                <a:solidFill>
                  <a:schemeClr val="accent1">
                    <a:lumMod val="75000"/>
                  </a:schemeClr>
                </a:solidFill>
              </a:rPr>
            </a:br>
            <a:r>
              <a:rPr lang="en-US" dirty="0" smtClean="0"/>
              <a:t>Formatting a Workbook</a:t>
            </a:r>
            <a:br>
              <a:rPr lang="en-US" dirty="0" smtClean="0"/>
            </a:br>
            <a:r>
              <a:rPr lang="en-US" dirty="0" smtClean="0"/>
              <a:t>Using Excel’s Ribbon</a:t>
            </a:r>
            <a:endParaRPr lang="en-US" dirty="0">
              <a:solidFill>
                <a:schemeClr val="accent1">
                  <a:lumMod val="75000"/>
                </a:schemeClr>
              </a:solidFill>
            </a:endParaRPr>
          </a:p>
        </p:txBody>
      </p:sp>
      <p:sp>
        <p:nvSpPr>
          <p:cNvPr id="5" name="Subtitle 4"/>
          <p:cNvSpPr>
            <a:spLocks noGrp="1"/>
          </p:cNvSpPr>
          <p:nvPr>
            <p:ph type="subTitle" idx="1"/>
          </p:nvPr>
        </p:nvSpPr>
        <p:spPr>
          <a:xfrm>
            <a:off x="685800" y="3581400"/>
            <a:ext cx="7772400" cy="1199704"/>
          </a:xfrm>
        </p:spPr>
        <p:txBody>
          <a:bodyPr>
            <a:normAutofit lnSpcReduction="10000"/>
          </a:bodyPr>
          <a:lstStyle/>
          <a:p>
            <a:pPr algn="ctr"/>
            <a:r>
              <a:rPr lang="en-US" dirty="0" smtClean="0"/>
              <a:t>Instructor: Professor Cora Martinez, PhD</a:t>
            </a:r>
          </a:p>
          <a:p>
            <a:pPr algn="ctr"/>
            <a:r>
              <a:rPr lang="en-US" sz="2200" dirty="0" smtClean="0"/>
              <a:t>Department of Civil and Environmental Engineering</a:t>
            </a:r>
          </a:p>
          <a:p>
            <a:pPr algn="ctr"/>
            <a:r>
              <a:rPr lang="en-US" sz="2200" dirty="0" smtClean="0"/>
              <a:t>Florida International University</a:t>
            </a:r>
            <a:endParaRPr lang="en-US" sz="2200" dirty="0"/>
          </a:p>
        </p:txBody>
      </p:sp>
      <p:sp>
        <p:nvSpPr>
          <p:cNvPr id="4" name="Subtitle 2"/>
          <p:cNvSpPr txBox="1">
            <a:spLocks/>
          </p:cNvSpPr>
          <p:nvPr/>
        </p:nvSpPr>
        <p:spPr>
          <a:xfrm>
            <a:off x="2362200" y="6172200"/>
            <a:ext cx="6705600" cy="68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6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944563"/>
          </a:xfrm>
        </p:spPr>
        <p:txBody>
          <a:bodyPr/>
          <a:lstStyle/>
          <a:p>
            <a:pPr algn="ctr"/>
            <a:r>
              <a:rPr lang="en-US" dirty="0" smtClean="0"/>
              <a:t>Formatting Text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5725" y="914400"/>
            <a:ext cx="89058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igEX2-03"/>
          <p:cNvPicPr>
            <a:picLocks noGrp="1" noChangeAspect="1" noChangeArrowheads="1"/>
          </p:cNvPicPr>
          <p:nvPr>
            <p:ph idx="1"/>
          </p:nvPr>
        </p:nvPicPr>
        <p:blipFill>
          <a:blip r:embed="rId2" cstate="print"/>
          <a:srcRect r="24247"/>
          <a:stretch>
            <a:fillRect/>
          </a:stretch>
        </p:blipFill>
        <p:spPr bwMode="auto">
          <a:xfrm>
            <a:off x="381000" y="1676400"/>
            <a:ext cx="8505497" cy="2971800"/>
          </a:xfrm>
          <a:prstGeom prst="rect">
            <a:avLst/>
          </a:prstGeom>
          <a:noFill/>
          <a:ln w="9525">
            <a:noFill/>
            <a:miter lim="800000"/>
            <a:headEnd/>
            <a:tailEnd/>
          </a:ln>
        </p:spPr>
      </p:pic>
      <p:sp>
        <p:nvSpPr>
          <p:cNvPr id="3" name="Title 2"/>
          <p:cNvSpPr>
            <a:spLocks noGrp="1"/>
          </p:cNvSpPr>
          <p:nvPr>
            <p:ph type="title"/>
          </p:nvPr>
        </p:nvSpPr>
        <p:spPr/>
        <p:txBody>
          <a:bodyPr/>
          <a:lstStyle/>
          <a:p>
            <a:pPr algn="ctr"/>
            <a:r>
              <a:rPr lang="en-US" dirty="0" smtClean="0"/>
              <a:t>Working with Color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idx="1"/>
          </p:nvPr>
        </p:nvSpPr>
        <p:spPr>
          <a:xfrm>
            <a:off x="304800" y="1752600"/>
            <a:ext cx="8229600" cy="1295400"/>
          </a:xfrm>
        </p:spPr>
        <p:txBody>
          <a:bodyPr>
            <a:normAutofit/>
          </a:bodyPr>
          <a:lstStyle/>
          <a:p>
            <a:pPr eaLnBrk="1" hangingPunct="1"/>
            <a:r>
              <a:rPr lang="en-US" sz="2400" dirty="0" smtClean="0"/>
              <a:t>The </a:t>
            </a:r>
            <a:r>
              <a:rPr lang="en-US" sz="2400" b="1" dirty="0" smtClean="0"/>
              <a:t>Mini toolbar </a:t>
            </a:r>
            <a:r>
              <a:rPr lang="en-US" sz="2400" dirty="0" smtClean="0"/>
              <a:t>appears when you select part of the cell text. This bar contains buttons for commonly used text formats.</a:t>
            </a:r>
          </a:p>
        </p:txBody>
      </p:sp>
      <p:sp>
        <p:nvSpPr>
          <p:cNvPr id="6" name="Slide Number Placeholder 4"/>
          <p:cNvSpPr>
            <a:spLocks noGrp="1"/>
          </p:cNvSpPr>
          <p:nvPr>
            <p:ph type="sldNum" sz="quarter" idx="12"/>
          </p:nvPr>
        </p:nvSpPr>
        <p:spPr/>
        <p:txBody>
          <a:bodyPr/>
          <a:lstStyle/>
          <a:p>
            <a:pPr>
              <a:defRPr/>
            </a:pPr>
            <a:fld id="{E4C94B5B-2A8B-442E-AACC-D00532D815B8}" type="slidenum">
              <a:rPr lang="en-US"/>
              <a:pPr>
                <a:defRPr/>
              </a:pPr>
              <a:t>12</a:t>
            </a:fld>
            <a:endParaRPr lang="en-US"/>
          </a:p>
        </p:txBody>
      </p:sp>
      <p:sp>
        <p:nvSpPr>
          <p:cNvPr id="9218" name="Rectangle 2"/>
          <p:cNvSpPr>
            <a:spLocks noGrp="1"/>
          </p:cNvSpPr>
          <p:nvPr>
            <p:ph type="title"/>
          </p:nvPr>
        </p:nvSpPr>
        <p:spPr/>
        <p:txBody>
          <a:bodyPr/>
          <a:lstStyle/>
          <a:p>
            <a:pPr algn="ctr" eaLnBrk="1" hangingPunct="1"/>
            <a:r>
              <a:rPr lang="en-US" dirty="0" smtClean="0"/>
              <a:t>Formatting Text Selections</a:t>
            </a:r>
          </a:p>
        </p:txBody>
      </p:sp>
      <p:pic>
        <p:nvPicPr>
          <p:cNvPr id="9222" name="Picture 4" descr="FigEX2-05"/>
          <p:cNvPicPr>
            <a:picLocks noChangeAspect="1" noChangeArrowheads="1"/>
          </p:cNvPicPr>
          <p:nvPr/>
        </p:nvPicPr>
        <p:blipFill>
          <a:blip r:embed="rId2" cstate="print"/>
          <a:srcRect l="25030"/>
          <a:stretch>
            <a:fillRect/>
          </a:stretch>
        </p:blipFill>
        <p:spPr bwMode="auto">
          <a:xfrm>
            <a:off x="533400" y="3200400"/>
            <a:ext cx="798804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idx="1"/>
          </p:nvPr>
        </p:nvSpPr>
        <p:spPr>
          <a:xfrm>
            <a:off x="457200" y="1295400"/>
            <a:ext cx="8229600" cy="4525963"/>
          </a:xfrm>
        </p:spPr>
        <p:txBody>
          <a:bodyPr>
            <a:normAutofit/>
          </a:bodyPr>
          <a:lstStyle/>
          <a:p>
            <a:pPr eaLnBrk="1" hangingPunct="1"/>
            <a:r>
              <a:rPr lang="en-US" sz="2400" dirty="0" smtClean="0"/>
              <a:t>You can add borders to the left, top, right, or bottom of a cell or range, around an entire cell, or around the outside edges of a range using the </a:t>
            </a:r>
            <a:r>
              <a:rPr lang="en-US" sz="2400" b="1" dirty="0" smtClean="0"/>
              <a:t>Border button arrow.</a:t>
            </a:r>
            <a:endParaRPr lang="en-US" sz="2400" dirty="0" smtClean="0"/>
          </a:p>
        </p:txBody>
      </p:sp>
      <p:sp>
        <p:nvSpPr>
          <p:cNvPr id="6" name="Slide Number Placeholder 4"/>
          <p:cNvSpPr>
            <a:spLocks noGrp="1"/>
          </p:cNvSpPr>
          <p:nvPr>
            <p:ph type="sldNum" sz="quarter" idx="12"/>
          </p:nvPr>
        </p:nvSpPr>
        <p:spPr/>
        <p:txBody>
          <a:bodyPr/>
          <a:lstStyle/>
          <a:p>
            <a:pPr>
              <a:defRPr/>
            </a:pPr>
            <a:fld id="{3788D25C-2E24-472A-A1F2-142B3B214CB6}" type="slidenum">
              <a:rPr lang="en-US"/>
              <a:pPr>
                <a:defRPr/>
              </a:pPr>
              <a:t>13</a:t>
            </a:fld>
            <a:endParaRPr lang="en-US"/>
          </a:p>
        </p:txBody>
      </p:sp>
      <p:sp>
        <p:nvSpPr>
          <p:cNvPr id="19458" name="Rectangle 2"/>
          <p:cNvSpPr>
            <a:spLocks noGrp="1"/>
          </p:cNvSpPr>
          <p:nvPr>
            <p:ph type="title"/>
          </p:nvPr>
        </p:nvSpPr>
        <p:spPr>
          <a:xfrm>
            <a:off x="457200" y="152400"/>
            <a:ext cx="8229600" cy="1143000"/>
          </a:xfrm>
        </p:spPr>
        <p:txBody>
          <a:bodyPr/>
          <a:lstStyle/>
          <a:p>
            <a:pPr algn="ctr" eaLnBrk="1" hangingPunct="1"/>
            <a:r>
              <a:rPr lang="en-US" dirty="0" smtClean="0"/>
              <a:t>Adding Cell Borders</a:t>
            </a:r>
          </a:p>
        </p:txBody>
      </p:sp>
      <p:pic>
        <p:nvPicPr>
          <p:cNvPr id="19462" name="Picture 4" descr="FigEX2-14"/>
          <p:cNvPicPr>
            <a:picLocks noChangeAspect="1" noChangeArrowheads="1"/>
          </p:cNvPicPr>
          <p:nvPr/>
        </p:nvPicPr>
        <p:blipFill>
          <a:blip r:embed="rId2" cstate="print"/>
          <a:srcRect l="19699"/>
          <a:stretch>
            <a:fillRect/>
          </a:stretch>
        </p:blipFill>
        <p:spPr bwMode="auto">
          <a:xfrm>
            <a:off x="2286000" y="2895600"/>
            <a:ext cx="6225226"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381000" y="304800"/>
            <a:ext cx="8305800" cy="944563"/>
          </a:xfrm>
        </p:spPr>
        <p:txBody>
          <a:bodyPr>
            <a:normAutofit fontScale="90000"/>
          </a:bodyPr>
          <a:lstStyle/>
          <a:p>
            <a:pPr algn="ctr" eaLnBrk="1" hangingPunct="1"/>
            <a:r>
              <a:rPr lang="en-US" sz="4000" dirty="0" smtClean="0"/>
              <a:t>Working with the Format Cells Dialog Box</a:t>
            </a:r>
          </a:p>
        </p:txBody>
      </p:sp>
      <p:sp>
        <p:nvSpPr>
          <p:cNvPr id="20483" name="Rectangle 3"/>
          <p:cNvSpPr>
            <a:spLocks noGrp="1"/>
          </p:cNvSpPr>
          <p:nvPr>
            <p:ph type="body" sz="half" idx="1"/>
          </p:nvPr>
        </p:nvSpPr>
        <p:spPr>
          <a:xfrm>
            <a:off x="304800" y="1600200"/>
            <a:ext cx="8610600" cy="1295400"/>
          </a:xfrm>
        </p:spPr>
        <p:txBody>
          <a:bodyPr>
            <a:normAutofit/>
          </a:bodyPr>
          <a:lstStyle/>
          <a:p>
            <a:pPr eaLnBrk="1" hangingPunct="1"/>
            <a:r>
              <a:rPr lang="en-US" sz="2400" dirty="0" smtClean="0"/>
              <a:t>The Format Cells dialog box has six tabs, each focusing on a different set of formatting options.</a:t>
            </a:r>
          </a:p>
        </p:txBody>
      </p:sp>
      <p:sp>
        <p:nvSpPr>
          <p:cNvPr id="7" name="Slide Number Placeholder 6"/>
          <p:cNvSpPr>
            <a:spLocks noGrp="1"/>
          </p:cNvSpPr>
          <p:nvPr>
            <p:ph type="sldNum" sz="quarter" idx="11"/>
          </p:nvPr>
        </p:nvSpPr>
        <p:spPr/>
        <p:txBody>
          <a:bodyPr>
            <a:normAutofit/>
          </a:bodyPr>
          <a:lstStyle/>
          <a:p>
            <a:pPr>
              <a:defRPr/>
            </a:pPr>
            <a:fld id="{EFE1B94B-84E1-493D-AC1A-EE3A1880A8DF}" type="slidenum">
              <a:rPr lang="en-US"/>
              <a:pPr>
                <a:defRPr/>
              </a:pPr>
              <a:t>14</a:t>
            </a:fld>
            <a:endParaRPr lang="en-US"/>
          </a:p>
        </p:txBody>
      </p:sp>
      <p:pic>
        <p:nvPicPr>
          <p:cNvPr id="20486" name="Picture 8"/>
          <p:cNvPicPr>
            <a:picLocks noChangeAspect="1" noChangeArrowheads="1"/>
          </p:cNvPicPr>
          <p:nvPr/>
        </p:nvPicPr>
        <p:blipFill>
          <a:blip r:embed="rId2" cstate="print">
            <a:clrChange>
              <a:clrFrom>
                <a:srgbClr val="F5EDD5"/>
              </a:clrFrom>
              <a:clrTo>
                <a:srgbClr val="F5EDD5">
                  <a:alpha val="0"/>
                </a:srgbClr>
              </a:clrTo>
            </a:clrChange>
          </a:blip>
          <a:srcRect r="18673"/>
          <a:stretch>
            <a:fillRect/>
          </a:stretch>
        </p:blipFill>
        <p:spPr bwMode="auto">
          <a:xfrm>
            <a:off x="98172" y="2667000"/>
            <a:ext cx="4308338" cy="2743200"/>
          </a:xfrm>
          <a:prstGeom prst="rect">
            <a:avLst/>
          </a:prstGeom>
          <a:noFill/>
          <a:ln w="9525" algn="ctr">
            <a:noFill/>
            <a:miter lim="800000"/>
            <a:headEnd/>
            <a:tailEnd/>
          </a:ln>
        </p:spPr>
      </p:pic>
      <p:pic>
        <p:nvPicPr>
          <p:cNvPr id="20487" name="Picture 9"/>
          <p:cNvPicPr>
            <a:picLocks noChangeAspect="1" noChangeArrowheads="1"/>
          </p:cNvPicPr>
          <p:nvPr/>
        </p:nvPicPr>
        <p:blipFill>
          <a:blip r:embed="rId3" cstate="print">
            <a:clrChange>
              <a:clrFrom>
                <a:srgbClr val="FFFFFF"/>
              </a:clrFrom>
              <a:clrTo>
                <a:srgbClr val="FFFFFF">
                  <a:alpha val="0"/>
                </a:srgbClr>
              </a:clrTo>
            </a:clrChange>
          </a:blip>
          <a:srcRect l="17745"/>
          <a:stretch>
            <a:fillRect/>
          </a:stretch>
        </p:blipFill>
        <p:spPr bwMode="auto">
          <a:xfrm>
            <a:off x="4419600" y="3733799"/>
            <a:ext cx="4294187" cy="2686521"/>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722437"/>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	</a:t>
            </a:r>
          </a:p>
          <a:p>
            <a:pPr algn="just" eaLnBrk="1" hangingPunct="1">
              <a:buNone/>
            </a:pPr>
            <a:r>
              <a:rPr lang="en-US" sz="2400" b="1" dirty="0" smtClean="0"/>
              <a:t>	The alignment group on the Ribbon’s Home tab provides access to:</a:t>
            </a:r>
          </a:p>
          <a:p>
            <a:pPr algn="just" eaLnBrk="1" hangingPunct="1">
              <a:buNone/>
            </a:pPr>
            <a:endParaRPr lang="en-US" sz="1200" dirty="0" smtClean="0"/>
          </a:p>
          <a:p>
            <a:pPr algn="just" eaLnBrk="1" hangingPunct="1"/>
            <a:r>
              <a:rPr lang="en-US" sz="2400" dirty="0" smtClean="0"/>
              <a:t>Horizontal and vertical alignment</a:t>
            </a:r>
            <a:endParaRPr lang="en-US" sz="1200" dirty="0" smtClean="0"/>
          </a:p>
          <a:p>
            <a:pPr algn="just"/>
            <a:r>
              <a:rPr lang="en-US" sz="2400" dirty="0" smtClean="0"/>
              <a:t>Cell indentation control</a:t>
            </a:r>
          </a:p>
          <a:p>
            <a:pPr algn="just"/>
            <a:r>
              <a:rPr lang="en-US" sz="2400" dirty="0" smtClean="0"/>
              <a:t>Rotate cell content</a:t>
            </a:r>
          </a:p>
          <a:p>
            <a:pPr algn="just"/>
            <a:r>
              <a:rPr lang="en-US" sz="2400" dirty="0" smtClean="0"/>
              <a:t>Wrap text</a:t>
            </a:r>
          </a:p>
          <a:p>
            <a:pPr algn="just" eaLnBrk="1" hangingPunct="1"/>
            <a:r>
              <a:rPr lang="en-US" sz="2400" dirty="0" smtClean="0"/>
              <a:t>Merge cells and Center text</a:t>
            </a:r>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15</a:t>
            </a:fld>
            <a:endParaRPr lang="en-US"/>
          </a:p>
        </p:txBody>
      </p:sp>
      <p:sp>
        <p:nvSpPr>
          <p:cNvPr id="6146" name="Rectangle 2"/>
          <p:cNvSpPr>
            <a:spLocks noGrp="1"/>
          </p:cNvSpPr>
          <p:nvPr>
            <p:ph type="title"/>
          </p:nvPr>
        </p:nvSpPr>
        <p:spPr/>
        <p:txBody>
          <a:bodyPr/>
          <a:lstStyle/>
          <a:p>
            <a:pPr algn="ctr" eaLnBrk="1" hangingPunct="1"/>
            <a:r>
              <a:rPr lang="en-US" dirty="0" smtClean="0"/>
              <a:t>Using the Alignment group</a:t>
            </a:r>
          </a:p>
        </p:txBody>
      </p:sp>
      <p:pic>
        <p:nvPicPr>
          <p:cNvPr id="6" name="Picture 5" descr="Ribbon.png"/>
          <p:cNvPicPr>
            <a:picLocks noChangeAspect="1"/>
          </p:cNvPicPr>
          <p:nvPr/>
        </p:nvPicPr>
        <p:blipFill>
          <a:blip r:embed="rId2" cstate="print"/>
          <a:stretch>
            <a:fillRect/>
          </a:stretch>
        </p:blipFill>
        <p:spPr>
          <a:xfrm>
            <a:off x="457200" y="1376171"/>
            <a:ext cx="8388886" cy="1367029"/>
          </a:xfrm>
          <a:prstGeom prst="rect">
            <a:avLst/>
          </a:prstGeom>
        </p:spPr>
      </p:pic>
      <p:sp>
        <p:nvSpPr>
          <p:cNvPr id="8" name="Rectangle 7"/>
          <p:cNvSpPr/>
          <p:nvPr/>
        </p:nvSpPr>
        <p:spPr>
          <a:xfrm>
            <a:off x="2819400" y="1524000"/>
            <a:ext cx="1752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Aligning Cell Content (Cont.)</a:t>
            </a:r>
            <a:endParaRPr lang="en-US" dirty="0"/>
          </a:p>
        </p:txBody>
      </p:sp>
      <p:pic>
        <p:nvPicPr>
          <p:cNvPr id="4" name="Picture 4" descr="FigEX2-10"/>
          <p:cNvPicPr>
            <a:picLocks noChangeAspect="1" noChangeArrowheads="1"/>
          </p:cNvPicPr>
          <p:nvPr/>
        </p:nvPicPr>
        <p:blipFill>
          <a:blip r:embed="rId2" cstate="print"/>
          <a:srcRect l="23629"/>
          <a:stretch>
            <a:fillRect/>
          </a:stretch>
        </p:blipFill>
        <p:spPr bwMode="auto">
          <a:xfrm>
            <a:off x="762000" y="1447800"/>
            <a:ext cx="771808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p:txBody>
          <a:bodyPr>
            <a:normAutofit/>
          </a:bodyPr>
          <a:lstStyle/>
          <a:p>
            <a:pPr eaLnBrk="1" hangingPunct="1"/>
            <a:r>
              <a:rPr lang="en-US" sz="2400" dirty="0" smtClean="0"/>
              <a:t>You increase the indentation by roughly one character each time when you click the Increase Indent button.</a:t>
            </a:r>
          </a:p>
        </p:txBody>
      </p:sp>
      <p:sp>
        <p:nvSpPr>
          <p:cNvPr id="6" name="Slide Number Placeholder 4"/>
          <p:cNvSpPr>
            <a:spLocks noGrp="1"/>
          </p:cNvSpPr>
          <p:nvPr>
            <p:ph type="sldNum" sz="quarter" idx="12"/>
          </p:nvPr>
        </p:nvSpPr>
        <p:spPr/>
        <p:txBody>
          <a:bodyPr/>
          <a:lstStyle/>
          <a:p>
            <a:pPr>
              <a:defRPr/>
            </a:pPr>
            <a:fld id="{9F1F5BEE-3309-408F-AFB8-CDF2827188C5}" type="slidenum">
              <a:rPr lang="en-US"/>
              <a:pPr>
                <a:defRPr/>
              </a:pPr>
              <a:t>17</a:t>
            </a:fld>
            <a:endParaRPr lang="en-US"/>
          </a:p>
        </p:txBody>
      </p:sp>
      <p:sp>
        <p:nvSpPr>
          <p:cNvPr id="15362" name="Rectangle 2"/>
          <p:cNvSpPr>
            <a:spLocks noGrp="1"/>
          </p:cNvSpPr>
          <p:nvPr>
            <p:ph type="title"/>
          </p:nvPr>
        </p:nvSpPr>
        <p:spPr/>
        <p:txBody>
          <a:bodyPr/>
          <a:lstStyle/>
          <a:p>
            <a:pPr algn="ctr" eaLnBrk="1" hangingPunct="1"/>
            <a:r>
              <a:rPr lang="en-US" dirty="0" smtClean="0"/>
              <a:t>Indenting Cell Content</a:t>
            </a:r>
          </a:p>
        </p:txBody>
      </p:sp>
      <p:pic>
        <p:nvPicPr>
          <p:cNvPr id="15366" name="Picture 4" descr="FigEX2-11"/>
          <p:cNvPicPr>
            <a:picLocks noChangeAspect="1" noChangeArrowheads="1"/>
          </p:cNvPicPr>
          <p:nvPr/>
        </p:nvPicPr>
        <p:blipFill>
          <a:blip r:embed="rId2" cstate="print"/>
          <a:srcRect r="24324"/>
          <a:stretch>
            <a:fillRect/>
          </a:stretch>
        </p:blipFill>
        <p:spPr bwMode="auto">
          <a:xfrm>
            <a:off x="3200400" y="2438400"/>
            <a:ext cx="5410200" cy="40153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idx="1"/>
          </p:nvPr>
        </p:nvSpPr>
        <p:spPr/>
        <p:txBody>
          <a:bodyPr/>
          <a:lstStyle/>
          <a:p>
            <a:pPr eaLnBrk="1" hangingPunct="1"/>
            <a:r>
              <a:rPr lang="en-US" dirty="0" smtClean="0"/>
              <a:t>One way to align text over several columns or rows is to </a:t>
            </a:r>
            <a:r>
              <a:rPr lang="en-US" b="1" dirty="0" smtClean="0"/>
              <a:t>merge</a:t>
            </a:r>
            <a:r>
              <a:rPr lang="en-US" dirty="0" smtClean="0"/>
              <a:t>, or combine, several cells into one cell.</a:t>
            </a:r>
          </a:p>
        </p:txBody>
      </p:sp>
      <p:sp>
        <p:nvSpPr>
          <p:cNvPr id="6" name="Slide Number Placeholder 4"/>
          <p:cNvSpPr>
            <a:spLocks noGrp="1"/>
          </p:cNvSpPr>
          <p:nvPr>
            <p:ph type="sldNum" sz="quarter" idx="12"/>
          </p:nvPr>
        </p:nvSpPr>
        <p:spPr/>
        <p:txBody>
          <a:bodyPr/>
          <a:lstStyle/>
          <a:p>
            <a:pPr>
              <a:defRPr/>
            </a:pPr>
            <a:fld id="{BFC7CD2A-D0E5-496B-B7D8-847BDB32B3F5}" type="slidenum">
              <a:rPr lang="en-US"/>
              <a:pPr>
                <a:defRPr/>
              </a:pPr>
              <a:t>18</a:t>
            </a:fld>
            <a:endParaRPr lang="en-US"/>
          </a:p>
        </p:txBody>
      </p:sp>
      <p:sp>
        <p:nvSpPr>
          <p:cNvPr id="16386" name="Rectangle 2"/>
          <p:cNvSpPr>
            <a:spLocks noGrp="1"/>
          </p:cNvSpPr>
          <p:nvPr>
            <p:ph type="title"/>
          </p:nvPr>
        </p:nvSpPr>
        <p:spPr/>
        <p:txBody>
          <a:bodyPr/>
          <a:lstStyle/>
          <a:p>
            <a:pPr algn="ctr" eaLnBrk="1" hangingPunct="1"/>
            <a:r>
              <a:rPr lang="en-US" dirty="0" smtClean="0"/>
              <a:t>Merging Cells</a:t>
            </a:r>
          </a:p>
        </p:txBody>
      </p:sp>
      <p:pic>
        <p:nvPicPr>
          <p:cNvPr id="16390" name="Picture 4" descr="FigEX2-12"/>
          <p:cNvPicPr>
            <a:picLocks noChangeAspect="1" noChangeArrowheads="1"/>
          </p:cNvPicPr>
          <p:nvPr/>
        </p:nvPicPr>
        <p:blipFill>
          <a:blip r:embed="rId2" cstate="print"/>
          <a:srcRect l="24305"/>
          <a:stretch>
            <a:fillRect/>
          </a:stretch>
        </p:blipFill>
        <p:spPr bwMode="auto">
          <a:xfrm>
            <a:off x="889443" y="3124200"/>
            <a:ext cx="7492557"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6" descr="FigEX2-13"/>
          <p:cNvPicPr>
            <a:picLocks noGrp="1" noChangeAspect="1" noChangeArrowheads="1"/>
          </p:cNvPicPr>
          <p:nvPr>
            <p:ph idx="1"/>
          </p:nvPr>
        </p:nvPicPr>
        <p:blipFill>
          <a:blip r:embed="rId2" cstate="print"/>
          <a:srcRect r="24007"/>
          <a:stretch>
            <a:fillRect/>
          </a:stretch>
        </p:blipFill>
        <p:spPr>
          <a:xfrm>
            <a:off x="914400" y="1676400"/>
            <a:ext cx="7328452" cy="4267200"/>
          </a:xfrm>
        </p:spPr>
      </p:pic>
      <p:sp>
        <p:nvSpPr>
          <p:cNvPr id="5" name="Slide Number Placeholder 4"/>
          <p:cNvSpPr>
            <a:spLocks noGrp="1"/>
          </p:cNvSpPr>
          <p:nvPr>
            <p:ph type="sldNum" sz="quarter" idx="12"/>
          </p:nvPr>
        </p:nvSpPr>
        <p:spPr/>
        <p:txBody>
          <a:bodyPr/>
          <a:lstStyle/>
          <a:p>
            <a:pPr>
              <a:defRPr/>
            </a:pPr>
            <a:fld id="{4FED20B5-0DB9-4153-8059-A04AB1A8A7BD}" type="slidenum">
              <a:rPr lang="en-US"/>
              <a:pPr>
                <a:defRPr/>
              </a:pPr>
              <a:t>19</a:t>
            </a:fld>
            <a:endParaRPr lang="en-US"/>
          </a:p>
        </p:txBody>
      </p:sp>
      <p:sp>
        <p:nvSpPr>
          <p:cNvPr id="18434" name="Rectangle 2"/>
          <p:cNvSpPr>
            <a:spLocks noGrp="1"/>
          </p:cNvSpPr>
          <p:nvPr>
            <p:ph type="title"/>
          </p:nvPr>
        </p:nvSpPr>
        <p:spPr/>
        <p:txBody>
          <a:bodyPr/>
          <a:lstStyle/>
          <a:p>
            <a:pPr algn="ctr" eaLnBrk="1" hangingPunct="1"/>
            <a:r>
              <a:rPr lang="en-US" dirty="0" smtClean="0"/>
              <a:t>Rotating Cell Content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idx="1"/>
          </p:nvPr>
        </p:nvSpPr>
        <p:spPr>
          <a:xfrm>
            <a:off x="457200" y="1371600"/>
            <a:ext cx="8458200" cy="4767072"/>
          </a:xfrm>
        </p:spPr>
        <p:txBody>
          <a:bodyPr>
            <a:normAutofit fontScale="85000" lnSpcReduction="10000"/>
          </a:bodyPr>
          <a:lstStyle/>
          <a:p>
            <a:pPr eaLnBrk="1" hangingPunct="1"/>
            <a:r>
              <a:rPr lang="en-US" sz="2400" dirty="0" smtClean="0"/>
              <a:t>Use Excel Ribbon to access excel features.</a:t>
            </a:r>
          </a:p>
          <a:p>
            <a:pPr eaLnBrk="1" hangingPunct="1"/>
            <a:endParaRPr lang="en-US" sz="2400" dirty="0" smtClean="0"/>
          </a:p>
          <a:p>
            <a:pPr eaLnBrk="1" hangingPunct="1"/>
            <a:r>
              <a:rPr lang="en-US" sz="2400" dirty="0" smtClean="0"/>
              <a:t>Format text, numbers, and dates by controlling:</a:t>
            </a:r>
          </a:p>
          <a:p>
            <a:pPr eaLnBrk="1" hangingPunct="1">
              <a:buNone/>
            </a:pPr>
            <a:endParaRPr lang="en-US" sz="2400" dirty="0" smtClean="0"/>
          </a:p>
          <a:p>
            <a:pPr lvl="1"/>
            <a:r>
              <a:rPr lang="en-US" sz="2000" dirty="0" smtClean="0"/>
              <a:t>Font style, size and color.</a:t>
            </a:r>
          </a:p>
          <a:p>
            <a:pPr eaLnBrk="1" hangingPunct="1"/>
            <a:endParaRPr lang="en-US" sz="2400" dirty="0" smtClean="0"/>
          </a:p>
          <a:p>
            <a:pPr lvl="1"/>
            <a:r>
              <a:rPr lang="en-US" sz="2000" dirty="0" smtClean="0"/>
              <a:t>Borders and background colors.</a:t>
            </a:r>
          </a:p>
          <a:p>
            <a:pPr eaLnBrk="1" hangingPunct="1"/>
            <a:endParaRPr lang="en-US" sz="2400" dirty="0" smtClean="0"/>
          </a:p>
          <a:p>
            <a:pPr lvl="1"/>
            <a:r>
              <a:rPr lang="en-US" sz="2000" dirty="0" smtClean="0"/>
              <a:t>Text alignment.</a:t>
            </a:r>
          </a:p>
          <a:p>
            <a:pPr lvl="1"/>
            <a:endParaRPr lang="en-US" sz="2000" dirty="0" smtClean="0"/>
          </a:p>
          <a:p>
            <a:pPr lvl="1"/>
            <a:r>
              <a:rPr lang="en-US" sz="2000" dirty="0" smtClean="0"/>
              <a:t>Special numeric formats and number precision.</a:t>
            </a:r>
          </a:p>
          <a:p>
            <a:pPr eaLnBrk="1" hangingPunct="1">
              <a:buNone/>
            </a:pPr>
            <a:endParaRPr lang="en-US" sz="2400" dirty="0" smtClean="0"/>
          </a:p>
          <a:p>
            <a:pPr eaLnBrk="1" hangingPunct="1"/>
            <a:r>
              <a:rPr lang="en-US" sz="2400" dirty="0" smtClean="0"/>
              <a:t>Copy an existing format using format painter.</a:t>
            </a:r>
          </a:p>
          <a:p>
            <a:pPr eaLnBrk="1" hangingPunct="1">
              <a:buNone/>
            </a:pPr>
            <a:endParaRPr lang="en-US" sz="2400" dirty="0" smtClean="0"/>
          </a:p>
          <a:p>
            <a:pPr eaLnBrk="1" hangingPunct="1"/>
            <a:r>
              <a:rPr lang="en-US" sz="2400" dirty="0" smtClean="0"/>
              <a:t>Use a built-in style or theme to change appearance of a cell.</a:t>
            </a:r>
          </a:p>
        </p:txBody>
      </p:sp>
      <p:sp>
        <p:nvSpPr>
          <p:cNvPr id="5" name="Slide Number Placeholder 4"/>
          <p:cNvSpPr>
            <a:spLocks noGrp="1"/>
          </p:cNvSpPr>
          <p:nvPr>
            <p:ph type="sldNum" sz="quarter" idx="12"/>
          </p:nvPr>
        </p:nvSpPr>
        <p:spPr/>
        <p:txBody>
          <a:bodyPr/>
          <a:lstStyle/>
          <a:p>
            <a:pPr>
              <a:defRPr/>
            </a:pPr>
            <a:fld id="{5031A419-6618-40D3-99E9-EA73065C31CB}" type="slidenum">
              <a:rPr lang="en-US"/>
              <a:pPr>
                <a:defRPr/>
              </a:pPr>
              <a:t>2</a:t>
            </a:fld>
            <a:endParaRPr lang="en-US"/>
          </a:p>
        </p:txBody>
      </p:sp>
      <p:sp>
        <p:nvSpPr>
          <p:cNvPr id="4098" name="Rectangle 2"/>
          <p:cNvSpPr>
            <a:spLocks noGrp="1"/>
          </p:cNvSpPr>
          <p:nvPr>
            <p:ph type="title"/>
          </p:nvPr>
        </p:nvSpPr>
        <p:spPr/>
        <p:txBody>
          <a:bodyPr/>
          <a:lstStyle/>
          <a:p>
            <a:pPr algn="ctr" eaLnBrk="1" hangingPunct="1"/>
            <a:r>
              <a:rPr lang="en-US" dirty="0" smtClean="0"/>
              <a:t>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600200"/>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	</a:t>
            </a:r>
          </a:p>
          <a:p>
            <a:pPr algn="just" eaLnBrk="1" hangingPunct="1">
              <a:buNone/>
            </a:pPr>
            <a:r>
              <a:rPr lang="en-US" sz="2400" b="1" dirty="0" smtClean="0"/>
              <a:t>	The number group on the Ribbon’s Home tab provides access to numeric formats, including:</a:t>
            </a:r>
          </a:p>
          <a:p>
            <a:pPr algn="just" eaLnBrk="1" hangingPunct="1">
              <a:buNone/>
            </a:pPr>
            <a:endParaRPr lang="en-US" sz="1200" dirty="0" smtClean="0"/>
          </a:p>
          <a:p>
            <a:pPr algn="just" eaLnBrk="1" hangingPunct="1"/>
            <a:r>
              <a:rPr lang="en-US" sz="2400" dirty="0" smtClean="0"/>
              <a:t>Currency and accounting format</a:t>
            </a:r>
            <a:endParaRPr lang="en-US" sz="1200" dirty="0" smtClean="0"/>
          </a:p>
          <a:p>
            <a:pPr algn="just"/>
            <a:r>
              <a:rPr lang="en-US" sz="2400" dirty="0" smtClean="0"/>
              <a:t>Percentage</a:t>
            </a:r>
          </a:p>
          <a:p>
            <a:pPr algn="just"/>
            <a:r>
              <a:rPr lang="en-US" sz="2400" dirty="0" smtClean="0"/>
              <a:t>Thousands separator (comma)</a:t>
            </a:r>
          </a:p>
          <a:p>
            <a:pPr algn="just"/>
            <a:r>
              <a:rPr lang="en-US" sz="2400" dirty="0" smtClean="0"/>
              <a:t>Increase and decrease decimals</a:t>
            </a:r>
          </a:p>
          <a:p>
            <a:pPr algn="just"/>
            <a:r>
              <a:rPr lang="en-US" sz="2400" dirty="0" smtClean="0"/>
              <a:t>Named formats</a:t>
            </a:r>
          </a:p>
          <a:p>
            <a:pPr algn="just" eaLnBrk="1" hangingPunct="1">
              <a:buNone/>
            </a:pPr>
            <a:endParaRPr lang="en-US" sz="2400" dirty="0" smtClean="0"/>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20</a:t>
            </a:fld>
            <a:endParaRPr lang="en-US"/>
          </a:p>
        </p:txBody>
      </p:sp>
      <p:sp>
        <p:nvSpPr>
          <p:cNvPr id="6146" name="Rectangle 2"/>
          <p:cNvSpPr>
            <a:spLocks noGrp="1"/>
          </p:cNvSpPr>
          <p:nvPr>
            <p:ph type="title"/>
          </p:nvPr>
        </p:nvSpPr>
        <p:spPr/>
        <p:txBody>
          <a:bodyPr/>
          <a:lstStyle/>
          <a:p>
            <a:pPr algn="ctr" eaLnBrk="1" hangingPunct="1"/>
            <a:r>
              <a:rPr lang="en-US" dirty="0" smtClean="0"/>
              <a:t>Formatting Numbers</a:t>
            </a:r>
          </a:p>
        </p:txBody>
      </p:sp>
      <p:pic>
        <p:nvPicPr>
          <p:cNvPr id="6" name="Picture 5" descr="Ribbon.png"/>
          <p:cNvPicPr>
            <a:picLocks noChangeAspect="1"/>
          </p:cNvPicPr>
          <p:nvPr/>
        </p:nvPicPr>
        <p:blipFill>
          <a:blip r:embed="rId2" cstate="print"/>
          <a:stretch>
            <a:fillRect/>
          </a:stretch>
        </p:blipFill>
        <p:spPr>
          <a:xfrm>
            <a:off x="526514" y="1376171"/>
            <a:ext cx="8388886" cy="1367029"/>
          </a:xfrm>
          <a:prstGeom prst="rect">
            <a:avLst/>
          </a:prstGeom>
        </p:spPr>
      </p:pic>
      <p:sp>
        <p:nvSpPr>
          <p:cNvPr id="8" name="Rectangle 7"/>
          <p:cNvSpPr/>
          <p:nvPr/>
        </p:nvSpPr>
        <p:spPr>
          <a:xfrm>
            <a:off x="4495800" y="15240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31DCBE2-AD94-470C-B1A5-CF24FC4D48FA}" type="slidenum">
              <a:rPr lang="en-US"/>
              <a:pPr>
                <a:defRPr/>
              </a:pPr>
              <a:t>21</a:t>
            </a:fld>
            <a:endParaRPr lang="en-US"/>
          </a:p>
        </p:txBody>
      </p:sp>
      <p:sp>
        <p:nvSpPr>
          <p:cNvPr id="12290" name="Rectangle 2"/>
          <p:cNvSpPr>
            <a:spLocks noGrp="1"/>
          </p:cNvSpPr>
          <p:nvPr>
            <p:ph type="title"/>
          </p:nvPr>
        </p:nvSpPr>
        <p:spPr/>
        <p:txBody>
          <a:bodyPr/>
          <a:lstStyle/>
          <a:p>
            <a:pPr algn="ctr" eaLnBrk="1" hangingPunct="1"/>
            <a:r>
              <a:rPr lang="en-US" dirty="0" smtClean="0"/>
              <a:t>Formatting Numbers (cont.)</a:t>
            </a:r>
          </a:p>
        </p:txBody>
      </p:sp>
      <p:pic>
        <p:nvPicPr>
          <p:cNvPr id="2051" name="Picture 3"/>
          <p:cNvPicPr>
            <a:picLocks noChangeAspect="1" noChangeArrowheads="1"/>
          </p:cNvPicPr>
          <p:nvPr/>
        </p:nvPicPr>
        <p:blipFill>
          <a:blip r:embed="rId2" cstate="print"/>
          <a:srcRect/>
          <a:stretch>
            <a:fillRect/>
          </a:stretch>
        </p:blipFill>
        <p:spPr bwMode="auto">
          <a:xfrm>
            <a:off x="838200" y="1600200"/>
            <a:ext cx="7601324"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idx="1"/>
          </p:nvPr>
        </p:nvSpPr>
        <p:spPr/>
        <p:txBody>
          <a:bodyPr>
            <a:normAutofit/>
          </a:bodyPr>
          <a:lstStyle/>
          <a:p>
            <a:pPr eaLnBrk="1" hangingPunct="1"/>
            <a:r>
              <a:rPr lang="en-US" sz="2400" dirty="0" smtClean="0"/>
              <a:t>Although dates and times in Excel appear as text, they are actually numbers that can be used to measure interval between the specified dates. </a:t>
            </a:r>
          </a:p>
        </p:txBody>
      </p:sp>
      <p:sp>
        <p:nvSpPr>
          <p:cNvPr id="6" name="Slide Number Placeholder 4"/>
          <p:cNvSpPr>
            <a:spLocks noGrp="1"/>
          </p:cNvSpPr>
          <p:nvPr>
            <p:ph type="sldNum" sz="quarter" idx="12"/>
          </p:nvPr>
        </p:nvSpPr>
        <p:spPr/>
        <p:txBody>
          <a:bodyPr/>
          <a:lstStyle/>
          <a:p>
            <a:pPr>
              <a:defRPr/>
            </a:pPr>
            <a:fld id="{D6FEC329-34BF-43A5-A96F-B78D8B44CF7E}" type="slidenum">
              <a:rPr lang="en-US"/>
              <a:pPr>
                <a:defRPr/>
              </a:pPr>
              <a:t>22</a:t>
            </a:fld>
            <a:endParaRPr lang="en-US"/>
          </a:p>
        </p:txBody>
      </p:sp>
      <p:sp>
        <p:nvSpPr>
          <p:cNvPr id="13314" name="Rectangle 2"/>
          <p:cNvSpPr>
            <a:spLocks noGrp="1"/>
          </p:cNvSpPr>
          <p:nvPr>
            <p:ph type="title"/>
          </p:nvPr>
        </p:nvSpPr>
        <p:spPr>
          <a:xfrm>
            <a:off x="533400" y="304800"/>
            <a:ext cx="8229600" cy="1143000"/>
          </a:xfrm>
        </p:spPr>
        <p:txBody>
          <a:bodyPr/>
          <a:lstStyle/>
          <a:p>
            <a:pPr algn="ctr" eaLnBrk="1" hangingPunct="1"/>
            <a:r>
              <a:rPr lang="en-US" dirty="0" smtClean="0"/>
              <a:t>Formatting Dates and Times</a:t>
            </a:r>
          </a:p>
        </p:txBody>
      </p:sp>
      <p:pic>
        <p:nvPicPr>
          <p:cNvPr id="13318" name="Picture 4" descr="FigEX2-09"/>
          <p:cNvPicPr>
            <a:picLocks noChangeAspect="1" noChangeArrowheads="1"/>
          </p:cNvPicPr>
          <p:nvPr/>
        </p:nvPicPr>
        <p:blipFill>
          <a:blip r:embed="rId2" cstate="print"/>
          <a:srcRect r="24192"/>
          <a:stretch>
            <a:fillRect/>
          </a:stretch>
        </p:blipFill>
        <p:spPr bwMode="auto">
          <a:xfrm>
            <a:off x="533400" y="2819400"/>
            <a:ext cx="795675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600200"/>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	</a:t>
            </a:r>
          </a:p>
          <a:p>
            <a:pPr algn="just" eaLnBrk="1" hangingPunct="1">
              <a:buNone/>
            </a:pPr>
            <a:r>
              <a:rPr lang="en-US" sz="2400" b="1" dirty="0" smtClean="0"/>
              <a:t>	The Styles group on the Ribbon’s Home tab can be used to:</a:t>
            </a:r>
          </a:p>
          <a:p>
            <a:pPr algn="just" eaLnBrk="1" hangingPunct="1">
              <a:buNone/>
            </a:pPr>
            <a:endParaRPr lang="en-US" sz="1200" dirty="0" smtClean="0"/>
          </a:p>
          <a:p>
            <a:pPr algn="just" eaLnBrk="1" hangingPunct="1"/>
            <a:r>
              <a:rPr lang="en-US" sz="2400" dirty="0" smtClean="0"/>
              <a:t>Apply pre-defined styles to cells </a:t>
            </a:r>
            <a:endParaRPr lang="en-US" sz="1200" dirty="0" smtClean="0"/>
          </a:p>
          <a:p>
            <a:pPr algn="just"/>
            <a:r>
              <a:rPr lang="en-US" sz="2400" dirty="0" smtClean="0"/>
              <a:t>Create and modify styles</a:t>
            </a:r>
          </a:p>
          <a:p>
            <a:pPr algn="just"/>
            <a:r>
              <a:rPr lang="en-US" sz="2400" dirty="0" smtClean="0"/>
              <a:t>Create a table within a worksheet</a:t>
            </a:r>
          </a:p>
          <a:p>
            <a:pPr algn="just"/>
            <a:r>
              <a:rPr lang="en-US" sz="2400" dirty="0" smtClean="0"/>
              <a:t>Apply conditional formatting to highlight parts of a data set</a:t>
            </a:r>
          </a:p>
          <a:p>
            <a:pPr algn="just" eaLnBrk="1" hangingPunct="1">
              <a:buNone/>
            </a:pPr>
            <a:endParaRPr lang="en-US" sz="2400" dirty="0" smtClean="0"/>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23</a:t>
            </a:fld>
            <a:endParaRPr lang="en-US"/>
          </a:p>
        </p:txBody>
      </p:sp>
      <p:sp>
        <p:nvSpPr>
          <p:cNvPr id="6146" name="Rectangle 2"/>
          <p:cNvSpPr>
            <a:spLocks noGrp="1"/>
          </p:cNvSpPr>
          <p:nvPr>
            <p:ph type="title"/>
          </p:nvPr>
        </p:nvSpPr>
        <p:spPr/>
        <p:txBody>
          <a:bodyPr/>
          <a:lstStyle/>
          <a:p>
            <a:pPr algn="ctr"/>
            <a:r>
              <a:rPr lang="en-US" dirty="0" smtClean="0"/>
              <a:t>Using the Styles group</a:t>
            </a:r>
          </a:p>
        </p:txBody>
      </p:sp>
      <p:pic>
        <p:nvPicPr>
          <p:cNvPr id="6" name="Picture 5" descr="Ribbon.png"/>
          <p:cNvPicPr>
            <a:picLocks noChangeAspect="1"/>
          </p:cNvPicPr>
          <p:nvPr/>
        </p:nvPicPr>
        <p:blipFill>
          <a:blip r:embed="rId2" cstate="print"/>
          <a:stretch>
            <a:fillRect/>
          </a:stretch>
        </p:blipFill>
        <p:spPr>
          <a:xfrm>
            <a:off x="526514" y="1376171"/>
            <a:ext cx="8388886" cy="1367029"/>
          </a:xfrm>
          <a:prstGeom prst="rect">
            <a:avLst/>
          </a:prstGeom>
        </p:spPr>
      </p:pic>
      <p:sp>
        <p:nvSpPr>
          <p:cNvPr id="8" name="Rectangle 7"/>
          <p:cNvSpPr/>
          <p:nvPr/>
        </p:nvSpPr>
        <p:spPr>
          <a:xfrm>
            <a:off x="5486400" y="1524000"/>
            <a:ext cx="1295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 descr="FigEX2-19"/>
          <p:cNvPicPr>
            <a:picLocks noGrp="1" noChangeAspect="1" noChangeArrowheads="1"/>
          </p:cNvPicPr>
          <p:nvPr>
            <p:ph idx="1"/>
          </p:nvPr>
        </p:nvPicPr>
        <p:blipFill>
          <a:blip r:embed="rId2" cstate="print"/>
          <a:srcRect r="23894"/>
          <a:stretch>
            <a:fillRect/>
          </a:stretch>
        </p:blipFill>
        <p:spPr>
          <a:xfrm>
            <a:off x="762000" y="1600200"/>
            <a:ext cx="7502346" cy="4191000"/>
          </a:xfrm>
        </p:spPr>
      </p:pic>
      <p:sp>
        <p:nvSpPr>
          <p:cNvPr id="5" name="Slide Number Placeholder 4"/>
          <p:cNvSpPr>
            <a:spLocks noGrp="1"/>
          </p:cNvSpPr>
          <p:nvPr>
            <p:ph type="sldNum" sz="quarter" idx="12"/>
          </p:nvPr>
        </p:nvSpPr>
        <p:spPr/>
        <p:txBody>
          <a:bodyPr/>
          <a:lstStyle/>
          <a:p>
            <a:pPr>
              <a:defRPr/>
            </a:pPr>
            <a:fld id="{1D6DC64B-29DF-44EB-B977-312053148B7B}" type="slidenum">
              <a:rPr lang="en-US"/>
              <a:pPr>
                <a:defRPr/>
              </a:pPr>
              <a:t>24</a:t>
            </a:fld>
            <a:endParaRPr lang="en-US"/>
          </a:p>
        </p:txBody>
      </p:sp>
      <p:sp>
        <p:nvSpPr>
          <p:cNvPr id="25602" name="Rectangle 2"/>
          <p:cNvSpPr>
            <a:spLocks noGrp="1"/>
          </p:cNvSpPr>
          <p:nvPr>
            <p:ph type="title"/>
          </p:nvPr>
        </p:nvSpPr>
        <p:spPr/>
        <p:txBody>
          <a:bodyPr/>
          <a:lstStyle/>
          <a:p>
            <a:pPr algn="ctr" eaLnBrk="1" hangingPunct="1"/>
            <a:r>
              <a:rPr lang="en-US" dirty="0" smtClean="0"/>
              <a:t>Applying Styles (Cont.)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idx="1"/>
          </p:nvPr>
        </p:nvSpPr>
        <p:spPr>
          <a:xfrm>
            <a:off x="457200" y="1676400"/>
            <a:ext cx="8229600" cy="4525963"/>
          </a:xfrm>
        </p:spPr>
        <p:txBody>
          <a:bodyPr>
            <a:normAutofit/>
          </a:bodyPr>
          <a:lstStyle/>
          <a:p>
            <a:pPr eaLnBrk="1" hangingPunct="1">
              <a:lnSpc>
                <a:spcPct val="150000"/>
              </a:lnSpc>
            </a:pPr>
            <a:r>
              <a:rPr lang="en-US" sz="2400" dirty="0" smtClean="0"/>
              <a:t>You can treat a range of data as a distinct object in a worksheet known as an </a:t>
            </a:r>
            <a:r>
              <a:rPr lang="en-US" sz="2400" b="1" dirty="0" smtClean="0"/>
              <a:t>Excel table.</a:t>
            </a:r>
            <a:endParaRPr lang="en-US" sz="2400" dirty="0" smtClean="0"/>
          </a:p>
          <a:p>
            <a:pPr eaLnBrk="1" hangingPunct="1">
              <a:lnSpc>
                <a:spcPct val="150000"/>
              </a:lnSpc>
            </a:pPr>
            <a:r>
              <a:rPr lang="en-US" sz="2400" dirty="0" smtClean="0"/>
              <a:t>Select the range to which you want to apply the table style.</a:t>
            </a:r>
          </a:p>
          <a:p>
            <a:pPr eaLnBrk="1" hangingPunct="1">
              <a:lnSpc>
                <a:spcPct val="150000"/>
              </a:lnSpc>
            </a:pPr>
            <a:r>
              <a:rPr lang="en-US" sz="2400" dirty="0" smtClean="0"/>
              <a:t>In the Styles group on the Home tab, click the Format as Table button.</a:t>
            </a:r>
          </a:p>
          <a:p>
            <a:pPr eaLnBrk="1" hangingPunct="1">
              <a:lnSpc>
                <a:spcPct val="150000"/>
              </a:lnSpc>
            </a:pPr>
            <a:r>
              <a:rPr lang="en-US" sz="2400" dirty="0" smtClean="0"/>
              <a:t>Click a table style in the Table Style gallery.</a:t>
            </a:r>
          </a:p>
        </p:txBody>
      </p:sp>
      <p:sp>
        <p:nvSpPr>
          <p:cNvPr id="5" name="Slide Number Placeholder 4"/>
          <p:cNvSpPr>
            <a:spLocks noGrp="1"/>
          </p:cNvSpPr>
          <p:nvPr>
            <p:ph type="sldNum" sz="quarter" idx="12"/>
          </p:nvPr>
        </p:nvSpPr>
        <p:spPr/>
        <p:txBody>
          <a:bodyPr/>
          <a:lstStyle/>
          <a:p>
            <a:pPr>
              <a:defRPr/>
            </a:pPr>
            <a:fld id="{182BC764-8E67-4E1D-A6B1-C28BDC59631A}" type="slidenum">
              <a:rPr lang="en-US"/>
              <a:pPr>
                <a:defRPr/>
              </a:pPr>
              <a:t>25</a:t>
            </a:fld>
            <a:endParaRPr lang="en-US"/>
          </a:p>
        </p:txBody>
      </p:sp>
      <p:sp>
        <p:nvSpPr>
          <p:cNvPr id="27650" name="Rectangle 2"/>
          <p:cNvSpPr>
            <a:spLocks noGrp="1"/>
          </p:cNvSpPr>
          <p:nvPr>
            <p:ph type="title"/>
          </p:nvPr>
        </p:nvSpPr>
        <p:spPr/>
        <p:txBody>
          <a:bodyPr>
            <a:normAutofit fontScale="90000"/>
          </a:bodyPr>
          <a:lstStyle/>
          <a:p>
            <a:pPr algn="ctr" eaLnBrk="1" hangingPunct="1"/>
            <a:r>
              <a:rPr lang="en-US" sz="4000" dirty="0" smtClean="0"/>
              <a:t>Applying a Table Style to an Existing Table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6" descr="FigEX2-23"/>
          <p:cNvPicPr>
            <a:picLocks noGrp="1" noChangeAspect="1" noChangeArrowheads="1"/>
          </p:cNvPicPr>
          <p:nvPr>
            <p:ph idx="1"/>
          </p:nvPr>
        </p:nvPicPr>
        <p:blipFill>
          <a:blip r:embed="rId2" cstate="print"/>
          <a:srcRect r="22146"/>
          <a:stretch>
            <a:fillRect/>
          </a:stretch>
        </p:blipFill>
        <p:spPr>
          <a:xfrm>
            <a:off x="914399" y="1676400"/>
            <a:ext cx="6825343" cy="4343400"/>
          </a:xfrm>
        </p:spPr>
      </p:pic>
      <p:sp>
        <p:nvSpPr>
          <p:cNvPr id="5" name="Slide Number Placeholder 4"/>
          <p:cNvSpPr>
            <a:spLocks noGrp="1"/>
          </p:cNvSpPr>
          <p:nvPr>
            <p:ph type="sldNum" sz="quarter" idx="12"/>
          </p:nvPr>
        </p:nvSpPr>
        <p:spPr/>
        <p:txBody>
          <a:bodyPr/>
          <a:lstStyle/>
          <a:p>
            <a:pPr>
              <a:defRPr/>
            </a:pPr>
            <a:fld id="{348F8504-A12C-4688-BA12-93291295FDE1}" type="slidenum">
              <a:rPr lang="en-US"/>
              <a:pPr>
                <a:defRPr/>
              </a:pPr>
              <a:t>26</a:t>
            </a:fld>
            <a:endParaRPr lang="en-US"/>
          </a:p>
        </p:txBody>
      </p:sp>
      <p:sp>
        <p:nvSpPr>
          <p:cNvPr id="28674" name="Rectangle 2"/>
          <p:cNvSpPr>
            <a:spLocks noGrp="1"/>
          </p:cNvSpPr>
          <p:nvPr>
            <p:ph type="title"/>
          </p:nvPr>
        </p:nvSpPr>
        <p:spPr/>
        <p:txBody>
          <a:bodyPr>
            <a:normAutofit fontScale="90000"/>
          </a:bodyPr>
          <a:lstStyle/>
          <a:p>
            <a:pPr algn="ctr" eaLnBrk="1" hangingPunct="1"/>
            <a:r>
              <a:rPr lang="en-US" sz="4000" dirty="0" smtClean="0"/>
              <a:t>Applying a Table Style to an Existing Table (Cont.)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idx="1"/>
          </p:nvPr>
        </p:nvSpPr>
        <p:spPr/>
        <p:txBody>
          <a:bodyPr>
            <a:normAutofit/>
          </a:bodyPr>
          <a:lstStyle/>
          <a:p>
            <a:pPr eaLnBrk="1" hangingPunct="1">
              <a:lnSpc>
                <a:spcPct val="80000"/>
              </a:lnSpc>
              <a:buFont typeface="Arial" charset="0"/>
              <a:buNone/>
            </a:pPr>
            <a:endParaRPr lang="en-US" sz="2400" i="1" dirty="0" smtClean="0"/>
          </a:p>
          <a:p>
            <a:pPr eaLnBrk="1" hangingPunct="1">
              <a:lnSpc>
                <a:spcPct val="80000"/>
              </a:lnSpc>
              <a:buFont typeface="Arial" charset="0"/>
              <a:buNone/>
            </a:pPr>
            <a:endParaRPr lang="en-US" sz="2400" i="1" dirty="0" smtClean="0"/>
          </a:p>
          <a:p>
            <a:pPr eaLnBrk="1" hangingPunct="1">
              <a:lnSpc>
                <a:spcPct val="80000"/>
              </a:lnSpc>
            </a:pPr>
            <a:r>
              <a:rPr lang="en-US" sz="2400" dirty="0" smtClean="0"/>
              <a:t>Select the range in which you want to highlight cells that match a specified rule.</a:t>
            </a:r>
          </a:p>
          <a:p>
            <a:pPr eaLnBrk="1" hangingPunct="1">
              <a:lnSpc>
                <a:spcPct val="80000"/>
              </a:lnSpc>
              <a:buNone/>
            </a:pPr>
            <a:endParaRPr lang="en-US" sz="2400" dirty="0" smtClean="0"/>
          </a:p>
          <a:p>
            <a:pPr eaLnBrk="1" hangingPunct="1">
              <a:lnSpc>
                <a:spcPct val="80000"/>
              </a:lnSpc>
            </a:pPr>
            <a:r>
              <a:rPr lang="en-US" sz="2400" dirty="0" smtClean="0"/>
              <a:t>In the Styles group, click the Conditional Formatting button, point to Highlight Cells Rules or Top/Bottom Rules, and then click the appropriate rule.</a:t>
            </a:r>
          </a:p>
          <a:p>
            <a:pPr eaLnBrk="1" hangingPunct="1">
              <a:lnSpc>
                <a:spcPct val="80000"/>
              </a:lnSpc>
              <a:buNone/>
            </a:pPr>
            <a:endParaRPr lang="en-US" sz="2400" dirty="0" smtClean="0"/>
          </a:p>
          <a:p>
            <a:pPr eaLnBrk="1" hangingPunct="1">
              <a:lnSpc>
                <a:spcPct val="80000"/>
              </a:lnSpc>
            </a:pPr>
            <a:r>
              <a:rPr lang="en-US" sz="2400" dirty="0" smtClean="0"/>
              <a:t>Select the appropriate options in the dialog box, and then click the OK button.</a:t>
            </a:r>
          </a:p>
        </p:txBody>
      </p:sp>
      <p:sp>
        <p:nvSpPr>
          <p:cNvPr id="5" name="Slide Number Placeholder 4"/>
          <p:cNvSpPr>
            <a:spLocks noGrp="1"/>
          </p:cNvSpPr>
          <p:nvPr>
            <p:ph type="sldNum" sz="quarter" idx="12"/>
          </p:nvPr>
        </p:nvSpPr>
        <p:spPr/>
        <p:txBody>
          <a:bodyPr/>
          <a:lstStyle/>
          <a:p>
            <a:pPr>
              <a:defRPr/>
            </a:pPr>
            <a:fld id="{CB6FA809-A40C-4AD3-A4FE-0A29BAF5A686}" type="slidenum">
              <a:rPr lang="en-US"/>
              <a:pPr>
                <a:defRPr/>
              </a:pPr>
              <a:t>27</a:t>
            </a:fld>
            <a:endParaRPr lang="en-US"/>
          </a:p>
        </p:txBody>
      </p:sp>
      <p:sp>
        <p:nvSpPr>
          <p:cNvPr id="30722" name="Rectangle 2"/>
          <p:cNvSpPr>
            <a:spLocks noGrp="1"/>
          </p:cNvSpPr>
          <p:nvPr>
            <p:ph type="title"/>
          </p:nvPr>
        </p:nvSpPr>
        <p:spPr/>
        <p:txBody>
          <a:bodyPr>
            <a:normAutofit fontScale="90000"/>
          </a:bodyPr>
          <a:lstStyle/>
          <a:p>
            <a:pPr algn="ctr" eaLnBrk="1" hangingPunct="1"/>
            <a:r>
              <a:rPr lang="en-US" dirty="0" smtClean="0"/>
              <a:t>Introducing Conditional Formats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idx="1"/>
          </p:nvPr>
        </p:nvSpPr>
        <p:spPr>
          <a:xfrm>
            <a:off x="457200" y="1722437"/>
            <a:ext cx="8229600" cy="4525963"/>
          </a:xfrm>
        </p:spPr>
        <p:txBody>
          <a:bodyPr>
            <a:normAutofit/>
          </a:bodyPr>
          <a:lstStyle/>
          <a:p>
            <a:pPr eaLnBrk="1" hangingPunct="1"/>
            <a:r>
              <a:rPr lang="en-US" sz="2400" dirty="0" smtClean="0"/>
              <a:t>A </a:t>
            </a:r>
            <a:r>
              <a:rPr lang="en-US" sz="2400" b="1" dirty="0" smtClean="0"/>
              <a:t>data bar </a:t>
            </a:r>
            <a:r>
              <a:rPr lang="en-US" sz="2400" dirty="0" smtClean="0"/>
              <a:t>is a horizontal bar added to the background of a cell to provide a visual indicator of the cell’s value.</a:t>
            </a:r>
          </a:p>
          <a:p>
            <a:pPr eaLnBrk="1" hangingPunct="1">
              <a:buNone/>
            </a:pPr>
            <a:endParaRPr lang="en-US" sz="2400" dirty="0" smtClean="0"/>
          </a:p>
          <a:p>
            <a:pPr eaLnBrk="1" hangingPunct="1"/>
            <a:r>
              <a:rPr lang="en-US" sz="2400" dirty="0" smtClean="0"/>
              <a:t>Select the cell(s).</a:t>
            </a:r>
          </a:p>
          <a:p>
            <a:pPr eaLnBrk="1" hangingPunct="1">
              <a:buNone/>
            </a:pPr>
            <a:endParaRPr lang="en-US" sz="2400" dirty="0" smtClean="0"/>
          </a:p>
          <a:p>
            <a:pPr eaLnBrk="1" hangingPunct="1"/>
            <a:r>
              <a:rPr lang="en-US" sz="2400" dirty="0" smtClean="0"/>
              <a:t>In the Styles group on the Home tab, click the </a:t>
            </a:r>
            <a:r>
              <a:rPr lang="en-US" sz="2400" b="1" dirty="0" smtClean="0"/>
              <a:t>Conditional Formatting </a:t>
            </a:r>
            <a:r>
              <a:rPr lang="en-US" sz="2400" dirty="0" smtClean="0"/>
              <a:t>button, point to </a:t>
            </a:r>
            <a:r>
              <a:rPr lang="en-US" sz="2400" b="1" dirty="0" smtClean="0"/>
              <a:t>Data Bars</a:t>
            </a:r>
            <a:r>
              <a:rPr lang="en-US" sz="2400" dirty="0" smtClean="0"/>
              <a:t>, and then click the </a:t>
            </a:r>
            <a:r>
              <a:rPr lang="en-US" sz="2400" dirty="0" err="1" smtClean="0"/>
              <a:t>DataBar</a:t>
            </a:r>
            <a:r>
              <a:rPr lang="en-US" sz="2400" dirty="0" smtClean="0"/>
              <a:t> option you wish to apply.</a:t>
            </a:r>
          </a:p>
        </p:txBody>
      </p:sp>
      <p:sp>
        <p:nvSpPr>
          <p:cNvPr id="5" name="Slide Number Placeholder 4"/>
          <p:cNvSpPr>
            <a:spLocks noGrp="1"/>
          </p:cNvSpPr>
          <p:nvPr>
            <p:ph type="sldNum" sz="quarter" idx="12"/>
          </p:nvPr>
        </p:nvSpPr>
        <p:spPr/>
        <p:txBody>
          <a:bodyPr/>
          <a:lstStyle/>
          <a:p>
            <a:pPr>
              <a:defRPr/>
            </a:pPr>
            <a:fld id="{736D42C0-E5C0-4834-B38C-D1B95216993E}" type="slidenum">
              <a:rPr lang="en-US"/>
              <a:pPr>
                <a:defRPr/>
              </a:pPr>
              <a:t>28</a:t>
            </a:fld>
            <a:endParaRPr lang="en-US"/>
          </a:p>
        </p:txBody>
      </p:sp>
      <p:sp>
        <p:nvSpPr>
          <p:cNvPr id="31746" name="Rectangle 2"/>
          <p:cNvSpPr>
            <a:spLocks noGrp="1"/>
          </p:cNvSpPr>
          <p:nvPr>
            <p:ph type="title"/>
          </p:nvPr>
        </p:nvSpPr>
        <p:spPr/>
        <p:txBody>
          <a:bodyPr/>
          <a:lstStyle/>
          <a:p>
            <a:pPr algn="ctr" eaLnBrk="1" hangingPunct="1"/>
            <a:r>
              <a:rPr lang="en-US" dirty="0" smtClean="0"/>
              <a:t>Adding Data Bars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4D941AA-C907-437B-8918-15B1581CF007}" type="slidenum">
              <a:rPr lang="en-US"/>
              <a:pPr>
                <a:defRPr/>
              </a:pPr>
              <a:t>29</a:t>
            </a:fld>
            <a:endParaRPr lang="en-US"/>
          </a:p>
        </p:txBody>
      </p:sp>
      <p:sp>
        <p:nvSpPr>
          <p:cNvPr id="32770" name="Rectangle 2"/>
          <p:cNvSpPr>
            <a:spLocks noGrp="1"/>
          </p:cNvSpPr>
          <p:nvPr>
            <p:ph type="title"/>
          </p:nvPr>
        </p:nvSpPr>
        <p:spPr>
          <a:xfrm>
            <a:off x="457200" y="304800"/>
            <a:ext cx="8229600" cy="1143000"/>
          </a:xfrm>
        </p:spPr>
        <p:txBody>
          <a:bodyPr/>
          <a:lstStyle/>
          <a:p>
            <a:pPr algn="ctr" eaLnBrk="1" hangingPunct="1"/>
            <a:r>
              <a:rPr lang="en-US" dirty="0" smtClean="0"/>
              <a:t>Adding Data Bars (Cont.)</a:t>
            </a:r>
          </a:p>
        </p:txBody>
      </p:sp>
      <p:pic>
        <p:nvPicPr>
          <p:cNvPr id="32771" name="Picture 6" descr="FigEX2-27"/>
          <p:cNvPicPr>
            <a:picLocks noGrp="1" noChangeAspect="1" noChangeArrowheads="1"/>
          </p:cNvPicPr>
          <p:nvPr>
            <p:ph idx="1"/>
          </p:nvPr>
        </p:nvPicPr>
        <p:blipFill>
          <a:blip r:embed="rId2" cstate="print"/>
          <a:srcRect l="10527"/>
          <a:stretch>
            <a:fillRect/>
          </a:stretch>
        </p:blipFill>
        <p:spPr>
          <a:xfrm>
            <a:off x="457200" y="1706562"/>
            <a:ext cx="8124845" cy="3505200"/>
          </a:xfrm>
        </p:spPr>
      </p:pic>
      <p:sp>
        <p:nvSpPr>
          <p:cNvPr id="6" name="TextBox 5"/>
          <p:cNvSpPr txBox="1"/>
          <p:nvPr/>
        </p:nvSpPr>
        <p:spPr>
          <a:xfrm>
            <a:off x="304800" y="1611868"/>
            <a:ext cx="13716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idx="1"/>
          </p:nvPr>
        </p:nvSpPr>
        <p:spPr>
          <a:xfrm>
            <a:off x="457200" y="1570037"/>
            <a:ext cx="8229600" cy="4525963"/>
          </a:xfrm>
        </p:spPr>
        <p:txBody>
          <a:bodyPr>
            <a:normAutofit fontScale="92500" lnSpcReduction="10000"/>
          </a:bodyPr>
          <a:lstStyle/>
          <a:p>
            <a:pPr>
              <a:buNone/>
            </a:pPr>
            <a:endParaRPr lang="en-US" sz="2800" dirty="0" smtClean="0"/>
          </a:p>
          <a:p>
            <a:r>
              <a:rPr lang="en-US" sz="2400" dirty="0" smtClean="0"/>
              <a:t>Merge a range of cells into a single cell.</a:t>
            </a:r>
          </a:p>
          <a:p>
            <a:pPr eaLnBrk="1" hangingPunct="1">
              <a:buNone/>
            </a:pPr>
            <a:endParaRPr lang="en-US" sz="2400" dirty="0" smtClean="0"/>
          </a:p>
          <a:p>
            <a:pPr eaLnBrk="1" hangingPunct="1"/>
            <a:r>
              <a:rPr lang="en-US" sz="2400" dirty="0" smtClean="0"/>
              <a:t>Delete, </a:t>
            </a:r>
            <a:r>
              <a:rPr lang="en-US" sz="2400" dirty="0" smtClean="0"/>
              <a:t>i</a:t>
            </a:r>
            <a:r>
              <a:rPr lang="en-US" sz="2400" dirty="0" smtClean="0"/>
              <a:t>nsert and hide </a:t>
            </a:r>
            <a:r>
              <a:rPr lang="en-US" sz="2400" dirty="0" smtClean="0"/>
              <a:t>worksheet columns or rows.</a:t>
            </a:r>
          </a:p>
          <a:p>
            <a:pPr>
              <a:buNone/>
            </a:pPr>
            <a:endParaRPr lang="en-US" sz="2400" dirty="0" smtClean="0"/>
          </a:p>
          <a:p>
            <a:r>
              <a:rPr lang="en-US" sz="2400" dirty="0" smtClean="0"/>
              <a:t>Use conditional formatting to highlight cells that meet specified criteria.</a:t>
            </a:r>
          </a:p>
          <a:p>
            <a:endParaRPr lang="en-US" sz="2400" dirty="0" smtClean="0"/>
          </a:p>
          <a:p>
            <a:r>
              <a:rPr lang="en-US" sz="2400" dirty="0" smtClean="0"/>
              <a:t>Apply a built-in table style.</a:t>
            </a:r>
          </a:p>
          <a:p>
            <a:pPr eaLnBrk="1" hangingPunct="1">
              <a:buNone/>
            </a:pPr>
            <a:endParaRPr lang="en-US" sz="2400" dirty="0" smtClean="0"/>
          </a:p>
          <a:p>
            <a:pPr eaLnBrk="1" hangingPunct="1"/>
            <a:r>
              <a:rPr lang="en-US" sz="2400" dirty="0" smtClean="0"/>
              <a:t>Lock cells to prevent unwanted alterations to cell contents</a:t>
            </a:r>
            <a:endParaRPr lang="en-US" sz="2400" dirty="0" smtClean="0"/>
          </a:p>
          <a:p>
            <a:pPr eaLnBrk="1" hangingPunct="1"/>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pPr>
              <a:defRPr/>
            </a:pPr>
            <a:fld id="{0AEC0989-8436-4577-9226-F8A861222D40}" type="slidenum">
              <a:rPr lang="en-US"/>
              <a:pPr>
                <a:defRPr/>
              </a:pPr>
              <a:t>3</a:t>
            </a:fld>
            <a:endParaRPr lang="en-US"/>
          </a:p>
        </p:txBody>
      </p:sp>
      <p:sp>
        <p:nvSpPr>
          <p:cNvPr id="5122" name="Rectangle 2"/>
          <p:cNvSpPr>
            <a:spLocks noGrp="1"/>
          </p:cNvSpPr>
          <p:nvPr>
            <p:ph type="title"/>
          </p:nvPr>
        </p:nvSpPr>
        <p:spPr/>
        <p:txBody>
          <a:bodyPr/>
          <a:lstStyle/>
          <a:p>
            <a:pPr algn="ctr" eaLnBrk="1" hangingPunct="1"/>
            <a:r>
              <a:rPr lang="en-US" dirty="0" smtClean="0"/>
              <a:t>Objectives (Cont.)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600200"/>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	</a:t>
            </a:r>
          </a:p>
          <a:p>
            <a:pPr algn="just" eaLnBrk="1" hangingPunct="1">
              <a:buNone/>
            </a:pPr>
            <a:r>
              <a:rPr lang="en-US" sz="2400" b="1" dirty="0" smtClean="0"/>
              <a:t>	The Cells group on the Ribbon’s Home tab provide access to buttons allowing you to:</a:t>
            </a:r>
          </a:p>
          <a:p>
            <a:pPr algn="just" eaLnBrk="1" hangingPunct="1">
              <a:buNone/>
            </a:pPr>
            <a:endParaRPr lang="en-US" sz="1200" dirty="0" smtClean="0"/>
          </a:p>
          <a:p>
            <a:pPr algn="just" eaLnBrk="1" hangingPunct="1"/>
            <a:r>
              <a:rPr lang="en-US" sz="2400" dirty="0" smtClean="0"/>
              <a:t>Insert cells, rows and columns</a:t>
            </a:r>
            <a:endParaRPr lang="en-US" sz="1200" dirty="0" smtClean="0"/>
          </a:p>
          <a:p>
            <a:pPr algn="just"/>
            <a:r>
              <a:rPr lang="en-US" sz="2400" dirty="0" smtClean="0"/>
              <a:t>Delete cells, rows and columns</a:t>
            </a:r>
          </a:p>
          <a:p>
            <a:pPr algn="just"/>
            <a:r>
              <a:rPr lang="en-US" sz="2400" dirty="0" smtClean="0"/>
              <a:t>Resize rows and columns</a:t>
            </a:r>
          </a:p>
          <a:p>
            <a:pPr algn="just"/>
            <a:r>
              <a:rPr lang="en-US" sz="2400" dirty="0" smtClean="0"/>
              <a:t>Hide and unhide rows, columns and worksheets</a:t>
            </a:r>
          </a:p>
          <a:p>
            <a:pPr algn="just"/>
            <a:r>
              <a:rPr lang="en-US" sz="2400" dirty="0" smtClean="0"/>
              <a:t>Protect sheet</a:t>
            </a:r>
          </a:p>
          <a:p>
            <a:pPr algn="just" eaLnBrk="1" hangingPunct="1">
              <a:buNone/>
            </a:pPr>
            <a:endParaRPr lang="en-US" sz="2400" dirty="0" smtClean="0"/>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30</a:t>
            </a:fld>
            <a:endParaRPr lang="en-US"/>
          </a:p>
        </p:txBody>
      </p:sp>
      <p:sp>
        <p:nvSpPr>
          <p:cNvPr id="6146" name="Rectangle 2"/>
          <p:cNvSpPr>
            <a:spLocks noGrp="1"/>
          </p:cNvSpPr>
          <p:nvPr>
            <p:ph type="title"/>
          </p:nvPr>
        </p:nvSpPr>
        <p:spPr/>
        <p:txBody>
          <a:bodyPr/>
          <a:lstStyle/>
          <a:p>
            <a:pPr algn="ctr"/>
            <a:r>
              <a:rPr lang="en-US" dirty="0" smtClean="0"/>
              <a:t>Using the Cells group</a:t>
            </a:r>
          </a:p>
        </p:txBody>
      </p:sp>
      <p:pic>
        <p:nvPicPr>
          <p:cNvPr id="6" name="Picture 5" descr="Ribbon.png"/>
          <p:cNvPicPr>
            <a:picLocks noChangeAspect="1"/>
          </p:cNvPicPr>
          <p:nvPr/>
        </p:nvPicPr>
        <p:blipFill>
          <a:blip r:embed="rId2" cstate="print"/>
          <a:stretch>
            <a:fillRect/>
          </a:stretch>
        </p:blipFill>
        <p:spPr>
          <a:xfrm>
            <a:off x="526514" y="1376171"/>
            <a:ext cx="8388886" cy="1367029"/>
          </a:xfrm>
          <a:prstGeom prst="rect">
            <a:avLst/>
          </a:prstGeom>
        </p:spPr>
      </p:pic>
      <p:sp>
        <p:nvSpPr>
          <p:cNvPr id="8" name="Rectangle 7"/>
          <p:cNvSpPr/>
          <p:nvPr/>
        </p:nvSpPr>
        <p:spPr>
          <a:xfrm>
            <a:off x="6629400" y="15240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p:cNvSpPr>
          <p:nvPr>
            <p:ph idx="1"/>
          </p:nvPr>
        </p:nvSpPr>
        <p:spPr>
          <a:xfrm>
            <a:off x="609600" y="1951037"/>
            <a:ext cx="8229600" cy="4525963"/>
          </a:xfrm>
        </p:spPr>
        <p:txBody>
          <a:bodyPr>
            <a:normAutofit/>
          </a:bodyPr>
          <a:lstStyle/>
          <a:p>
            <a:r>
              <a:rPr lang="en-US" sz="2400" dirty="0"/>
              <a:t>Select the column(s) or row(s) where you want to insert the new column(s) or row(s); Excel will insert the same number of columns or rows </a:t>
            </a:r>
            <a:r>
              <a:rPr lang="en-US" sz="2400" dirty="0" smtClean="0"/>
              <a:t>that </a:t>
            </a:r>
            <a:r>
              <a:rPr lang="en-US" sz="2400" dirty="0"/>
              <a:t>you </a:t>
            </a:r>
            <a:r>
              <a:rPr lang="en-US" sz="2400" dirty="0" smtClean="0"/>
              <a:t>select</a:t>
            </a:r>
            <a:r>
              <a:rPr lang="en-US" sz="2400" dirty="0" smtClean="0"/>
              <a:t>.</a:t>
            </a:r>
          </a:p>
          <a:p>
            <a:endParaRPr lang="en-US" sz="2400" dirty="0" smtClean="0"/>
          </a:p>
          <a:p>
            <a:r>
              <a:rPr lang="en-US" sz="2400" dirty="0" smtClean="0"/>
              <a:t>Use Ribbon options Home/Cell/ Insert    or</a:t>
            </a:r>
            <a:endParaRPr lang="en-US" sz="2400" dirty="0" smtClean="0"/>
          </a:p>
          <a:p>
            <a:pPr>
              <a:buNone/>
            </a:pPr>
            <a:endParaRPr lang="en-US" sz="2400" dirty="0"/>
          </a:p>
          <a:p>
            <a:r>
              <a:rPr lang="en-US" sz="2400" dirty="0" smtClean="0"/>
              <a:t>Right-click the mouse and </a:t>
            </a:r>
            <a:r>
              <a:rPr lang="en-US" sz="2400" dirty="0"/>
              <a:t>then click Insert on the shortcut </a:t>
            </a:r>
            <a:r>
              <a:rPr lang="en-US" sz="2400" dirty="0" smtClean="0"/>
              <a:t>menu.</a:t>
            </a:r>
            <a:endParaRPr lang="en-US" sz="2400" dirty="0"/>
          </a:p>
        </p:txBody>
      </p:sp>
      <p:sp>
        <p:nvSpPr>
          <p:cNvPr id="5" name="Slide Number Placeholder 4"/>
          <p:cNvSpPr>
            <a:spLocks noGrp="1"/>
          </p:cNvSpPr>
          <p:nvPr>
            <p:ph type="sldNum" sz="quarter" idx="12"/>
          </p:nvPr>
        </p:nvSpPr>
        <p:spPr/>
        <p:txBody>
          <a:bodyPr>
            <a:normAutofit/>
          </a:bodyPr>
          <a:lstStyle/>
          <a:p>
            <a:pPr>
              <a:defRPr/>
            </a:pPr>
            <a:fld id="{2F8572C6-C23A-40C3-BDF9-8649E2860214}" type="slidenum">
              <a:rPr lang="en-US"/>
              <a:pPr>
                <a:defRPr/>
              </a:pPr>
              <a:t>31</a:t>
            </a:fld>
            <a:endParaRPr lang="en-US"/>
          </a:p>
        </p:txBody>
      </p:sp>
      <p:sp>
        <p:nvSpPr>
          <p:cNvPr id="6" name="Rectang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algn="ctr">
              <a:spcBef>
                <a:spcPct val="0"/>
              </a:spcBef>
              <a:defRPr/>
            </a:pPr>
            <a:r>
              <a:rPr lang="en-US" sz="4000" b="1" dirty="0" smtClean="0">
                <a:solidFill>
                  <a:schemeClr val="accent1">
                    <a:lumMod val="75000"/>
                  </a:schemeClr>
                </a:solidFill>
                <a:effectLst>
                  <a:outerShdw blurRad="31750" dist="25400" dir="5400000" algn="tl" rotWithShape="0">
                    <a:srgbClr val="000000">
                      <a:alpha val="25000"/>
                    </a:srgbClr>
                  </a:outerShdw>
                </a:effectLst>
                <a:latin typeface="+mj-lt"/>
                <a:ea typeface="+mj-ea"/>
                <a:cs typeface="+mj-cs"/>
              </a:rPr>
              <a:t>Inserting a Column or Row</a:t>
            </a:r>
            <a:endParaRPr kumimoji="0" lang="en-US" sz="4000" b="1"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9" name="Picture 7" descr="FigEXT1-15"/>
          <p:cNvPicPr>
            <a:picLocks noGrp="1" noChangeAspect="1" noChangeArrowheads="1"/>
          </p:cNvPicPr>
          <p:nvPr>
            <p:ph sz="half" idx="1"/>
          </p:nvPr>
        </p:nvPicPr>
        <p:blipFill>
          <a:blip r:embed="rId2" cstate="print"/>
          <a:srcRect r="24359"/>
          <a:stretch>
            <a:fillRect/>
          </a:stretch>
        </p:blipFill>
        <p:spPr>
          <a:xfrm>
            <a:off x="609599" y="1447800"/>
            <a:ext cx="4904509" cy="2362200"/>
          </a:xfrm>
        </p:spPr>
      </p:pic>
      <p:pic>
        <p:nvPicPr>
          <p:cNvPr id="310280" name="Picture 8" descr="FigEXT1-16"/>
          <p:cNvPicPr>
            <a:picLocks noGrp="1" noChangeAspect="1" noChangeArrowheads="1"/>
          </p:cNvPicPr>
          <p:nvPr>
            <p:ph sz="half" idx="2"/>
          </p:nvPr>
        </p:nvPicPr>
        <p:blipFill>
          <a:blip r:embed="rId3" cstate="print"/>
          <a:srcRect l="14286"/>
          <a:stretch>
            <a:fillRect/>
          </a:stretch>
        </p:blipFill>
        <p:spPr>
          <a:xfrm>
            <a:off x="3348902" y="3886200"/>
            <a:ext cx="5490298" cy="2438400"/>
          </a:xfrm>
        </p:spPr>
      </p:pic>
      <p:sp>
        <p:nvSpPr>
          <p:cNvPr id="6" name="Slide Number Placeholder 5"/>
          <p:cNvSpPr>
            <a:spLocks noGrp="1"/>
          </p:cNvSpPr>
          <p:nvPr>
            <p:ph type="sldNum" sz="quarter" idx="12"/>
          </p:nvPr>
        </p:nvSpPr>
        <p:spPr/>
        <p:txBody>
          <a:bodyPr>
            <a:normAutofit/>
          </a:bodyPr>
          <a:lstStyle/>
          <a:p>
            <a:pPr>
              <a:defRPr/>
            </a:pPr>
            <a:fld id="{09A66DE2-EBBA-4DC3-822B-3BBAD701675A}" type="slidenum">
              <a:rPr lang="en-US"/>
              <a:pPr>
                <a:defRPr/>
              </a:pPr>
              <a:t>32</a:t>
            </a:fld>
            <a:endParaRPr lang="en-US"/>
          </a:p>
        </p:txBody>
      </p:sp>
      <p:sp>
        <p:nvSpPr>
          <p:cNvPr id="10" name="Rectangle 2"/>
          <p:cNvSpPr txBox="1">
            <a:spLocks/>
          </p:cNvSpPr>
          <p:nvPr/>
        </p:nvSpPr>
        <p:spPr>
          <a:xfrm>
            <a:off x="457200" y="274638"/>
            <a:ext cx="8229600" cy="1143000"/>
          </a:xfrm>
          <a:prstGeom prst="rect">
            <a:avLst/>
          </a:prstGeom>
        </p:spPr>
        <p:txBody>
          <a:bodyPr vert="horz" rtlCol="0" anchor="ctr">
            <a:normAutofit fontScale="92500"/>
            <a:scene3d>
              <a:camera prst="orthographicFront"/>
              <a:lightRig rig="soft" dir="t"/>
            </a:scene3d>
            <a:sp3d prstMaterial="softEdge">
              <a:bevelT w="25400" h="25400"/>
            </a:sp3d>
          </a:bodyPr>
          <a:lstStyle/>
          <a:p>
            <a:pPr algn="ctr">
              <a:spcBef>
                <a:spcPct val="0"/>
              </a:spcBef>
              <a:defRPr/>
            </a:pPr>
            <a:r>
              <a:rPr lang="en-US" sz="4000" b="1" dirty="0" smtClean="0">
                <a:solidFill>
                  <a:schemeClr val="accent1">
                    <a:lumMod val="75000"/>
                  </a:schemeClr>
                </a:solidFill>
                <a:effectLst>
                  <a:outerShdw blurRad="31750" dist="25400" dir="5400000" algn="tl" rotWithShape="0">
                    <a:srgbClr val="000000">
                      <a:alpha val="25000"/>
                    </a:srgbClr>
                  </a:outerShdw>
                </a:effectLst>
                <a:latin typeface="+mj-lt"/>
                <a:ea typeface="+mj-ea"/>
                <a:cs typeface="+mj-cs"/>
              </a:rPr>
              <a:t>Inserting a Column or Row (Cont.)</a:t>
            </a:r>
            <a:endParaRPr kumimoji="0" lang="en-US" sz="4000" b="1"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7" name="Rectangle 6"/>
          <p:cNvSpPr/>
          <p:nvPr/>
        </p:nvSpPr>
        <p:spPr>
          <a:xfrm>
            <a:off x="3124200" y="3886200"/>
            <a:ext cx="91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3"/>
          <p:cNvSpPr>
            <a:spLocks noGrp="1"/>
          </p:cNvSpPr>
          <p:nvPr>
            <p:ph idx="1"/>
          </p:nvPr>
        </p:nvSpPr>
        <p:spPr>
          <a:xfrm>
            <a:off x="457200" y="2514600"/>
            <a:ext cx="8229600" cy="2362200"/>
          </a:xfrm>
        </p:spPr>
        <p:txBody>
          <a:bodyPr>
            <a:normAutofit/>
          </a:bodyPr>
          <a:lstStyle/>
          <a:p>
            <a:r>
              <a:rPr lang="en-US" sz="2400" b="1" dirty="0"/>
              <a:t>Clearing </a:t>
            </a:r>
            <a:r>
              <a:rPr lang="en-US" sz="2400" dirty="0"/>
              <a:t>data from a worksheet removes the data but leaves the blank </a:t>
            </a:r>
            <a:r>
              <a:rPr lang="en-US" sz="2400" dirty="0" smtClean="0"/>
              <a:t>cells.</a:t>
            </a:r>
          </a:p>
          <a:p>
            <a:pPr>
              <a:buNone/>
            </a:pPr>
            <a:endParaRPr lang="en-US" sz="2400" dirty="0"/>
          </a:p>
          <a:p>
            <a:r>
              <a:rPr lang="en-US" sz="2400" b="1" dirty="0"/>
              <a:t>Deleting </a:t>
            </a:r>
            <a:r>
              <a:rPr lang="en-US" sz="2400" dirty="0"/>
              <a:t>data from the worksheet removes both the data and the </a:t>
            </a:r>
            <a:r>
              <a:rPr lang="en-US" sz="2400" dirty="0" smtClean="0"/>
              <a:t>cells.</a:t>
            </a:r>
            <a:endParaRPr lang="en-US" sz="2400" dirty="0"/>
          </a:p>
        </p:txBody>
      </p:sp>
      <p:sp>
        <p:nvSpPr>
          <p:cNvPr id="5" name="Slide Number Placeholder 4"/>
          <p:cNvSpPr>
            <a:spLocks noGrp="1"/>
          </p:cNvSpPr>
          <p:nvPr>
            <p:ph type="sldNum" sz="quarter" idx="12"/>
          </p:nvPr>
        </p:nvSpPr>
        <p:spPr/>
        <p:txBody>
          <a:bodyPr>
            <a:normAutofit/>
          </a:bodyPr>
          <a:lstStyle/>
          <a:p>
            <a:pPr>
              <a:defRPr/>
            </a:pPr>
            <a:fld id="{4A24B175-5694-4719-95BD-7A403D2D718D}" type="slidenum">
              <a:rPr lang="en-US"/>
              <a:pPr>
                <a:defRPr/>
              </a:pPr>
              <a:t>33</a:t>
            </a:fld>
            <a:endParaRPr lang="en-US"/>
          </a:p>
        </p:txBody>
      </p:sp>
      <p:sp>
        <p:nvSpPr>
          <p:cNvPr id="6" name="Rectangle 2"/>
          <p:cNvSpPr txBox="1">
            <a:spLocks/>
          </p:cNvSpPr>
          <p:nvPr/>
        </p:nvSpPr>
        <p:spPr>
          <a:xfrm>
            <a:off x="457200" y="274638"/>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algn="ctr">
              <a:spcBef>
                <a:spcPct val="0"/>
              </a:spcBef>
              <a:defRPr/>
            </a:pPr>
            <a:endParaRPr kumimoji="0" lang="en-US" sz="3600" b="1" i="0"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TextBox 6"/>
          <p:cNvSpPr txBox="1"/>
          <p:nvPr/>
        </p:nvSpPr>
        <p:spPr>
          <a:xfrm>
            <a:off x="990600" y="457200"/>
            <a:ext cx="7543800" cy="1231106"/>
          </a:xfrm>
          <a:prstGeom prst="rect">
            <a:avLst/>
          </a:prstGeom>
          <a:noFill/>
        </p:spPr>
        <p:txBody>
          <a:bodyPr wrap="square" rtlCol="0">
            <a:spAutoFit/>
          </a:bodyPr>
          <a:lstStyle/>
          <a:p>
            <a:pPr algn="ctr">
              <a:spcBef>
                <a:spcPct val="0"/>
              </a:spcBef>
              <a:defRPr/>
            </a:pPr>
            <a:r>
              <a:rPr lang="en-US" sz="3700" dirty="0" smtClean="0">
                <a:solidFill>
                  <a:schemeClr val="accent1">
                    <a:lumMod val="75000"/>
                  </a:schemeClr>
                </a:solidFill>
                <a:effectLst>
                  <a:outerShdw blurRad="31750" dist="25400" dir="5400000" algn="tl" rotWithShape="0">
                    <a:srgbClr val="000000">
                      <a:alpha val="25000"/>
                    </a:srgbClr>
                  </a:outerShdw>
                </a:effectLst>
                <a:latin typeface="+mj-lt"/>
                <a:ea typeface="+mj-ea"/>
                <a:cs typeface="+mj-cs"/>
              </a:rPr>
              <a:t>Deleting and Clearing a Column or Row</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6" name="Picture 6" descr="FigEXT1-21"/>
          <p:cNvPicPr>
            <a:picLocks noGrp="1" noChangeAspect="1" noChangeArrowheads="1"/>
          </p:cNvPicPr>
          <p:nvPr>
            <p:ph idx="1"/>
          </p:nvPr>
        </p:nvPicPr>
        <p:blipFill>
          <a:blip r:embed="rId2" cstate="print"/>
          <a:srcRect l="24298"/>
          <a:stretch>
            <a:fillRect/>
          </a:stretch>
        </p:blipFill>
        <p:spPr>
          <a:xfrm>
            <a:off x="762000" y="1524000"/>
            <a:ext cx="7737828" cy="4191000"/>
          </a:xfrm>
        </p:spPr>
      </p:pic>
      <p:sp>
        <p:nvSpPr>
          <p:cNvPr id="5" name="Slide Number Placeholder 4"/>
          <p:cNvSpPr>
            <a:spLocks noGrp="1"/>
          </p:cNvSpPr>
          <p:nvPr>
            <p:ph type="sldNum" sz="quarter" idx="12"/>
          </p:nvPr>
        </p:nvSpPr>
        <p:spPr/>
        <p:txBody>
          <a:bodyPr>
            <a:normAutofit/>
          </a:bodyPr>
          <a:lstStyle/>
          <a:p>
            <a:pPr>
              <a:defRPr/>
            </a:pPr>
            <a:fld id="{9C3C1500-A073-48E6-91DC-5FC6E056B8BB}" type="slidenum">
              <a:rPr lang="en-US"/>
              <a:pPr>
                <a:defRPr/>
              </a:pPr>
              <a:t>34</a:t>
            </a:fld>
            <a:endParaRPr lang="en-US"/>
          </a:p>
        </p:txBody>
      </p:sp>
      <p:sp>
        <p:nvSpPr>
          <p:cNvPr id="7" name="Rectangle 2"/>
          <p:cNvSpPr txBox="1">
            <a:spLocks/>
          </p:cNvSpPr>
          <p:nvPr/>
        </p:nvSpPr>
        <p:spPr>
          <a:xfrm>
            <a:off x="457200" y="228600"/>
            <a:ext cx="8229600" cy="1143000"/>
          </a:xfrm>
          <a:prstGeom prst="rect">
            <a:avLst/>
          </a:prstGeom>
        </p:spPr>
        <p:txBody>
          <a:bodyPr vert="horz" rtlCol="0" anchor="ctr">
            <a:normAutofit fontScale="92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accent1">
                    <a:lumMod val="75000"/>
                  </a:schemeClr>
                </a:solidFill>
                <a:effectLst>
                  <a:outerShdw blurRad="31750" dist="25400" dir="5400000" algn="tl" rotWithShape="0">
                    <a:srgbClr val="000000">
                      <a:alpha val="25000"/>
                    </a:srgbClr>
                  </a:outerShdw>
                </a:effectLst>
                <a:latin typeface="+mj-lt"/>
                <a:ea typeface="+mj-ea"/>
                <a:cs typeface="+mj-cs"/>
              </a:rPr>
              <a:t>Inserting or Deleting a Cell </a:t>
            </a:r>
            <a:r>
              <a:rPr lang="en-US" sz="4000" b="1" dirty="0" smtClean="0">
                <a:solidFill>
                  <a:schemeClr val="accent1">
                    <a:lumMod val="75000"/>
                  </a:schemeClr>
                </a:solidFill>
                <a:effectLst>
                  <a:outerShdw blurRad="31750" dist="25400" dir="5400000" algn="tl" rotWithShape="0">
                    <a:srgbClr val="000000">
                      <a:alpha val="25000"/>
                    </a:srgbClr>
                  </a:outerShdw>
                </a:effectLst>
                <a:latin typeface="+mj-lt"/>
                <a:ea typeface="+mj-ea"/>
                <a:cs typeface="+mj-cs"/>
              </a:rPr>
              <a:t>range</a:t>
            </a:r>
            <a:endParaRPr kumimoji="0" lang="en-US" sz="4000" b="1" i="0" u="none" strike="noStrike" kern="1200" cap="none" spc="0" normalizeH="0" baseline="0" noProof="0" dirty="0">
              <a:ln>
                <a:noFill/>
              </a:ln>
              <a:solidFill>
                <a:schemeClr val="accent1">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p:cNvSpPr>
          <p:nvPr>
            <p:ph idx="1"/>
          </p:nvPr>
        </p:nvSpPr>
        <p:spPr>
          <a:xfrm>
            <a:off x="609600" y="1417637"/>
            <a:ext cx="8229600" cy="4525963"/>
          </a:xfrm>
        </p:spPr>
        <p:txBody>
          <a:bodyPr>
            <a:noAutofit/>
          </a:bodyPr>
          <a:lstStyle/>
          <a:p>
            <a:pPr algn="just">
              <a:lnSpc>
                <a:spcPct val="90000"/>
              </a:lnSpc>
              <a:buNone/>
            </a:pPr>
            <a:endParaRPr lang="en-US" sz="2400" dirty="0"/>
          </a:p>
          <a:p>
            <a:pPr algn="just">
              <a:lnSpc>
                <a:spcPct val="90000"/>
              </a:lnSpc>
            </a:pPr>
            <a:r>
              <a:rPr lang="en-US" sz="2400" b="1" dirty="0" err="1"/>
              <a:t>Autofitting</a:t>
            </a:r>
            <a:r>
              <a:rPr lang="en-US" sz="2400" b="1" dirty="0"/>
              <a:t> </a:t>
            </a:r>
            <a:r>
              <a:rPr lang="en-US" sz="2400" dirty="0"/>
              <a:t>eliminates any empty space by matching the column to the width of its longest cell entry or the row to the height of its tallest cell </a:t>
            </a:r>
            <a:r>
              <a:rPr lang="en-US" sz="2400" dirty="0" smtClean="0"/>
              <a:t>entry.</a:t>
            </a:r>
          </a:p>
          <a:p>
            <a:pPr algn="just">
              <a:lnSpc>
                <a:spcPct val="90000"/>
              </a:lnSpc>
            </a:pPr>
            <a:endParaRPr lang="en-US" sz="2400" dirty="0" smtClean="0"/>
          </a:p>
          <a:p>
            <a:pPr algn="just">
              <a:lnSpc>
                <a:spcPct val="90000"/>
              </a:lnSpc>
            </a:pPr>
            <a:r>
              <a:rPr lang="en-US" sz="2400" dirty="0" smtClean="0"/>
              <a:t>Double-click the right border of a column heading or the bottom border of a row heading to AutoFit the column or row to the cell contents (or select one or more column or rows, click the Home tab on the Ribbon, click the Format button in the Cells group, and then click AutoFit Column Width or AutoFit Row Height).</a:t>
            </a:r>
          </a:p>
          <a:p>
            <a:pPr algn="just">
              <a:lnSpc>
                <a:spcPct val="90000"/>
              </a:lnSpc>
            </a:pPr>
            <a:endParaRPr lang="en-US" sz="2400" dirty="0"/>
          </a:p>
        </p:txBody>
      </p:sp>
      <p:sp>
        <p:nvSpPr>
          <p:cNvPr id="5" name="Slide Number Placeholder 4"/>
          <p:cNvSpPr>
            <a:spLocks noGrp="1"/>
          </p:cNvSpPr>
          <p:nvPr>
            <p:ph type="sldNum" sz="quarter" idx="12"/>
          </p:nvPr>
        </p:nvSpPr>
        <p:spPr/>
        <p:txBody>
          <a:bodyPr>
            <a:normAutofit/>
          </a:bodyPr>
          <a:lstStyle/>
          <a:p>
            <a:pPr>
              <a:defRPr/>
            </a:pPr>
            <a:fld id="{45D3915B-DFCD-4711-8991-7DC0EE234BD5}" type="slidenum">
              <a:rPr lang="en-US"/>
              <a:pPr>
                <a:defRPr/>
              </a:pPr>
              <a:t>35</a:t>
            </a:fld>
            <a:endParaRPr lang="en-US"/>
          </a:p>
        </p:txBody>
      </p:sp>
      <p:sp>
        <p:nvSpPr>
          <p:cNvPr id="8" name="Rectangle 2"/>
          <p:cNvSpPr>
            <a:spLocks noGrp="1"/>
          </p:cNvSpPr>
          <p:nvPr>
            <p:ph type="title"/>
          </p:nvPr>
        </p:nvSpPr>
        <p:spPr/>
        <p:txBody>
          <a:bodyPr>
            <a:normAutofit fontScale="90000"/>
          </a:bodyPr>
          <a:lstStyle/>
          <a:p>
            <a:pPr algn="ctr"/>
            <a:r>
              <a:rPr lang="en-US" sz="4000" dirty="0" smtClean="0">
                <a:solidFill>
                  <a:schemeClr val="accent1">
                    <a:lumMod val="75000"/>
                  </a:schemeClr>
                </a:solidFill>
              </a:rPr>
              <a:t>Changing Column Width and Row Height</a:t>
            </a:r>
            <a:endParaRPr lang="en-US" sz="4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p:cNvSpPr>
          <p:nvPr>
            <p:ph idx="1"/>
          </p:nvPr>
        </p:nvSpPr>
        <p:spPr>
          <a:xfrm>
            <a:off x="304800" y="1981200"/>
            <a:ext cx="8229600" cy="3581400"/>
          </a:xfrm>
        </p:spPr>
        <p:txBody>
          <a:bodyPr>
            <a:normAutofit/>
          </a:bodyPr>
          <a:lstStyle/>
          <a:p>
            <a:pPr algn="just">
              <a:lnSpc>
                <a:spcPct val="80000"/>
              </a:lnSpc>
              <a:buFont typeface="Arial" charset="0"/>
              <a:buNone/>
            </a:pPr>
            <a:r>
              <a:rPr lang="en-US" sz="2400" i="1" dirty="0" smtClean="0"/>
              <a:t>Or</a:t>
            </a:r>
          </a:p>
          <a:p>
            <a:pPr algn="just">
              <a:lnSpc>
                <a:spcPct val="80000"/>
              </a:lnSpc>
              <a:buNone/>
            </a:pPr>
            <a:endParaRPr lang="en-US" sz="2400" dirty="0" smtClean="0"/>
          </a:p>
          <a:p>
            <a:pPr algn="just">
              <a:lnSpc>
                <a:spcPct val="80000"/>
              </a:lnSpc>
            </a:pPr>
            <a:r>
              <a:rPr lang="en-US" sz="2400" dirty="0" smtClean="0"/>
              <a:t>Drag </a:t>
            </a:r>
            <a:r>
              <a:rPr lang="en-US" sz="2400" dirty="0"/>
              <a:t>the right border of the column heading left to decrease the column width or right to increase the column </a:t>
            </a:r>
            <a:r>
              <a:rPr lang="en-US" sz="2400" dirty="0" smtClean="0"/>
              <a:t>width.</a:t>
            </a:r>
          </a:p>
          <a:p>
            <a:pPr algn="just">
              <a:lnSpc>
                <a:spcPct val="80000"/>
              </a:lnSpc>
              <a:buNone/>
            </a:pPr>
            <a:endParaRPr lang="en-US" sz="2400" dirty="0"/>
          </a:p>
          <a:p>
            <a:pPr algn="just">
              <a:lnSpc>
                <a:spcPct val="80000"/>
              </a:lnSpc>
            </a:pPr>
            <a:r>
              <a:rPr lang="en-US" sz="2400" dirty="0"/>
              <a:t>Drag the bottom border of the row heading up to decrease the row height or down to increase the row </a:t>
            </a:r>
            <a:r>
              <a:rPr lang="en-US" sz="2400" dirty="0" smtClean="0"/>
              <a:t>height.</a:t>
            </a:r>
            <a:endParaRPr lang="en-US" sz="2400" dirty="0"/>
          </a:p>
        </p:txBody>
      </p:sp>
      <p:sp>
        <p:nvSpPr>
          <p:cNvPr id="5" name="Slide Number Placeholder 4"/>
          <p:cNvSpPr>
            <a:spLocks noGrp="1"/>
          </p:cNvSpPr>
          <p:nvPr>
            <p:ph type="sldNum" sz="quarter" idx="12"/>
          </p:nvPr>
        </p:nvSpPr>
        <p:spPr/>
        <p:txBody>
          <a:bodyPr>
            <a:normAutofit/>
          </a:bodyPr>
          <a:lstStyle/>
          <a:p>
            <a:pPr>
              <a:defRPr/>
            </a:pPr>
            <a:fld id="{7EC6196E-858E-44DF-BFC6-336D73182B04}" type="slidenum">
              <a:rPr lang="en-US"/>
              <a:pPr>
                <a:defRPr/>
              </a:pPr>
              <a:t>36</a:t>
            </a:fld>
            <a:endParaRPr lang="en-US"/>
          </a:p>
        </p:txBody>
      </p:sp>
      <p:sp>
        <p:nvSpPr>
          <p:cNvPr id="7" name="Rectangle 2"/>
          <p:cNvSpPr>
            <a:spLocks noGrp="1"/>
          </p:cNvSpPr>
          <p:nvPr>
            <p:ph type="title"/>
          </p:nvPr>
        </p:nvSpPr>
        <p:spPr/>
        <p:txBody>
          <a:bodyPr>
            <a:normAutofit fontScale="90000"/>
          </a:bodyPr>
          <a:lstStyle/>
          <a:p>
            <a:pPr algn="ctr"/>
            <a:r>
              <a:rPr lang="en-US" sz="4000" dirty="0" smtClean="0">
                <a:solidFill>
                  <a:schemeClr val="accent1">
                    <a:lumMod val="75000"/>
                  </a:schemeClr>
                </a:solidFill>
              </a:rPr>
              <a:t>Changing Column Width and Row Height (Cont.)</a:t>
            </a:r>
            <a:endParaRPr lang="en-US" sz="4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600200"/>
            <a:ext cx="8229600" cy="4525963"/>
          </a:xfrm>
        </p:spPr>
        <p:txBody>
          <a:bodyPr>
            <a:normAutofit/>
          </a:bodyPr>
          <a:lstStyle/>
          <a:p>
            <a:pPr algn="just" eaLnBrk="1" hangingPunct="1">
              <a:buNone/>
            </a:pPr>
            <a:r>
              <a:rPr lang="en-US" sz="2400" b="1" dirty="0" smtClean="0"/>
              <a:t>	Protecting the worksheet limits user’s access to the calculations in locked cells.</a:t>
            </a:r>
          </a:p>
          <a:p>
            <a:pPr eaLnBrk="1" hangingPunct="1">
              <a:buNone/>
            </a:pPr>
            <a:endParaRPr lang="en-US" sz="1200" dirty="0" smtClean="0"/>
          </a:p>
          <a:p>
            <a:pPr eaLnBrk="1" hangingPunct="1"/>
            <a:r>
              <a:rPr lang="en-US" sz="2400" dirty="0" smtClean="0"/>
              <a:t>Cells with Normal style are, by default, locked.</a:t>
            </a:r>
            <a:endParaRPr lang="en-US" sz="1200" dirty="0" smtClean="0"/>
          </a:p>
          <a:p>
            <a:r>
              <a:rPr lang="en-US" sz="2400" dirty="0" smtClean="0"/>
              <a:t>Select cells to be unlocked.</a:t>
            </a:r>
          </a:p>
          <a:p>
            <a:r>
              <a:rPr lang="en-US" sz="2400" dirty="0" smtClean="0"/>
              <a:t>Use Format cells window to unlocked them.</a:t>
            </a:r>
          </a:p>
          <a:p>
            <a:r>
              <a:rPr lang="en-US" sz="2400" dirty="0" smtClean="0"/>
              <a:t>To protect worksheet use Home/Cells/Format/Protect Sheet.</a:t>
            </a:r>
          </a:p>
          <a:p>
            <a:pPr algn="just"/>
            <a:r>
              <a:rPr lang="en-US" sz="2400" dirty="0" smtClean="0"/>
              <a:t>Enter a password (password will be used to unprotect the sheet again).</a:t>
            </a:r>
          </a:p>
          <a:p>
            <a:pPr algn="just">
              <a:buNone/>
            </a:pPr>
            <a:endParaRPr lang="en-US" sz="2400" dirty="0" smtClean="0"/>
          </a:p>
          <a:p>
            <a:pPr algn="just" eaLnBrk="1" hangingPunct="1">
              <a:buNone/>
            </a:pPr>
            <a:endParaRPr lang="en-US" sz="2400" dirty="0" smtClean="0"/>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37</a:t>
            </a:fld>
            <a:endParaRPr lang="en-US"/>
          </a:p>
        </p:txBody>
      </p:sp>
      <p:sp>
        <p:nvSpPr>
          <p:cNvPr id="6146" name="Rectangle 2"/>
          <p:cNvSpPr>
            <a:spLocks noGrp="1"/>
          </p:cNvSpPr>
          <p:nvPr>
            <p:ph type="title"/>
          </p:nvPr>
        </p:nvSpPr>
        <p:spPr/>
        <p:txBody>
          <a:bodyPr/>
          <a:lstStyle/>
          <a:p>
            <a:pPr algn="ctr"/>
            <a:r>
              <a:rPr lang="en-US" dirty="0" smtClean="0"/>
              <a:t>Protecting Worksheets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600200"/>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	</a:t>
            </a:r>
          </a:p>
          <a:p>
            <a:pPr algn="just" eaLnBrk="1" hangingPunct="1">
              <a:buNone/>
            </a:pPr>
            <a:r>
              <a:rPr lang="en-US" sz="2400" b="1" dirty="0" smtClean="0"/>
              <a:t>	The Editing group on the Ribbon’s Home tab provide access to buttons allowing you to:</a:t>
            </a:r>
          </a:p>
          <a:p>
            <a:pPr algn="just" eaLnBrk="1" hangingPunct="1">
              <a:buNone/>
            </a:pPr>
            <a:endParaRPr lang="en-US" sz="1200" dirty="0" smtClean="0"/>
          </a:p>
          <a:p>
            <a:pPr algn="just" eaLnBrk="1" hangingPunct="1"/>
            <a:r>
              <a:rPr lang="en-US" sz="2400" dirty="0" smtClean="0"/>
              <a:t>Insert functions</a:t>
            </a:r>
            <a:endParaRPr lang="en-US" sz="1200" dirty="0" smtClean="0"/>
          </a:p>
          <a:p>
            <a:pPr algn="just"/>
            <a:r>
              <a:rPr lang="en-US" sz="2400" dirty="0" smtClean="0"/>
              <a:t>Fill cells, rows and columns</a:t>
            </a:r>
          </a:p>
          <a:p>
            <a:pPr algn="just"/>
            <a:r>
              <a:rPr lang="en-US" sz="2400" dirty="0" smtClean="0"/>
              <a:t>Clear cells, rows and columns</a:t>
            </a:r>
          </a:p>
          <a:p>
            <a:pPr algn="just"/>
            <a:r>
              <a:rPr lang="en-US" sz="2400" dirty="0" smtClean="0"/>
              <a:t>Sort and filter data</a:t>
            </a:r>
          </a:p>
          <a:p>
            <a:pPr algn="just"/>
            <a:r>
              <a:rPr lang="en-US" sz="2400" dirty="0" smtClean="0"/>
              <a:t>Use commands Find and Select</a:t>
            </a:r>
          </a:p>
          <a:p>
            <a:pPr algn="just" eaLnBrk="1" hangingPunct="1">
              <a:buNone/>
            </a:pPr>
            <a:endParaRPr lang="en-US" sz="2400" dirty="0" smtClean="0"/>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38</a:t>
            </a:fld>
            <a:endParaRPr lang="en-US"/>
          </a:p>
        </p:txBody>
      </p:sp>
      <p:sp>
        <p:nvSpPr>
          <p:cNvPr id="6146" name="Rectangle 2"/>
          <p:cNvSpPr>
            <a:spLocks noGrp="1"/>
          </p:cNvSpPr>
          <p:nvPr>
            <p:ph type="title"/>
          </p:nvPr>
        </p:nvSpPr>
        <p:spPr/>
        <p:txBody>
          <a:bodyPr/>
          <a:lstStyle/>
          <a:p>
            <a:pPr algn="ctr"/>
            <a:r>
              <a:rPr lang="en-US" dirty="0" smtClean="0"/>
              <a:t>Using the Editing group</a:t>
            </a:r>
          </a:p>
        </p:txBody>
      </p:sp>
      <p:pic>
        <p:nvPicPr>
          <p:cNvPr id="6" name="Picture 5" descr="Ribbon.png"/>
          <p:cNvPicPr>
            <a:picLocks noChangeAspect="1"/>
          </p:cNvPicPr>
          <p:nvPr/>
        </p:nvPicPr>
        <p:blipFill>
          <a:blip r:embed="rId2" cstate="print"/>
          <a:stretch>
            <a:fillRect/>
          </a:stretch>
        </p:blipFill>
        <p:spPr>
          <a:xfrm>
            <a:off x="526514" y="1376171"/>
            <a:ext cx="8388886" cy="1367029"/>
          </a:xfrm>
          <a:prstGeom prst="rect">
            <a:avLst/>
          </a:prstGeom>
        </p:spPr>
      </p:pic>
      <p:sp>
        <p:nvSpPr>
          <p:cNvPr id="8" name="Rectangle 7"/>
          <p:cNvSpPr/>
          <p:nvPr/>
        </p:nvSpPr>
        <p:spPr>
          <a:xfrm>
            <a:off x="7543800" y="1295400"/>
            <a:ext cx="14478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p:cNvSpPr>
          <p:nvPr>
            <p:ph idx="1"/>
          </p:nvPr>
        </p:nvSpPr>
        <p:spPr/>
        <p:txBody>
          <a:bodyPr>
            <a:normAutofit/>
          </a:bodyPr>
          <a:lstStyle/>
          <a:p>
            <a:r>
              <a:rPr lang="en-US" sz="2400" dirty="0"/>
              <a:t>You can use the </a:t>
            </a:r>
            <a:r>
              <a:rPr lang="en-US" sz="2400" b="1" dirty="0"/>
              <a:t>Find </a:t>
            </a:r>
            <a:r>
              <a:rPr lang="en-US" sz="2400" dirty="0"/>
              <a:t>command to locate numbers and text in the workbook and the </a:t>
            </a:r>
            <a:r>
              <a:rPr lang="en-US" sz="2400" b="1" dirty="0"/>
              <a:t>Replace </a:t>
            </a:r>
            <a:r>
              <a:rPr lang="en-US" sz="2400" dirty="0"/>
              <a:t>command to overwrite </a:t>
            </a:r>
            <a:r>
              <a:rPr lang="en-US" sz="2400" dirty="0" smtClean="0"/>
              <a:t>them.</a:t>
            </a:r>
            <a:endParaRPr lang="en-US" sz="2400" dirty="0"/>
          </a:p>
        </p:txBody>
      </p:sp>
      <p:sp>
        <p:nvSpPr>
          <p:cNvPr id="6" name="Slide Number Placeholder 4"/>
          <p:cNvSpPr>
            <a:spLocks noGrp="1"/>
          </p:cNvSpPr>
          <p:nvPr>
            <p:ph type="sldNum" sz="quarter" idx="12"/>
          </p:nvPr>
        </p:nvSpPr>
        <p:spPr/>
        <p:txBody>
          <a:bodyPr>
            <a:normAutofit/>
          </a:bodyPr>
          <a:lstStyle/>
          <a:p>
            <a:pPr>
              <a:defRPr/>
            </a:pPr>
            <a:fld id="{35CA31C5-3913-40D6-8CE4-BE5E26609D94}" type="slidenum">
              <a:rPr lang="en-US"/>
              <a:pPr>
                <a:defRPr/>
              </a:pPr>
              <a:t>39</a:t>
            </a:fld>
            <a:endParaRPr lang="en-US"/>
          </a:p>
        </p:txBody>
      </p:sp>
      <p:sp>
        <p:nvSpPr>
          <p:cNvPr id="334850" name="Rectangle 2"/>
          <p:cNvSpPr>
            <a:spLocks noGrp="1"/>
          </p:cNvSpPr>
          <p:nvPr>
            <p:ph type="title"/>
          </p:nvPr>
        </p:nvSpPr>
        <p:spPr/>
        <p:txBody>
          <a:bodyPr/>
          <a:lstStyle/>
          <a:p>
            <a:pPr algn="ctr"/>
            <a:r>
              <a:rPr lang="en-US" dirty="0"/>
              <a:t>Using Find and Replace</a:t>
            </a:r>
          </a:p>
        </p:txBody>
      </p:sp>
      <p:pic>
        <p:nvPicPr>
          <p:cNvPr id="334852" name="Picture 4" descr="FigEXT1-29"/>
          <p:cNvPicPr>
            <a:picLocks noChangeAspect="1" noChangeArrowheads="1"/>
          </p:cNvPicPr>
          <p:nvPr/>
        </p:nvPicPr>
        <p:blipFill>
          <a:blip r:embed="rId2" cstate="print"/>
          <a:srcRect l="24442"/>
          <a:stretch>
            <a:fillRect/>
          </a:stretch>
        </p:blipFill>
        <p:spPr bwMode="auto">
          <a:xfrm>
            <a:off x="609600" y="2895600"/>
            <a:ext cx="7933035" cy="2743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457200" y="1722437"/>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In Office 2007, the Home tab of the Ribbon is</a:t>
            </a:r>
          </a:p>
          <a:p>
            <a:pPr algn="just" eaLnBrk="1" hangingPunct="1">
              <a:buNone/>
            </a:pPr>
            <a:r>
              <a:rPr lang="en-US" sz="2400" b="1" dirty="0" smtClean="0"/>
              <a:t>divided into the following groups:</a:t>
            </a:r>
            <a:endParaRPr lang="en-US" sz="2400" dirty="0" smtClean="0"/>
          </a:p>
          <a:p>
            <a:pPr algn="just" eaLnBrk="1" hangingPunct="1">
              <a:buNone/>
            </a:pPr>
            <a:endParaRPr lang="en-US" sz="2400" dirty="0" smtClean="0"/>
          </a:p>
          <a:p>
            <a:pPr algn="just" eaLnBrk="1" hangingPunct="1"/>
            <a:r>
              <a:rPr lang="en-US" sz="2400" dirty="0" smtClean="0"/>
              <a:t>Clipboard</a:t>
            </a:r>
          </a:p>
          <a:p>
            <a:pPr algn="just" eaLnBrk="1" hangingPunct="1"/>
            <a:r>
              <a:rPr lang="en-US" sz="2400" dirty="0" smtClean="0"/>
              <a:t>Font</a:t>
            </a:r>
          </a:p>
          <a:p>
            <a:pPr algn="just" eaLnBrk="1" hangingPunct="1"/>
            <a:r>
              <a:rPr lang="en-US" sz="2400" dirty="0" smtClean="0"/>
              <a:t>Alignment</a:t>
            </a:r>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4</a:t>
            </a:fld>
            <a:endParaRPr lang="en-US"/>
          </a:p>
        </p:txBody>
      </p:sp>
      <p:sp>
        <p:nvSpPr>
          <p:cNvPr id="6146" name="Rectangle 2"/>
          <p:cNvSpPr>
            <a:spLocks noGrp="1"/>
          </p:cNvSpPr>
          <p:nvPr>
            <p:ph type="title"/>
          </p:nvPr>
        </p:nvSpPr>
        <p:spPr/>
        <p:txBody>
          <a:bodyPr/>
          <a:lstStyle/>
          <a:p>
            <a:pPr algn="ctr" eaLnBrk="1" hangingPunct="1"/>
            <a:r>
              <a:rPr lang="en-US" dirty="0" smtClean="0"/>
              <a:t>Navigating the Ribbon</a:t>
            </a:r>
          </a:p>
        </p:txBody>
      </p:sp>
      <p:pic>
        <p:nvPicPr>
          <p:cNvPr id="6" name="Picture 5" descr="Ribbon.png"/>
          <p:cNvPicPr>
            <a:picLocks noChangeAspect="1"/>
          </p:cNvPicPr>
          <p:nvPr/>
        </p:nvPicPr>
        <p:blipFill>
          <a:blip r:embed="rId2" cstate="print"/>
          <a:stretch>
            <a:fillRect/>
          </a:stretch>
        </p:blipFill>
        <p:spPr>
          <a:xfrm>
            <a:off x="457200" y="1447800"/>
            <a:ext cx="8388886" cy="1367029"/>
          </a:xfrm>
          <a:prstGeom prst="rect">
            <a:avLst/>
          </a:prstGeom>
        </p:spPr>
      </p:pic>
      <p:sp>
        <p:nvSpPr>
          <p:cNvPr id="7" name="TextBox 6"/>
          <p:cNvSpPr txBox="1"/>
          <p:nvPr/>
        </p:nvSpPr>
        <p:spPr>
          <a:xfrm>
            <a:off x="3962400" y="4145340"/>
            <a:ext cx="3733800" cy="1569660"/>
          </a:xfrm>
          <a:prstGeom prst="rect">
            <a:avLst/>
          </a:prstGeom>
          <a:noFill/>
        </p:spPr>
        <p:txBody>
          <a:bodyPr wrap="square" rtlCol="0">
            <a:spAutoFit/>
          </a:bodyPr>
          <a:lstStyle/>
          <a:p>
            <a:pPr marL="457200" indent="-457200" algn="just">
              <a:buClr>
                <a:schemeClr val="accent1"/>
              </a:buClr>
              <a:buSzPct val="140000"/>
              <a:buFont typeface="Lucida Sans Unicode" pitchFamily="34" charset="0"/>
              <a:buChar char="‣"/>
            </a:pPr>
            <a:r>
              <a:rPr lang="en-US" sz="2400" dirty="0" smtClean="0"/>
              <a:t>Number</a:t>
            </a:r>
          </a:p>
          <a:p>
            <a:pPr marL="457200" indent="-457200" algn="just">
              <a:buClr>
                <a:schemeClr val="accent1"/>
              </a:buClr>
              <a:buSzPct val="140000"/>
              <a:buFont typeface="Lucida Sans Unicode" pitchFamily="34" charset="0"/>
              <a:buChar char="‣"/>
            </a:pPr>
            <a:r>
              <a:rPr lang="en-US" sz="2400" dirty="0" smtClean="0"/>
              <a:t>Styles</a:t>
            </a:r>
          </a:p>
          <a:p>
            <a:pPr marL="457200" indent="-457200" algn="just">
              <a:buClr>
                <a:schemeClr val="accent1"/>
              </a:buClr>
              <a:buSzPct val="140000"/>
              <a:buFont typeface="Lucida Sans Unicode" pitchFamily="34" charset="0"/>
              <a:buChar char="‣"/>
            </a:pPr>
            <a:r>
              <a:rPr lang="en-US" sz="2400" dirty="0" smtClean="0"/>
              <a:t>Cells</a:t>
            </a:r>
          </a:p>
          <a:p>
            <a:pPr marL="457200" indent="-457200" algn="just">
              <a:buClr>
                <a:schemeClr val="accent1"/>
              </a:buClr>
              <a:buSzPct val="140000"/>
              <a:buFont typeface="Lucida Sans Unicode" pitchFamily="34" charset="0"/>
              <a:buChar char="‣"/>
            </a:pPr>
            <a:r>
              <a:rPr lang="en-US" sz="2400" dirty="0" smtClean="0"/>
              <a:t>Editing</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p:cNvSpPr>
          <p:nvPr>
            <p:ph idx="1"/>
          </p:nvPr>
        </p:nvSpPr>
        <p:spPr/>
        <p:txBody>
          <a:bodyPr>
            <a:normAutofit/>
          </a:bodyPr>
          <a:lstStyle/>
          <a:p>
            <a:r>
              <a:rPr lang="en-US" sz="2400" dirty="0"/>
              <a:t>The </a:t>
            </a:r>
            <a:r>
              <a:rPr lang="en-US" sz="2400" b="1" dirty="0"/>
              <a:t>spelling checker </a:t>
            </a:r>
            <a:r>
              <a:rPr lang="en-US" sz="2400" dirty="0"/>
              <a:t>verifies the words in the active worksheet against the program’s </a:t>
            </a:r>
            <a:r>
              <a:rPr lang="en-US" sz="2400" dirty="0" smtClean="0"/>
              <a:t>dictionary.</a:t>
            </a:r>
            <a:endParaRPr lang="en-US" sz="2400" dirty="0"/>
          </a:p>
        </p:txBody>
      </p:sp>
      <p:sp>
        <p:nvSpPr>
          <p:cNvPr id="6" name="Slide Number Placeholder 4"/>
          <p:cNvSpPr>
            <a:spLocks noGrp="1"/>
          </p:cNvSpPr>
          <p:nvPr>
            <p:ph type="sldNum" sz="quarter" idx="12"/>
          </p:nvPr>
        </p:nvSpPr>
        <p:spPr/>
        <p:txBody>
          <a:bodyPr>
            <a:normAutofit/>
          </a:bodyPr>
          <a:lstStyle/>
          <a:p>
            <a:pPr>
              <a:defRPr/>
            </a:pPr>
            <a:fld id="{54F31718-9298-4A83-BD32-5E59C841AAAA}" type="slidenum">
              <a:rPr lang="en-US"/>
              <a:pPr>
                <a:defRPr/>
              </a:pPr>
              <a:t>40</a:t>
            </a:fld>
            <a:endParaRPr lang="en-US"/>
          </a:p>
        </p:txBody>
      </p:sp>
      <p:sp>
        <p:nvSpPr>
          <p:cNvPr id="335874" name="Rectangle 2"/>
          <p:cNvSpPr>
            <a:spLocks noGrp="1"/>
          </p:cNvSpPr>
          <p:nvPr>
            <p:ph type="title"/>
          </p:nvPr>
        </p:nvSpPr>
        <p:spPr/>
        <p:txBody>
          <a:bodyPr/>
          <a:lstStyle/>
          <a:p>
            <a:pPr algn="ctr"/>
            <a:r>
              <a:rPr lang="en-US" dirty="0"/>
              <a:t>Using the Spelling Checker</a:t>
            </a:r>
          </a:p>
        </p:txBody>
      </p:sp>
      <p:pic>
        <p:nvPicPr>
          <p:cNvPr id="335876" name="Picture 4" descr="FigEXT1-31"/>
          <p:cNvPicPr>
            <a:picLocks noChangeAspect="1" noChangeArrowheads="1"/>
          </p:cNvPicPr>
          <p:nvPr/>
        </p:nvPicPr>
        <p:blipFill>
          <a:blip r:embed="rId2" cstate="print"/>
          <a:srcRect l="24659"/>
          <a:stretch>
            <a:fillRect/>
          </a:stretch>
        </p:blipFill>
        <p:spPr bwMode="auto">
          <a:xfrm>
            <a:off x="990600" y="2590800"/>
            <a:ext cx="7520487" cy="3124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722437"/>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  </a:t>
            </a:r>
          </a:p>
          <a:p>
            <a:pPr algn="just" eaLnBrk="1" hangingPunct="1">
              <a:buNone/>
            </a:pPr>
            <a:r>
              <a:rPr lang="en-US" sz="2400" b="1" dirty="0" smtClean="0"/>
              <a:t>	Windows Clipboard is a temporary storage location that allows you to move or duplicate information without retyping it.</a:t>
            </a:r>
          </a:p>
          <a:p>
            <a:pPr algn="just" eaLnBrk="1" hangingPunct="1">
              <a:buNone/>
            </a:pPr>
            <a:endParaRPr lang="en-US" sz="1200" dirty="0" smtClean="0"/>
          </a:p>
          <a:p>
            <a:pPr algn="just" eaLnBrk="1" hangingPunct="1"/>
            <a:r>
              <a:rPr lang="en-US" sz="2400" dirty="0" smtClean="0"/>
              <a:t>Paste and Paste Option menu</a:t>
            </a:r>
          </a:p>
          <a:p>
            <a:pPr algn="just" eaLnBrk="1" hangingPunct="1"/>
            <a:r>
              <a:rPr lang="en-US" sz="2400" dirty="0" smtClean="0"/>
              <a:t>Cut or Copy</a:t>
            </a:r>
          </a:p>
          <a:p>
            <a:pPr algn="just"/>
            <a:r>
              <a:rPr lang="en-US" sz="2400" dirty="0" smtClean="0"/>
              <a:t>Format Painter </a:t>
            </a:r>
          </a:p>
          <a:p>
            <a:pPr algn="just" eaLnBrk="1" hangingPunct="1"/>
            <a:r>
              <a:rPr lang="en-US" sz="2400" dirty="0" smtClean="0"/>
              <a:t>Clipboard expand control</a:t>
            </a:r>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5</a:t>
            </a:fld>
            <a:endParaRPr lang="en-US"/>
          </a:p>
        </p:txBody>
      </p:sp>
      <p:sp>
        <p:nvSpPr>
          <p:cNvPr id="6146" name="Rectangle 2"/>
          <p:cNvSpPr>
            <a:spLocks noGrp="1"/>
          </p:cNvSpPr>
          <p:nvPr>
            <p:ph type="title"/>
          </p:nvPr>
        </p:nvSpPr>
        <p:spPr/>
        <p:txBody>
          <a:bodyPr/>
          <a:lstStyle/>
          <a:p>
            <a:pPr algn="ctr" eaLnBrk="1" hangingPunct="1"/>
            <a:r>
              <a:rPr lang="en-US" dirty="0" smtClean="0"/>
              <a:t>Using the Clipboard group</a:t>
            </a:r>
          </a:p>
        </p:txBody>
      </p:sp>
      <p:pic>
        <p:nvPicPr>
          <p:cNvPr id="6" name="Picture 5" descr="Ribbon.png"/>
          <p:cNvPicPr>
            <a:picLocks noChangeAspect="1"/>
          </p:cNvPicPr>
          <p:nvPr/>
        </p:nvPicPr>
        <p:blipFill>
          <a:blip r:embed="rId2" cstate="print"/>
          <a:stretch>
            <a:fillRect/>
          </a:stretch>
        </p:blipFill>
        <p:spPr>
          <a:xfrm>
            <a:off x="457200" y="1371600"/>
            <a:ext cx="8388886" cy="1367029"/>
          </a:xfrm>
          <a:prstGeom prst="rect">
            <a:avLst/>
          </a:prstGeom>
        </p:spPr>
      </p:pic>
      <p:sp>
        <p:nvSpPr>
          <p:cNvPr id="8" name="Rectangle 7"/>
          <p:cNvSpPr/>
          <p:nvPr/>
        </p:nvSpPr>
        <p:spPr>
          <a:xfrm>
            <a:off x="228600" y="1371600"/>
            <a:ext cx="13716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6" descr="FigEX2-17"/>
          <p:cNvPicPr>
            <a:picLocks noGrp="1" noChangeAspect="1" noChangeArrowheads="1"/>
          </p:cNvPicPr>
          <p:nvPr>
            <p:ph idx="1"/>
          </p:nvPr>
        </p:nvPicPr>
        <p:blipFill>
          <a:blip r:embed="rId2" cstate="print"/>
          <a:srcRect r="24397"/>
          <a:stretch>
            <a:fillRect/>
          </a:stretch>
        </p:blipFill>
        <p:spPr>
          <a:xfrm>
            <a:off x="924268" y="1905000"/>
            <a:ext cx="6924332" cy="3538537"/>
          </a:xfrm>
        </p:spPr>
      </p:pic>
      <p:sp>
        <p:nvSpPr>
          <p:cNvPr id="5" name="Slide Number Placeholder 4"/>
          <p:cNvSpPr>
            <a:spLocks noGrp="1"/>
          </p:cNvSpPr>
          <p:nvPr>
            <p:ph type="sldNum" sz="quarter" idx="12"/>
          </p:nvPr>
        </p:nvSpPr>
        <p:spPr/>
        <p:txBody>
          <a:bodyPr/>
          <a:lstStyle/>
          <a:p>
            <a:pPr>
              <a:defRPr/>
            </a:pPr>
            <a:fld id="{40BCCC3F-E968-4F27-AA81-D985DC782280}" type="slidenum">
              <a:rPr lang="en-US"/>
              <a:pPr>
                <a:defRPr/>
              </a:pPr>
              <a:t>6</a:t>
            </a:fld>
            <a:endParaRPr lang="en-US"/>
          </a:p>
        </p:txBody>
      </p:sp>
      <p:sp>
        <p:nvSpPr>
          <p:cNvPr id="22530" name="Rectangle 2"/>
          <p:cNvSpPr>
            <a:spLocks noGrp="1"/>
          </p:cNvSpPr>
          <p:nvPr>
            <p:ph type="title"/>
          </p:nvPr>
        </p:nvSpPr>
        <p:spPr/>
        <p:txBody>
          <a:bodyPr>
            <a:normAutofit fontScale="90000"/>
          </a:bodyPr>
          <a:lstStyle/>
          <a:p>
            <a:pPr algn="ctr" eaLnBrk="1" hangingPunct="1"/>
            <a:r>
              <a:rPr lang="en-US" sz="4000" dirty="0" smtClean="0"/>
              <a:t>Copying Formats with the Paste Options Button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A675813-CC51-42EA-8E49-59C392600426}" type="slidenum">
              <a:rPr lang="en-US"/>
              <a:pPr>
                <a:defRPr/>
              </a:pPr>
              <a:t>7</a:t>
            </a:fld>
            <a:endParaRPr lang="en-US"/>
          </a:p>
        </p:txBody>
      </p:sp>
      <p:sp>
        <p:nvSpPr>
          <p:cNvPr id="23554" name="Rectangle 2"/>
          <p:cNvSpPr>
            <a:spLocks noGrp="1"/>
          </p:cNvSpPr>
          <p:nvPr>
            <p:ph type="title"/>
          </p:nvPr>
        </p:nvSpPr>
        <p:spPr/>
        <p:txBody>
          <a:bodyPr>
            <a:normAutofit fontScale="90000"/>
          </a:bodyPr>
          <a:lstStyle/>
          <a:p>
            <a:pPr algn="ctr" eaLnBrk="1" hangingPunct="1"/>
            <a:r>
              <a:rPr lang="en-US" sz="4000" dirty="0" smtClean="0"/>
              <a:t>Copying Formats with Paste Special</a:t>
            </a:r>
          </a:p>
        </p:txBody>
      </p:sp>
      <p:pic>
        <p:nvPicPr>
          <p:cNvPr id="23557" name="Picture 7"/>
          <p:cNvPicPr>
            <a:picLocks noChangeAspect="1" noChangeArrowheads="1"/>
          </p:cNvPicPr>
          <p:nvPr/>
        </p:nvPicPr>
        <p:blipFill>
          <a:blip r:embed="rId2" cstate="print"/>
          <a:srcRect l="19149"/>
          <a:stretch>
            <a:fillRect/>
          </a:stretch>
        </p:blipFill>
        <p:spPr bwMode="auto">
          <a:xfrm>
            <a:off x="838200" y="1905000"/>
            <a:ext cx="7323579" cy="35052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idx="1"/>
          </p:nvPr>
        </p:nvSpPr>
        <p:spPr/>
        <p:txBody>
          <a:bodyPr>
            <a:normAutofit/>
          </a:bodyPr>
          <a:lstStyle/>
          <a:p>
            <a:pPr eaLnBrk="1" hangingPunct="1"/>
            <a:r>
              <a:rPr lang="en-US" sz="2400" dirty="0" smtClean="0"/>
              <a:t>The </a:t>
            </a:r>
            <a:r>
              <a:rPr lang="en-US" sz="2400" b="1" dirty="0" smtClean="0"/>
              <a:t>Format Painter </a:t>
            </a:r>
            <a:r>
              <a:rPr lang="en-US" sz="2400" dirty="0" smtClean="0"/>
              <a:t>copies the formatting from one cell or range to another cell or range, without duplicating any of the data.</a:t>
            </a:r>
          </a:p>
          <a:p>
            <a:pPr eaLnBrk="1" hangingPunct="1">
              <a:buNone/>
            </a:pPr>
            <a:endParaRPr lang="en-US" sz="2400" dirty="0" smtClean="0"/>
          </a:p>
          <a:p>
            <a:pPr eaLnBrk="1" hangingPunct="1"/>
            <a:r>
              <a:rPr lang="en-US" sz="2400" dirty="0" smtClean="0"/>
              <a:t>Select the range containing the format you wish to copy.</a:t>
            </a:r>
          </a:p>
          <a:p>
            <a:pPr eaLnBrk="1" hangingPunct="1">
              <a:buNone/>
            </a:pPr>
            <a:endParaRPr lang="en-US" sz="2400" dirty="0" smtClean="0"/>
          </a:p>
          <a:p>
            <a:pPr eaLnBrk="1" hangingPunct="1"/>
            <a:r>
              <a:rPr lang="en-US" sz="2400" dirty="0" smtClean="0"/>
              <a:t>Click the </a:t>
            </a:r>
            <a:r>
              <a:rPr lang="en-US" sz="2400" b="1" dirty="0" smtClean="0"/>
              <a:t>Format Painter</a:t>
            </a:r>
            <a:r>
              <a:rPr lang="en-US" sz="2400" dirty="0" smtClean="0"/>
              <a:t> button on the Home tab.</a:t>
            </a:r>
          </a:p>
          <a:p>
            <a:pPr eaLnBrk="1" hangingPunct="1">
              <a:buNone/>
            </a:pPr>
            <a:endParaRPr lang="en-US" sz="2400" dirty="0" smtClean="0"/>
          </a:p>
          <a:p>
            <a:pPr eaLnBrk="1" hangingPunct="1"/>
            <a:r>
              <a:rPr lang="en-US" sz="2400" dirty="0" smtClean="0"/>
              <a:t>Click the cell to which you want to apply the format.</a:t>
            </a:r>
          </a:p>
        </p:txBody>
      </p:sp>
      <p:sp>
        <p:nvSpPr>
          <p:cNvPr id="5" name="Slide Number Placeholder 4"/>
          <p:cNvSpPr>
            <a:spLocks noGrp="1"/>
          </p:cNvSpPr>
          <p:nvPr>
            <p:ph type="sldNum" sz="quarter" idx="12"/>
          </p:nvPr>
        </p:nvSpPr>
        <p:spPr/>
        <p:txBody>
          <a:bodyPr/>
          <a:lstStyle/>
          <a:p>
            <a:pPr>
              <a:defRPr/>
            </a:pPr>
            <a:fld id="{19D9C001-6A0F-4927-9A25-704A9BC16166}" type="slidenum">
              <a:rPr lang="en-US"/>
              <a:pPr>
                <a:defRPr/>
              </a:pPr>
              <a:t>8</a:t>
            </a:fld>
            <a:endParaRPr lang="en-US"/>
          </a:p>
        </p:txBody>
      </p:sp>
      <p:sp>
        <p:nvSpPr>
          <p:cNvPr id="21506" name="Rectangle 2"/>
          <p:cNvSpPr>
            <a:spLocks noGrp="1"/>
          </p:cNvSpPr>
          <p:nvPr>
            <p:ph type="title"/>
          </p:nvPr>
        </p:nvSpPr>
        <p:spPr/>
        <p:txBody>
          <a:bodyPr>
            <a:normAutofit fontScale="90000"/>
          </a:bodyPr>
          <a:lstStyle/>
          <a:p>
            <a:pPr algn="ctr" eaLnBrk="1" hangingPunct="1"/>
            <a:r>
              <a:rPr lang="en-US" sz="4000" dirty="0" smtClean="0"/>
              <a:t>Copying Formats with the Format Painter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533400" y="1722437"/>
            <a:ext cx="8229600" cy="4525963"/>
          </a:xfrm>
        </p:spPr>
        <p:txBody>
          <a:bodyPr>
            <a:normAutofit/>
          </a:bodyPr>
          <a:lstStyle/>
          <a:p>
            <a:pPr algn="just" eaLnBrk="1" hangingPunct="1">
              <a:buNone/>
            </a:pPr>
            <a:endParaRPr lang="en-US" sz="2400" b="1" dirty="0" smtClean="0"/>
          </a:p>
          <a:p>
            <a:pPr algn="just" eaLnBrk="1" hangingPunct="1">
              <a:buNone/>
            </a:pPr>
            <a:endParaRPr lang="en-US" sz="2400" b="1" dirty="0" smtClean="0"/>
          </a:p>
          <a:p>
            <a:pPr algn="just" eaLnBrk="1" hangingPunct="1">
              <a:buNone/>
            </a:pPr>
            <a:r>
              <a:rPr lang="en-US" sz="2400" b="1" dirty="0" smtClean="0"/>
              <a:t>	</a:t>
            </a:r>
          </a:p>
          <a:p>
            <a:pPr algn="just" eaLnBrk="1" hangingPunct="1">
              <a:buNone/>
            </a:pPr>
            <a:r>
              <a:rPr lang="en-US" sz="2400" b="1" dirty="0" smtClean="0"/>
              <a:t>	Many of the formatting options available through the Font group in Excel 2007 are very similar to </a:t>
            </a:r>
          </a:p>
          <a:p>
            <a:pPr algn="just" eaLnBrk="1" hangingPunct="1">
              <a:buNone/>
            </a:pPr>
            <a:r>
              <a:rPr lang="en-US" sz="2400" b="1" dirty="0" smtClean="0"/>
              <a:t>	Word processors.</a:t>
            </a:r>
          </a:p>
          <a:p>
            <a:pPr algn="just" eaLnBrk="1" hangingPunct="1">
              <a:buNone/>
            </a:pPr>
            <a:endParaRPr lang="en-US" sz="1200" dirty="0" smtClean="0"/>
          </a:p>
          <a:p>
            <a:pPr algn="just" eaLnBrk="1" hangingPunct="1"/>
            <a:r>
              <a:rPr lang="en-US" sz="2400" dirty="0" smtClean="0"/>
              <a:t>Font typeface and point size</a:t>
            </a:r>
          </a:p>
          <a:p>
            <a:pPr algn="just" eaLnBrk="1" hangingPunct="1"/>
            <a:r>
              <a:rPr lang="en-US" sz="2400" dirty="0" smtClean="0"/>
              <a:t>Bolt, Underline and Italic attributes</a:t>
            </a:r>
          </a:p>
          <a:p>
            <a:pPr algn="just"/>
            <a:r>
              <a:rPr lang="en-US" sz="2400" dirty="0" smtClean="0"/>
              <a:t>Border application</a:t>
            </a:r>
          </a:p>
          <a:p>
            <a:pPr algn="just" eaLnBrk="1" hangingPunct="1"/>
            <a:r>
              <a:rPr lang="en-US" sz="2400" dirty="0" smtClean="0"/>
              <a:t>Cell background color and font color</a:t>
            </a:r>
          </a:p>
          <a:p>
            <a:pPr algn="just" eaLnBrk="1" hangingPunct="1"/>
            <a:endParaRPr lang="en-US" sz="2400" dirty="0" smtClean="0"/>
          </a:p>
          <a:p>
            <a:pPr algn="just" eaLnBrk="1" hangingPunct="1"/>
            <a:endParaRPr lang="en-US" sz="2400" dirty="0" smtClean="0"/>
          </a:p>
        </p:txBody>
      </p:sp>
      <p:sp>
        <p:nvSpPr>
          <p:cNvPr id="5" name="Slide Number Placeholder 4"/>
          <p:cNvSpPr>
            <a:spLocks noGrp="1"/>
          </p:cNvSpPr>
          <p:nvPr>
            <p:ph type="sldNum" sz="quarter" idx="12"/>
          </p:nvPr>
        </p:nvSpPr>
        <p:spPr/>
        <p:txBody>
          <a:bodyPr/>
          <a:lstStyle/>
          <a:p>
            <a:pPr>
              <a:defRPr/>
            </a:pPr>
            <a:fld id="{898FFAD0-76EF-484D-87AC-6E3F0C13A032}" type="slidenum">
              <a:rPr lang="en-US"/>
              <a:pPr>
                <a:defRPr/>
              </a:pPr>
              <a:t>9</a:t>
            </a:fld>
            <a:endParaRPr lang="en-US"/>
          </a:p>
        </p:txBody>
      </p:sp>
      <p:sp>
        <p:nvSpPr>
          <p:cNvPr id="6146" name="Rectangle 2"/>
          <p:cNvSpPr>
            <a:spLocks noGrp="1"/>
          </p:cNvSpPr>
          <p:nvPr>
            <p:ph type="title"/>
          </p:nvPr>
        </p:nvSpPr>
        <p:spPr/>
        <p:txBody>
          <a:bodyPr/>
          <a:lstStyle/>
          <a:p>
            <a:pPr algn="ctr" eaLnBrk="1" hangingPunct="1"/>
            <a:r>
              <a:rPr lang="en-US" dirty="0" smtClean="0"/>
              <a:t>Using the Font group</a:t>
            </a:r>
          </a:p>
        </p:txBody>
      </p:sp>
      <p:pic>
        <p:nvPicPr>
          <p:cNvPr id="6" name="Picture 5" descr="Ribbon.png"/>
          <p:cNvPicPr>
            <a:picLocks noChangeAspect="1"/>
          </p:cNvPicPr>
          <p:nvPr/>
        </p:nvPicPr>
        <p:blipFill>
          <a:blip r:embed="rId2" cstate="print"/>
          <a:stretch>
            <a:fillRect/>
          </a:stretch>
        </p:blipFill>
        <p:spPr>
          <a:xfrm>
            <a:off x="457200" y="1376171"/>
            <a:ext cx="8388886" cy="1367029"/>
          </a:xfrm>
          <a:prstGeom prst="rect">
            <a:avLst/>
          </a:prstGeom>
        </p:spPr>
      </p:pic>
      <p:sp>
        <p:nvSpPr>
          <p:cNvPr id="8" name="Rectangle 7"/>
          <p:cNvSpPr/>
          <p:nvPr/>
        </p:nvSpPr>
        <p:spPr>
          <a:xfrm>
            <a:off x="1447800" y="15240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1615</TotalTime>
  <Words>1002</Words>
  <Application>Microsoft Office PowerPoint</Application>
  <PresentationFormat>On-screen Show (4:3)</PresentationFormat>
  <Paragraphs>246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CGN 2420 Formatting a Workbook Using Excel’s Ribbon</vt:lpstr>
      <vt:lpstr>Objectives</vt:lpstr>
      <vt:lpstr>Objectives (Cont.)</vt:lpstr>
      <vt:lpstr>Navigating the Ribbon</vt:lpstr>
      <vt:lpstr>Using the Clipboard group</vt:lpstr>
      <vt:lpstr>Copying Formats with the Paste Options Button</vt:lpstr>
      <vt:lpstr>Copying Formats with Paste Special</vt:lpstr>
      <vt:lpstr>Copying Formats with the Format Painter</vt:lpstr>
      <vt:lpstr>Using the Font group</vt:lpstr>
      <vt:lpstr>Formatting Text </vt:lpstr>
      <vt:lpstr>Working with Color </vt:lpstr>
      <vt:lpstr>Formatting Text Selections</vt:lpstr>
      <vt:lpstr>Adding Cell Borders</vt:lpstr>
      <vt:lpstr>Working with the Format Cells Dialog Box</vt:lpstr>
      <vt:lpstr>Using the Alignment group</vt:lpstr>
      <vt:lpstr>Aligning Cell Content (Cont.)</vt:lpstr>
      <vt:lpstr>Indenting Cell Content</vt:lpstr>
      <vt:lpstr>Merging Cells</vt:lpstr>
      <vt:lpstr>Rotating Cell Content </vt:lpstr>
      <vt:lpstr>Formatting Numbers</vt:lpstr>
      <vt:lpstr>Formatting Numbers (cont.)</vt:lpstr>
      <vt:lpstr>Formatting Dates and Times</vt:lpstr>
      <vt:lpstr>Using the Styles group</vt:lpstr>
      <vt:lpstr>Applying Styles (Cont.)</vt:lpstr>
      <vt:lpstr>Applying a Table Style to an Existing Table</vt:lpstr>
      <vt:lpstr>Applying a Table Style to an Existing Table (Cont.)</vt:lpstr>
      <vt:lpstr>Introducing Conditional Formats </vt:lpstr>
      <vt:lpstr>Adding Data Bars</vt:lpstr>
      <vt:lpstr>Adding Data Bars (Cont.)</vt:lpstr>
      <vt:lpstr>Using the Cells group</vt:lpstr>
      <vt:lpstr>Slide 31</vt:lpstr>
      <vt:lpstr>Slide 32</vt:lpstr>
      <vt:lpstr>Slide 33</vt:lpstr>
      <vt:lpstr>Slide 34</vt:lpstr>
      <vt:lpstr>Changing Column Width and Row Height</vt:lpstr>
      <vt:lpstr>Changing Column Width and Row Height (Cont.)</vt:lpstr>
      <vt:lpstr>Protecting Worksheets</vt:lpstr>
      <vt:lpstr>Using the Editing group</vt:lpstr>
      <vt:lpstr>Using Find and Replace</vt:lpstr>
      <vt:lpstr>Using the Spelling Checker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CGN 2420 Computer tools for civil engineers</dc:title>
  <dc:creator>cmartine</dc:creator>
  <cp:lastModifiedBy>cmartine</cp:lastModifiedBy>
  <cp:revision>271</cp:revision>
  <dcterms:created xsi:type="dcterms:W3CDTF">2006-08-16T00:00:00Z</dcterms:created>
  <dcterms:modified xsi:type="dcterms:W3CDTF">2010-09-02T04:53:55Z</dcterms:modified>
</cp:coreProperties>
</file>