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62" r:id="rId3"/>
    <p:sldId id="313" r:id="rId4"/>
    <p:sldId id="376" r:id="rId5"/>
    <p:sldId id="264" r:id="rId6"/>
    <p:sldId id="265" r:id="rId7"/>
    <p:sldId id="266" r:id="rId8"/>
    <p:sldId id="267" r:id="rId9"/>
    <p:sldId id="268" r:id="rId10"/>
    <p:sldId id="379" r:id="rId11"/>
    <p:sldId id="378" r:id="rId12"/>
    <p:sldId id="400" r:id="rId13"/>
    <p:sldId id="284" r:id="rId14"/>
    <p:sldId id="285" r:id="rId15"/>
    <p:sldId id="286" r:id="rId16"/>
    <p:sldId id="287" r:id="rId17"/>
    <p:sldId id="419" r:id="rId18"/>
    <p:sldId id="288" r:id="rId19"/>
    <p:sldId id="289" r:id="rId20"/>
    <p:sldId id="357" r:id="rId21"/>
    <p:sldId id="358" r:id="rId22"/>
    <p:sldId id="359" r:id="rId23"/>
    <p:sldId id="420" r:id="rId24"/>
    <p:sldId id="421" r:id="rId25"/>
    <p:sldId id="424" r:id="rId26"/>
    <p:sldId id="422" r:id="rId27"/>
    <p:sldId id="423" r:id="rId28"/>
    <p:sldId id="4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71" autoAdjust="0"/>
    <p:restoredTop sz="94660"/>
  </p:normalViewPr>
  <p:slideViewPr>
    <p:cSldViewPr>
      <p:cViewPr>
        <p:scale>
          <a:sx n="100" d="100"/>
          <a:sy n="100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628B6-2BFE-4A7A-AD44-AB0D08241A5B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7FD2-A4BA-412A-A961-898F3DD0F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89154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CGN 2420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cap="all" dirty="0" smtClean="0">
                <a:solidFill>
                  <a:schemeClr val="accent1">
                    <a:lumMod val="75000"/>
                  </a:schemeClr>
                </a:solidFill>
              </a:rPr>
              <a:t>Introduction to Excel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1997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Instructor: Professor Cora Martinez, PhD</a:t>
            </a:r>
          </a:p>
          <a:p>
            <a:pPr algn="ctr"/>
            <a:r>
              <a:rPr lang="en-US" sz="2200" dirty="0" smtClean="0"/>
              <a:t>Department of Civil and Environmental Engineering</a:t>
            </a:r>
          </a:p>
          <a:p>
            <a:pPr algn="ctr"/>
            <a:r>
              <a:rPr lang="en-US" sz="2200" dirty="0" smtClean="0"/>
              <a:t>Florida International University</a:t>
            </a:r>
            <a:endParaRPr lang="en-US" sz="2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62200" y="61722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rectangle of the grid is called a cell.</a:t>
            </a:r>
          </a:p>
          <a:p>
            <a:endParaRPr lang="en-US" sz="2400" dirty="0" smtClean="0"/>
          </a:p>
          <a:p>
            <a:r>
              <a:rPr lang="en-US" sz="2400" dirty="0" smtClean="0"/>
              <a:t>Each cell is identified by its “cell address”, made up of a column letter and a row number.</a:t>
            </a:r>
          </a:p>
          <a:p>
            <a:endParaRPr lang="en-US" sz="2400" dirty="0" smtClean="0"/>
          </a:p>
          <a:p>
            <a:r>
              <a:rPr lang="en-US" sz="2400" dirty="0" smtClean="0"/>
              <a:t>The active cell is indicated in several ways: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It is surrounded by a heavy border.</a:t>
            </a:r>
          </a:p>
          <a:p>
            <a:pPr lvl="1"/>
            <a:r>
              <a:rPr lang="en-US" sz="2400" dirty="0" smtClean="0"/>
              <a:t>The row and column of the active cell are highlighted.</a:t>
            </a:r>
          </a:p>
          <a:p>
            <a:pPr lvl="1"/>
            <a:r>
              <a:rPr lang="en-US" sz="2400" dirty="0" smtClean="0"/>
              <a:t>Its cell address is shown in the name box.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Active Cell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 Cell can contain one of these: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label - one o more text characters or words</a:t>
            </a:r>
          </a:p>
          <a:p>
            <a:pPr lvl="1"/>
            <a:r>
              <a:rPr lang="en-US" dirty="0" smtClean="0"/>
              <a:t>A value - a number</a:t>
            </a:r>
          </a:p>
          <a:p>
            <a:pPr lvl="1"/>
            <a:r>
              <a:rPr lang="en-US" dirty="0" smtClean="0"/>
              <a:t>A Formula or function - an equation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The </a:t>
            </a:r>
            <a:r>
              <a:rPr lang="en-US" sz="2400" b="1" dirty="0" smtClean="0"/>
              <a:t>formula bar </a:t>
            </a:r>
            <a:r>
              <a:rPr lang="en-US" sz="2400" dirty="0" smtClean="0"/>
              <a:t>displays the content of the active cell.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Entering Data in Cells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7187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Excel attempts to classify the cells contents as you type: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If you enter a number, Excel treats the cell content as a value, and the numeric value appear in the cell.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If the first character typed is an equal sign (=), Excel will interpret the cell’s content as a formula.</a:t>
            </a:r>
          </a:p>
          <a:p>
            <a:endParaRPr lang="en-US" sz="2400" dirty="0" smtClean="0"/>
          </a:p>
          <a:p>
            <a:r>
              <a:rPr lang="en-US" sz="2400" dirty="0" smtClean="0"/>
              <a:t>If the first character is not a number or an equal sign (=), Excel will treat the cell content as text.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Entering Data in Cells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/>
              <a:t>formula </a:t>
            </a:r>
            <a:r>
              <a:rPr lang="en-US" sz="2400" dirty="0"/>
              <a:t>is an expression that returns a </a:t>
            </a:r>
            <a:r>
              <a:rPr lang="en-US" sz="2400" dirty="0" smtClean="0"/>
              <a:t>value.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 formula is written using </a:t>
            </a:r>
            <a:r>
              <a:rPr lang="en-US" sz="2400" b="1" dirty="0"/>
              <a:t>operators </a:t>
            </a:r>
            <a:r>
              <a:rPr lang="en-US" sz="2400" dirty="0"/>
              <a:t>that combine different values, returning a single value that is then displayed in the </a:t>
            </a:r>
            <a:r>
              <a:rPr lang="en-US" sz="2400" dirty="0" smtClean="0"/>
              <a:t>cell. The </a:t>
            </a:r>
            <a:r>
              <a:rPr lang="en-US" sz="2400" dirty="0"/>
              <a:t>most commonly used operators are </a:t>
            </a:r>
            <a:r>
              <a:rPr lang="en-US" sz="2400" b="1" dirty="0"/>
              <a:t>arithmetic </a:t>
            </a:r>
            <a:r>
              <a:rPr lang="en-US" sz="2400" b="1" dirty="0" smtClean="0"/>
              <a:t>operators.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/>
              <a:t>order of precedence </a:t>
            </a:r>
            <a:r>
              <a:rPr lang="en-US" sz="2400" dirty="0"/>
              <a:t>is a set of predefined rules used to determine the sequence in which operators are applied in a </a:t>
            </a:r>
            <a:r>
              <a:rPr lang="en-US" sz="2400" dirty="0" smtClean="0"/>
              <a:t>calculation.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6E1833C-FD99-4EE6-BC09-98AE20AAAB9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9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Formulas in Excel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 descr="FigEXT1-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53" t="10515"/>
          <a:stretch>
            <a:fillRect/>
          </a:stretch>
        </p:blipFill>
        <p:spPr>
          <a:xfrm>
            <a:off x="838200" y="1752600"/>
            <a:ext cx="7413103" cy="28956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3484A5-3F41-4BA9-B0F6-82AFE021525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Arithmetic Operators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2" name="Picture 6" descr="FigEXT1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14" t="10166"/>
          <a:stretch>
            <a:fillRect/>
          </a:stretch>
        </p:blipFill>
        <p:spPr>
          <a:xfrm>
            <a:off x="685800" y="1828800"/>
            <a:ext cx="7761240" cy="30480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48AE86-111D-4011-8E8F-309292699FE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21538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Order of precedence rules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cell in which you want the formula results to </a:t>
            </a:r>
            <a:r>
              <a:rPr lang="en-US" dirty="0" smtClean="0"/>
              <a:t>appear.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Type = and an expression that calculates a value using cell references and arithmetic </a:t>
            </a:r>
            <a:r>
              <a:rPr lang="en-US" dirty="0" smtClean="0"/>
              <a:t>operators.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Press the Enter key or press the Tab key to complete the </a:t>
            </a:r>
            <a:r>
              <a:rPr lang="en-US" dirty="0" smtClean="0"/>
              <a:t>formula.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C11708E-FDD8-4A68-8ED6-21A62D542D6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Entering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Formula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“</a:t>
            </a:r>
            <a:r>
              <a:rPr lang="en-US" sz="2400" dirty="0" smtClean="0">
                <a:solidFill>
                  <a:srgbClr val="0070C0"/>
                </a:solidFill>
              </a:rPr>
              <a:t>Please Excuse My Dear Aunt Sally</a:t>
            </a:r>
            <a:r>
              <a:rPr lang="en-US" sz="2400" dirty="0" smtClean="0"/>
              <a:t>" is an old mnemonic device used to remember the order in which the parts of a formula are calculated.</a:t>
            </a:r>
          </a:p>
          <a:p>
            <a:r>
              <a:rPr lang="en-US" sz="2400" dirty="0" smtClean="0"/>
              <a:t>Please =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B050"/>
                </a:solidFill>
              </a:rPr>
              <a:t>Parentheses</a:t>
            </a:r>
          </a:p>
          <a:p>
            <a:r>
              <a:rPr lang="en-US" sz="2400" dirty="0" smtClean="0"/>
              <a:t>Excuse =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B050"/>
                </a:solidFill>
              </a:rPr>
              <a:t>Exponents</a:t>
            </a:r>
            <a:r>
              <a:rPr lang="en-US" sz="2400" dirty="0" smtClean="0"/>
              <a:t> ( ^ power of 2, etc.)</a:t>
            </a:r>
          </a:p>
          <a:p>
            <a:r>
              <a:rPr lang="en-US" sz="2400" dirty="0" smtClean="0"/>
              <a:t>My =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00B050"/>
                </a:solidFill>
              </a:rPr>
              <a:t>Multiplication</a:t>
            </a:r>
          </a:p>
          <a:p>
            <a:r>
              <a:rPr lang="en-US" sz="2400" dirty="0" smtClean="0"/>
              <a:t>Dear =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=</a:t>
            </a:r>
            <a:r>
              <a:rPr lang="en-US" sz="2400" dirty="0" smtClean="0">
                <a:solidFill>
                  <a:srgbClr val="00B050"/>
                </a:solidFill>
              </a:rPr>
              <a:t> Division</a:t>
            </a:r>
          </a:p>
          <a:p>
            <a:r>
              <a:rPr lang="en-US" sz="2400" dirty="0" smtClean="0"/>
              <a:t>Aunt =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B050"/>
                </a:solidFill>
              </a:rPr>
              <a:t>Addition</a:t>
            </a:r>
          </a:p>
          <a:p>
            <a:r>
              <a:rPr lang="en-US" sz="2400" dirty="0" smtClean="0"/>
              <a:t>Sally =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B050"/>
                </a:solidFill>
              </a:rPr>
              <a:t>Subtraction</a:t>
            </a:r>
          </a:p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Order of Precedence in Excel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0" name="Picture 6" descr="FigEXT1-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8638"/>
          <a:stretch>
            <a:fillRect/>
          </a:stretch>
        </p:blipFill>
        <p:spPr>
          <a:xfrm>
            <a:off x="838200" y="1676400"/>
            <a:ext cx="7565021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175C157-D2E0-4AB8-B2C5-88255F6D72C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23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Cell reference colors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Excel </a:t>
            </a:r>
            <a:r>
              <a:rPr lang="en-US" sz="2400" dirty="0"/>
              <a:t>adjusts the formula’s cell references to reflect the new location of the formula in the </a:t>
            </a:r>
            <a:r>
              <a:rPr lang="en-US" sz="2400" dirty="0" smtClean="0"/>
              <a:t>worksheet.</a:t>
            </a:r>
            <a:endParaRPr lang="en-US" sz="2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56F066B-5195-46F2-9A63-B837C0B46AC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24612" name="Picture 4" descr="FigEXT1-25"/>
          <p:cNvPicPr>
            <a:picLocks noChangeAspect="1" noChangeArrowheads="1"/>
          </p:cNvPicPr>
          <p:nvPr/>
        </p:nvPicPr>
        <p:blipFill>
          <a:blip r:embed="rId2" cstate="print"/>
          <a:srcRect t="8889" r="24000"/>
          <a:stretch>
            <a:fillRect/>
          </a:stretch>
        </p:blipFill>
        <p:spPr bwMode="auto">
          <a:xfrm>
            <a:off x="838200" y="2438400"/>
            <a:ext cx="7543800" cy="390683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Copying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Pasting formulas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Understand the use of spreadsheets and </a:t>
            </a:r>
            <a:r>
              <a:rPr lang="en-US" sz="2400" dirty="0" smtClean="0"/>
              <a:t>Excel.</a:t>
            </a:r>
          </a:p>
          <a:p>
            <a:endParaRPr lang="en-US" sz="2400" dirty="0"/>
          </a:p>
          <a:p>
            <a:r>
              <a:rPr lang="en-US" sz="2400" dirty="0"/>
              <a:t>Learn </a:t>
            </a:r>
            <a:r>
              <a:rPr lang="en-US" sz="2400" dirty="0" smtClean="0"/>
              <a:t>how to start using Excel.</a:t>
            </a:r>
          </a:p>
          <a:p>
            <a:endParaRPr lang="en-US" sz="2400" dirty="0"/>
          </a:p>
          <a:p>
            <a:r>
              <a:rPr lang="en-US" sz="2400" dirty="0" smtClean="0"/>
              <a:t>Laid out of the Excel  screen.</a:t>
            </a:r>
          </a:p>
          <a:p>
            <a:endParaRPr lang="en-US" sz="2400" dirty="0"/>
          </a:p>
          <a:p>
            <a:r>
              <a:rPr lang="en-US" sz="2400" dirty="0" smtClean="0"/>
              <a:t>Fundamentals of using Excel.</a:t>
            </a:r>
          </a:p>
          <a:p>
            <a:endParaRPr lang="en-US" sz="2400" dirty="0"/>
          </a:p>
          <a:p>
            <a:r>
              <a:rPr lang="en-US" sz="2400" dirty="0" smtClean="0"/>
              <a:t>Insert text, formulas and functions.</a:t>
            </a:r>
          </a:p>
          <a:p>
            <a:endParaRPr lang="en-US" sz="2400" dirty="0" smtClean="0"/>
          </a:p>
          <a:p>
            <a:r>
              <a:rPr lang="en-US" sz="2400" dirty="0" smtClean="0"/>
              <a:t>Work with editing tools.</a:t>
            </a:r>
          </a:p>
          <a:p>
            <a:endParaRPr lang="en-US" sz="2400" dirty="0" smtClean="0"/>
          </a:p>
          <a:p>
            <a:r>
              <a:rPr lang="en-US" sz="2400" dirty="0" smtClean="0"/>
              <a:t>Preview and print a workbook.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37ED799-4998-4BFE-B468-23092B8F11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0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 descr="EX3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74" t="6386"/>
          <a:stretch>
            <a:fillRect/>
          </a:stretch>
        </p:blipFill>
        <p:spPr>
          <a:xfrm>
            <a:off x="990600" y="1524000"/>
            <a:ext cx="7010400" cy="41250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46535-7E28-4A14-BA0D-65429D65C60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Using Relative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eferences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EX3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63" r="20454"/>
          <a:stretch>
            <a:fillRect/>
          </a:stretch>
        </p:blipFill>
        <p:spPr>
          <a:xfrm>
            <a:off x="1038735" y="1447800"/>
            <a:ext cx="7419465" cy="4191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EF616-A987-491C-94AD-6BEC26B6754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Using </a:t>
            </a:r>
            <a:r>
              <a:rPr lang="en-US" sz="41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Absoluted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References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" descr="EX3-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14" r="23368"/>
          <a:stretch>
            <a:fillRect/>
          </a:stretch>
        </p:blipFill>
        <p:spPr>
          <a:xfrm>
            <a:off x="533400" y="1371600"/>
            <a:ext cx="775903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7AC01-948A-4A42-9881-B0211005051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Using Mixed References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function </a:t>
            </a:r>
            <a:r>
              <a:rPr lang="en-US" dirty="0"/>
              <a:t>is a named operation that returns a </a:t>
            </a:r>
            <a:r>
              <a:rPr lang="en-US" dirty="0" smtClean="0"/>
              <a:t>value.</a:t>
            </a:r>
          </a:p>
          <a:p>
            <a:endParaRPr lang="en-US" dirty="0" smtClean="0"/>
          </a:p>
          <a:p>
            <a:r>
              <a:rPr lang="en-US" dirty="0" smtClean="0"/>
              <a:t>Functions are </a:t>
            </a:r>
            <a:r>
              <a:rPr lang="en-US" dirty="0" smtClean="0"/>
              <a:t>used to perform </a:t>
            </a:r>
            <a:r>
              <a:rPr lang="en-US" dirty="0" smtClean="0"/>
              <a:t>the same calculation multiple times using different input values.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Excel classifies its built-in functions into different categories.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AB4E870-E949-4B9C-9AD1-040A3B5BD7E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25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Entering Functions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Categories of Excel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781175"/>
            <a:ext cx="76295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871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  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Most common math operations beyond multiplication and division are implemented as functions in Excel.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Simple Math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514600" y="3657600"/>
          <a:ext cx="3657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057400"/>
              </a:tblGrid>
              <a:tr h="209494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</a:tr>
              <a:tr h="209494">
                <a:tc>
                  <a:txBody>
                    <a:bodyPr/>
                    <a:lstStyle/>
                    <a:p>
                      <a:r>
                        <a:rPr lang="en-US" dirty="0" smtClean="0"/>
                        <a:t>Square Root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SQRT(x)</a:t>
                      </a:r>
                      <a:endParaRPr lang="en-US" dirty="0"/>
                    </a:p>
                  </a:txBody>
                  <a:tcPr/>
                </a:tc>
              </a:tr>
              <a:tr h="516560"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ABS(x)</a:t>
                      </a:r>
                      <a:endParaRPr lang="en-US" dirty="0"/>
                    </a:p>
                  </a:txBody>
                  <a:tcPr/>
                </a:tc>
              </a:tr>
              <a:tr h="361592">
                <a:tc>
                  <a:txBody>
                    <a:bodyPr/>
                    <a:lstStyle/>
                    <a:p>
                      <a:r>
                        <a:rPr lang="en-US" dirty="0" smtClean="0"/>
                        <a:t>Factorial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 (x)</a:t>
                      </a:r>
                      <a:endParaRPr lang="en-US" dirty="0"/>
                    </a:p>
                  </a:txBody>
                  <a:tcPr/>
                </a:tc>
              </a:tr>
              <a:tr h="361592">
                <a:tc>
                  <a:txBody>
                    <a:bodyPr/>
                    <a:lstStyle/>
                    <a:p>
                      <a:r>
                        <a:rPr lang="en-US" dirty="0" smtClean="0"/>
                        <a:t>Summation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SUM(range)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657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Every function has to follow a set of rules, or </a:t>
            </a:r>
            <a:r>
              <a:rPr lang="en-US" sz="2400" b="1" dirty="0" smtClean="0"/>
              <a:t>syntax</a:t>
            </a:r>
            <a:r>
              <a:rPr lang="en-US" sz="2400" dirty="0" smtClean="0"/>
              <a:t>, which specifies how the function should be written.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Built-in functions are identified  by a name and usually require and argument list.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insert function button opens the Insert function dialog. The Insert function dialog provides access to all of Excel’s built-in functions.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4FABD-3E68-4099-8D54-A007AA7FE2A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Understanding Function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Syntax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3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68"/>
          <a:stretch>
            <a:fillRect/>
          </a:stretch>
        </p:blipFill>
        <p:spPr>
          <a:xfrm>
            <a:off x="685800" y="1536316"/>
            <a:ext cx="7543800" cy="42548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 of Excel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656080"/>
          <a:ext cx="82296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708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#DIV/O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Attempted</a:t>
                      </a:r>
                      <a:r>
                        <a:rPr lang="en-US" baseline="0" dirty="0" smtClean="0"/>
                        <a:t> to divide by zero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available. There is a NA() function in Excel that returns #N/A.</a:t>
                      </a:r>
                      <a:r>
                        <a:rPr lang="en-US" baseline="0" dirty="0" smtClean="0"/>
                        <a:t> Some Excel functions return #N/A for certain errors. Attempts to do math with #N/A values also return #N/A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#NAME?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recognized. Excel could</a:t>
                      </a:r>
                      <a:r>
                        <a:rPr lang="en-US" baseline="0" dirty="0" smtClean="0"/>
                        <a:t> not recognized the name of the function, cell or cell range you tried to use.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#NUM!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 valid number. A function or math operation returned an invalid numeric value.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#REF!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invalid cell reference was encountered.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#VALUE!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error.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Error Messages in Excel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spreadsheet</a:t>
            </a:r>
            <a:r>
              <a:rPr lang="en-US" dirty="0" smtClean="0"/>
              <a:t> is a computer application that simulates a paper worksheet.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Contains grid of cells.</a:t>
            </a:r>
          </a:p>
          <a:p>
            <a:pPr lvl="1"/>
            <a:r>
              <a:rPr lang="en-US" dirty="0" smtClean="0"/>
              <a:t>Values of cell can be numeric or alphanumeric.</a:t>
            </a:r>
          </a:p>
          <a:p>
            <a:pPr lvl="1"/>
            <a:r>
              <a:rPr lang="en-US" dirty="0" smtClean="0"/>
              <a:t>Formula can be used to define cells.</a:t>
            </a:r>
          </a:p>
          <a:p>
            <a:pPr lvl="1"/>
            <a:r>
              <a:rPr lang="en-US" dirty="0" smtClean="0"/>
              <a:t>Change to one cell updates all cells.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Excel can handle most of the day-to-day tasks encountered by most engineers.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Spreadsheet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Spreadsheets are great for:</a:t>
            </a:r>
          </a:p>
          <a:p>
            <a:pPr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Performing the same calculation repeatedly.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Working with tabular information.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Producing graphs.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Performing “what if” studies.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Presenting results in a readable form.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Why use a Spreadsheet?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Microsoft Office Excel 2007 </a:t>
            </a:r>
            <a:r>
              <a:rPr lang="en-US" sz="2800" dirty="0"/>
              <a:t>(or </a:t>
            </a:r>
            <a:r>
              <a:rPr lang="en-US" sz="2800" b="1" dirty="0"/>
              <a:t>Excel</a:t>
            </a:r>
            <a:r>
              <a:rPr lang="en-US" sz="2800" dirty="0"/>
              <a:t>) is a computer program used to enter, analyze, and present quantitative </a:t>
            </a:r>
            <a:r>
              <a:rPr lang="en-US" sz="2800" dirty="0" smtClean="0"/>
              <a:t>data.</a:t>
            </a:r>
          </a:p>
          <a:p>
            <a:pPr algn="just">
              <a:buNone/>
            </a:pPr>
            <a:endParaRPr lang="en-US" sz="2800" dirty="0"/>
          </a:p>
          <a:p>
            <a:pPr algn="just"/>
            <a:r>
              <a:rPr lang="en-US" sz="2800" dirty="0" smtClean="0"/>
              <a:t>Features include calculation, built-in functions, graphing tools, pivot tables and a macro programming language called VBA (Visual Basic for Applications).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CD208E8-7AD8-4D0D-A6BF-288ACC49936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9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Introducing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8" name="Picture 6" descr="FigEXT1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50" r="26040"/>
          <a:stretch>
            <a:fillRect/>
          </a:stretch>
        </p:blipFill>
        <p:spPr>
          <a:xfrm>
            <a:off x="1347444" y="1447800"/>
            <a:ext cx="6577356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ED7776B-C81E-4355-AF25-E26AFA94F6D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0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Introducing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Excel (Cont.)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2" name="Picture 6" descr="FigEXT1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91" t="5172"/>
          <a:stretch>
            <a:fillRect/>
          </a:stretch>
        </p:blipFill>
        <p:spPr>
          <a:xfrm>
            <a:off x="1143000" y="1371600"/>
            <a:ext cx="6877220" cy="4191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6A8FB1A-FD9C-4EA3-9159-C711EAA9D76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Exploring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6" name="Picture 6" descr="FigEXT1-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3"/>
          <a:stretch>
            <a:fillRect/>
          </a:stretch>
        </p:blipFill>
        <p:spPr>
          <a:xfrm>
            <a:off x="1273175" y="1524000"/>
            <a:ext cx="6956425" cy="407352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F18B5B7-F406-4608-A57E-C6C3C3333E4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2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Exploring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Excel (Cont.)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provides several ways to navigate a </a:t>
            </a:r>
            <a:r>
              <a:rPr lang="en-US" dirty="0" smtClean="0"/>
              <a:t>worksheet.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6EDDF03-4B12-4EBC-A7D5-CD99DC5CAEE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3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Navigating a Worksheet</a:t>
            </a:r>
          </a:p>
        </p:txBody>
      </p:sp>
      <p:pic>
        <p:nvPicPr>
          <p:cNvPr id="303108" name="Picture 4" descr="FigEXT1-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8" t="9671"/>
          <a:stretch>
            <a:fillRect/>
          </a:stretch>
        </p:blipFill>
        <p:spPr bwMode="auto">
          <a:xfrm>
            <a:off x="1371600" y="2743200"/>
            <a:ext cx="5445125" cy="213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1232</TotalTime>
  <Words>904</Words>
  <Application>Microsoft Office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CGN 2420 Introduction to Excel</vt:lpstr>
      <vt:lpstr>Objectives</vt:lpstr>
      <vt:lpstr>Spreadsheet</vt:lpstr>
      <vt:lpstr>Why use a Spreadsheet?</vt:lpstr>
      <vt:lpstr>Introducing Excel</vt:lpstr>
      <vt:lpstr>Introducing Excel (Cont.)</vt:lpstr>
      <vt:lpstr>Exploring Excel</vt:lpstr>
      <vt:lpstr>Exploring Excel (Cont.)</vt:lpstr>
      <vt:lpstr>Navigating a Worksheet</vt:lpstr>
      <vt:lpstr>Active Cell</vt:lpstr>
      <vt:lpstr>Entering Data in Cells</vt:lpstr>
      <vt:lpstr>Entering Data in Cells</vt:lpstr>
      <vt:lpstr>Formulas in Excel</vt:lpstr>
      <vt:lpstr>Arithmetic Operators</vt:lpstr>
      <vt:lpstr>Order of precedence rules</vt:lpstr>
      <vt:lpstr>Entering a Formula</vt:lpstr>
      <vt:lpstr>Slide 17</vt:lpstr>
      <vt:lpstr>Cell reference colors</vt:lpstr>
      <vt:lpstr>Slide 19</vt:lpstr>
      <vt:lpstr>Slide 20</vt:lpstr>
      <vt:lpstr>Slide 21</vt:lpstr>
      <vt:lpstr>Slide 22</vt:lpstr>
      <vt:lpstr>Entering Functions</vt:lpstr>
      <vt:lpstr>Categories of Excel Functions</vt:lpstr>
      <vt:lpstr>Simple Math Functions </vt:lpstr>
      <vt:lpstr>Slide 26</vt:lpstr>
      <vt:lpstr>Examples of Excel Functions</vt:lpstr>
      <vt:lpstr>Error Messages in Excel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CGN 2420 Computer tools for civil engineers</dc:title>
  <dc:creator>cmartine</dc:creator>
  <cp:lastModifiedBy>cmartine</cp:lastModifiedBy>
  <cp:revision>257</cp:revision>
  <dcterms:created xsi:type="dcterms:W3CDTF">2006-08-16T00:00:00Z</dcterms:created>
  <dcterms:modified xsi:type="dcterms:W3CDTF">2010-08-26T04:17:50Z</dcterms:modified>
</cp:coreProperties>
</file>