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92929"/>
    <a:srgbClr val="16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70" autoAdjust="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36B70722-82F2-47A9-AC82-39ADABB6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440E1C-5EA6-48D0-99FC-139CDA662DD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38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D95F95-5E32-4ACF-A116-5DE5249EC7E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54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C76182-9C78-473A-A761-FD624AA757A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035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775" y="2971800"/>
            <a:ext cx="4551363" cy="1833563"/>
          </a:xfrm>
        </p:spPr>
        <p:txBody>
          <a:bodyPr/>
          <a:lstStyle>
            <a:lvl1pPr>
              <a:defRPr sz="3200">
                <a:solidFill>
                  <a:srgbClr val="165DAB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8475" y="4810125"/>
            <a:ext cx="6046788" cy="119221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9292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8BBE-DF9B-4C62-8754-6B0FE47C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BA40-A15A-4697-82CF-C19935EC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247650"/>
            <a:ext cx="19923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47650"/>
            <a:ext cx="58277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E7DD-DB48-4530-BFCE-2AA2EDF3E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B8FD-5099-488B-83AF-883EA2512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4A63-6BA6-4015-BE16-DDD5B06AA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400175"/>
            <a:ext cx="3910013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400175"/>
            <a:ext cx="39100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CF9B9-9BC1-472B-8F79-5C4368E6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7899-FB6D-4907-837F-EFD5E03F0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89B4-B38A-486E-A3E8-BE3B9E278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CD2B-50FB-48F8-9AFD-67A3E9DB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479A-CDC6-4EEC-9D52-7E48A12C1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DB0F-1A61-4FA1-BC4F-D9AEA4D4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PPT_background_2010_H&amp;K_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340225"/>
            <a:ext cx="9144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2" descr="PPT_background_2010_heade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47650"/>
            <a:ext cx="79724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3" y="6446838"/>
            <a:ext cx="3167062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8713" y="6454775"/>
            <a:ext cx="1812925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25D7CEC-1A78-4D3F-BC32-B1DE4F93D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400175"/>
            <a:ext cx="79724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36538" indent="-23653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3018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–"/>
        <a:defRPr sz="2000">
          <a:solidFill>
            <a:schemeClr val="tx1"/>
          </a:solidFill>
          <a:latin typeface="+mn-lt"/>
        </a:defRPr>
      </a:lvl2pPr>
      <a:lvl3pPr marL="906463" indent="-21113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•"/>
        <a:defRPr>
          <a:solidFill>
            <a:schemeClr val="tx1"/>
          </a:solidFill>
          <a:latin typeface="+mn-lt"/>
        </a:defRPr>
      </a:lvl3pPr>
      <a:lvl4pPr marL="1252538" indent="-219075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–"/>
        <a:defRPr sz="1600">
          <a:solidFill>
            <a:schemeClr val="tx1"/>
          </a:solidFill>
          <a:latin typeface="+mn-lt"/>
        </a:defRPr>
      </a:lvl4pPr>
      <a:lvl5pPr marL="1597025" indent="-21748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»"/>
        <a:defRPr sz="1400">
          <a:solidFill>
            <a:schemeClr val="tx1"/>
          </a:solidFill>
          <a:latin typeface="+mn-lt"/>
        </a:defRPr>
      </a:lvl5pPr>
      <a:lvl6pPr marL="2054225" indent="-21748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»"/>
        <a:defRPr sz="1400">
          <a:solidFill>
            <a:schemeClr val="tx1"/>
          </a:solidFill>
          <a:latin typeface="+mn-lt"/>
        </a:defRPr>
      </a:lvl6pPr>
      <a:lvl7pPr marL="2511425" indent="-21748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»"/>
        <a:defRPr sz="1400">
          <a:solidFill>
            <a:schemeClr val="tx1"/>
          </a:solidFill>
          <a:latin typeface="+mn-lt"/>
        </a:defRPr>
      </a:lvl7pPr>
      <a:lvl8pPr marL="2968625" indent="-21748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»"/>
        <a:defRPr sz="1400">
          <a:solidFill>
            <a:schemeClr val="tx1"/>
          </a:solidFill>
          <a:latin typeface="+mn-lt"/>
        </a:defRPr>
      </a:lvl8pPr>
      <a:lvl9pPr marL="3425825" indent="-217488" algn="l" rtl="0" eaLnBrk="1" fontAlgn="base" hangingPunct="1">
        <a:spcBef>
          <a:spcPct val="20000"/>
        </a:spcBef>
        <a:spcAft>
          <a:spcPct val="0"/>
        </a:spcAft>
        <a:buClr>
          <a:srgbClr val="165DAB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4A306A-2F75-4137-BDA7-255258EA717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FIU Clinical Rotations</a:t>
            </a:r>
            <a:br>
              <a:rPr lang="en-US" dirty="0" smtClean="0"/>
            </a:br>
            <a:r>
              <a:rPr lang="en-US" dirty="0" smtClean="0"/>
              <a:t>Spring </a:t>
            </a:r>
            <a:r>
              <a:rPr lang="en-US" dirty="0" smtClean="0"/>
              <a:t>2017</a:t>
            </a:r>
            <a:endParaRPr lang="en-US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 smtClean="0"/>
              <a:t>April 11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MAKO Surgical Corp. 2010                                    CONFIDENTIAL - For limited use only.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E48699-0137-4CE4-8D38-64D4D8464C2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to MAKO Surgical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MAKO Surgical</a:t>
            </a:r>
          </a:p>
          <a:p>
            <a:pPr lvl="1"/>
            <a:r>
              <a:rPr lang="fr-FR" dirty="0" err="1" smtClean="0"/>
              <a:t>Address</a:t>
            </a:r>
            <a:r>
              <a:rPr lang="fr-FR" dirty="0" smtClean="0"/>
              <a:t>: 2555 </a:t>
            </a:r>
            <a:r>
              <a:rPr lang="fr-FR" dirty="0" err="1"/>
              <a:t>Davie</a:t>
            </a:r>
            <a:r>
              <a:rPr lang="fr-FR" dirty="0"/>
              <a:t> Road, Fort Lauderdale, FL </a:t>
            </a:r>
            <a:r>
              <a:rPr lang="fr-FR" dirty="0" smtClean="0"/>
              <a:t>33317</a:t>
            </a:r>
          </a:p>
          <a:p>
            <a:pPr lvl="1"/>
            <a:r>
              <a:rPr lang="fr-FR" dirty="0" smtClean="0"/>
              <a:t>Exit </a:t>
            </a:r>
            <a:r>
              <a:rPr lang="fr-FR" dirty="0" err="1" smtClean="0"/>
              <a:t>Davie</a:t>
            </a:r>
            <a:r>
              <a:rPr lang="fr-FR" dirty="0" smtClean="0"/>
              <a:t> Road </a:t>
            </a:r>
            <a:r>
              <a:rPr lang="fr-FR" dirty="0" err="1" smtClean="0"/>
              <a:t>from</a:t>
            </a:r>
            <a:r>
              <a:rPr lang="fr-FR" dirty="0" smtClean="0"/>
              <a:t> I-595 and </a:t>
            </a:r>
            <a:r>
              <a:rPr lang="fr-FR" dirty="0" err="1" smtClean="0"/>
              <a:t>head</a:t>
            </a:r>
            <a:r>
              <a:rPr lang="fr-FR" dirty="0" smtClean="0"/>
              <a:t> South</a:t>
            </a:r>
          </a:p>
          <a:p>
            <a:pPr lvl="1"/>
            <a:r>
              <a:rPr lang="fr-FR" dirty="0" smtClean="0"/>
              <a:t>Office </a:t>
            </a:r>
            <a:r>
              <a:rPr lang="fr-FR" dirty="0" err="1" smtClean="0"/>
              <a:t>located</a:t>
            </a:r>
            <a:r>
              <a:rPr lang="fr-FR" dirty="0" smtClean="0"/>
              <a:t> on the Right </a:t>
            </a:r>
            <a:r>
              <a:rPr lang="fr-FR" dirty="0" err="1" smtClean="0"/>
              <a:t>side</a:t>
            </a:r>
            <a:r>
              <a:rPr lang="fr-FR" dirty="0" smtClean="0"/>
              <a:t> of the </a:t>
            </a:r>
            <a:r>
              <a:rPr lang="fr-FR" dirty="0" err="1" smtClean="0"/>
              <a:t>street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)</a:t>
            </a:r>
          </a:p>
          <a:p>
            <a:r>
              <a:rPr lang="fr-FR" dirty="0" smtClean="0"/>
              <a:t>Park in </a:t>
            </a:r>
            <a:r>
              <a:rPr lang="fr-FR" dirty="0" err="1" smtClean="0"/>
              <a:t>either</a:t>
            </a:r>
            <a:r>
              <a:rPr lang="fr-FR" dirty="0" smtClean="0"/>
              <a:t> lots in the </a:t>
            </a:r>
            <a:r>
              <a:rPr lang="fr-FR" dirty="0" err="1" smtClean="0"/>
              <a:t>North</a:t>
            </a:r>
            <a:r>
              <a:rPr lang="fr-FR" dirty="0" smtClean="0"/>
              <a:t>/South building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Lobby entrance </a:t>
            </a:r>
            <a:r>
              <a:rPr lang="fr-FR" dirty="0" err="1" smtClean="0"/>
              <a:t>located</a:t>
            </a:r>
            <a:r>
              <a:rPr lang="fr-FR" dirty="0" smtClean="0"/>
              <a:t> in South Building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MAKO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MAKO Surgical Corp. 2010                                    CONFIDENTIAL - For limited use only. Not for distribution.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D8B8FD-5099-488B-83AF-883EA2512A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253"/>
            <a:ext cx="9144000" cy="51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schang\My Documents\My Pictures\MAKO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2" y="3403120"/>
            <a:ext cx="1223108" cy="7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192217" y="4006462"/>
            <a:ext cx="625230" cy="2559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279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and Lobby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1400176"/>
            <a:ext cx="3725740" cy="4943474"/>
          </a:xfrm>
        </p:spPr>
        <p:txBody>
          <a:bodyPr/>
          <a:lstStyle/>
          <a:p>
            <a:r>
              <a:rPr lang="en-US" dirty="0" smtClean="0"/>
              <a:t>Parking is located in either lots (highlighted in Yellow)</a:t>
            </a:r>
          </a:p>
          <a:p>
            <a:r>
              <a:rPr lang="en-US" dirty="0" smtClean="0"/>
              <a:t>Lobby Entrance located on South Building towards Davie Road Street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MAKO Surgical Corp. 2010                                    CONFIDENTIAL - For limited use only. Not for distribution.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D8B8FD-5099-488B-83AF-883EA2512A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8" y="1234946"/>
            <a:ext cx="4524375" cy="510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7423" y="3982916"/>
            <a:ext cx="1276311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Lobby</a:t>
            </a:r>
          </a:p>
          <a:p>
            <a:r>
              <a:rPr lang="en-US" dirty="0" smtClean="0"/>
              <a:t>Entrance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292969" y="3604846"/>
            <a:ext cx="1881554" cy="2321169"/>
          </a:xfrm>
          <a:custGeom>
            <a:avLst/>
            <a:gdLst>
              <a:gd name="connsiteX0" fmla="*/ 553916 w 1881554"/>
              <a:gd name="connsiteY0" fmla="*/ 0 h 2321169"/>
              <a:gd name="connsiteX1" fmla="*/ 553916 w 1881554"/>
              <a:gd name="connsiteY1" fmla="*/ 0 h 2321169"/>
              <a:gd name="connsiteX2" fmla="*/ 1028700 w 1881554"/>
              <a:gd name="connsiteY2" fmla="*/ 246185 h 2321169"/>
              <a:gd name="connsiteX3" fmla="*/ 1213339 w 1881554"/>
              <a:gd name="connsiteY3" fmla="*/ 360485 h 2321169"/>
              <a:gd name="connsiteX4" fmla="*/ 1257300 w 1881554"/>
              <a:gd name="connsiteY4" fmla="*/ 386862 h 2321169"/>
              <a:gd name="connsiteX5" fmla="*/ 1292469 w 1881554"/>
              <a:gd name="connsiteY5" fmla="*/ 413239 h 2321169"/>
              <a:gd name="connsiteX6" fmla="*/ 1354016 w 1881554"/>
              <a:gd name="connsiteY6" fmla="*/ 448408 h 2321169"/>
              <a:gd name="connsiteX7" fmla="*/ 1433146 w 1881554"/>
              <a:gd name="connsiteY7" fmla="*/ 439616 h 2321169"/>
              <a:gd name="connsiteX8" fmla="*/ 1503485 w 1881554"/>
              <a:gd name="connsiteY8" fmla="*/ 422031 h 2321169"/>
              <a:gd name="connsiteX9" fmla="*/ 1661746 w 1881554"/>
              <a:gd name="connsiteY9" fmla="*/ 413239 h 2321169"/>
              <a:gd name="connsiteX10" fmla="*/ 1811216 w 1881554"/>
              <a:gd name="connsiteY10" fmla="*/ 439616 h 2321169"/>
              <a:gd name="connsiteX11" fmla="*/ 1837593 w 1881554"/>
              <a:gd name="connsiteY11" fmla="*/ 474785 h 2321169"/>
              <a:gd name="connsiteX12" fmla="*/ 1846385 w 1881554"/>
              <a:gd name="connsiteY12" fmla="*/ 501162 h 2321169"/>
              <a:gd name="connsiteX13" fmla="*/ 1872762 w 1881554"/>
              <a:gd name="connsiteY13" fmla="*/ 518746 h 2321169"/>
              <a:gd name="connsiteX14" fmla="*/ 1881554 w 1881554"/>
              <a:gd name="connsiteY14" fmla="*/ 527539 h 2321169"/>
              <a:gd name="connsiteX15" fmla="*/ 1881554 w 1881554"/>
              <a:gd name="connsiteY15" fmla="*/ 527539 h 2321169"/>
              <a:gd name="connsiteX16" fmla="*/ 1424354 w 1881554"/>
              <a:gd name="connsiteY16" fmla="*/ 2321169 h 2321169"/>
              <a:gd name="connsiteX17" fmla="*/ 0 w 1881554"/>
              <a:gd name="connsiteY17" fmla="*/ 1899139 h 2321169"/>
              <a:gd name="connsiteX18" fmla="*/ 553916 w 1881554"/>
              <a:gd name="connsiteY18" fmla="*/ 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81554" h="2321169">
                <a:moveTo>
                  <a:pt x="553916" y="0"/>
                </a:moveTo>
                <a:lnTo>
                  <a:pt x="553916" y="0"/>
                </a:lnTo>
                <a:cubicBezTo>
                  <a:pt x="750540" y="87389"/>
                  <a:pt x="706447" y="65528"/>
                  <a:pt x="1028700" y="246185"/>
                </a:cubicBezTo>
                <a:cubicBezTo>
                  <a:pt x="1091840" y="281582"/>
                  <a:pt x="1151692" y="322548"/>
                  <a:pt x="1213339" y="360485"/>
                </a:cubicBezTo>
                <a:cubicBezTo>
                  <a:pt x="1227893" y="369441"/>
                  <a:pt x="1243629" y="376609"/>
                  <a:pt x="1257300" y="386862"/>
                </a:cubicBezTo>
                <a:cubicBezTo>
                  <a:pt x="1269023" y="395654"/>
                  <a:pt x="1280043" y="405473"/>
                  <a:pt x="1292469" y="413239"/>
                </a:cubicBezTo>
                <a:cubicBezTo>
                  <a:pt x="1470892" y="524751"/>
                  <a:pt x="1208859" y="351635"/>
                  <a:pt x="1354016" y="448408"/>
                </a:cubicBezTo>
                <a:cubicBezTo>
                  <a:pt x="1380393" y="445477"/>
                  <a:pt x="1407011" y="444228"/>
                  <a:pt x="1433146" y="439616"/>
                </a:cubicBezTo>
                <a:cubicBezTo>
                  <a:pt x="1456946" y="435416"/>
                  <a:pt x="1479354" y="423372"/>
                  <a:pt x="1503485" y="422031"/>
                </a:cubicBezTo>
                <a:lnTo>
                  <a:pt x="1661746" y="413239"/>
                </a:lnTo>
                <a:cubicBezTo>
                  <a:pt x="1696569" y="415918"/>
                  <a:pt x="1773611" y="407384"/>
                  <a:pt x="1811216" y="439616"/>
                </a:cubicBezTo>
                <a:cubicBezTo>
                  <a:pt x="1822342" y="449153"/>
                  <a:pt x="1828801" y="463062"/>
                  <a:pt x="1837593" y="474785"/>
                </a:cubicBezTo>
                <a:cubicBezTo>
                  <a:pt x="1840524" y="483577"/>
                  <a:pt x="1840595" y="493925"/>
                  <a:pt x="1846385" y="501162"/>
                </a:cubicBezTo>
                <a:cubicBezTo>
                  <a:pt x="1852986" y="509413"/>
                  <a:pt x="1864308" y="512406"/>
                  <a:pt x="1872762" y="518746"/>
                </a:cubicBezTo>
                <a:cubicBezTo>
                  <a:pt x="1876078" y="521233"/>
                  <a:pt x="1878623" y="524608"/>
                  <a:pt x="1881554" y="527539"/>
                </a:cubicBezTo>
                <a:lnTo>
                  <a:pt x="1881554" y="527539"/>
                </a:lnTo>
                <a:lnTo>
                  <a:pt x="1424354" y="2321169"/>
                </a:lnTo>
                <a:lnTo>
                  <a:pt x="0" y="1899139"/>
                </a:lnTo>
                <a:lnTo>
                  <a:pt x="553916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284177" y="3622431"/>
            <a:ext cx="1907931" cy="2294792"/>
          </a:xfrm>
          <a:custGeom>
            <a:avLst/>
            <a:gdLst>
              <a:gd name="connsiteX0" fmla="*/ 553915 w 1907931"/>
              <a:gd name="connsiteY0" fmla="*/ 52754 h 2294792"/>
              <a:gd name="connsiteX1" fmla="*/ 1907931 w 1907931"/>
              <a:gd name="connsiteY1" fmla="*/ 527538 h 2294792"/>
              <a:gd name="connsiteX2" fmla="*/ 1503485 w 1907931"/>
              <a:gd name="connsiteY2" fmla="*/ 2294792 h 2294792"/>
              <a:gd name="connsiteX3" fmla="*/ 0 w 1907931"/>
              <a:gd name="connsiteY3" fmla="*/ 1846384 h 2294792"/>
              <a:gd name="connsiteX4" fmla="*/ 527538 w 1907931"/>
              <a:gd name="connsiteY4" fmla="*/ 0 h 22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931" h="2294792">
                <a:moveTo>
                  <a:pt x="553915" y="52754"/>
                </a:moveTo>
                <a:lnTo>
                  <a:pt x="1907931" y="527538"/>
                </a:lnTo>
                <a:lnTo>
                  <a:pt x="1503485" y="2294792"/>
                </a:lnTo>
                <a:lnTo>
                  <a:pt x="0" y="1846384"/>
                </a:lnTo>
                <a:lnTo>
                  <a:pt x="527538" y="0"/>
                </a:lnTo>
              </a:path>
            </a:pathLst>
          </a:cu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 bwMode="auto">
          <a:xfrm flipH="1">
            <a:off x="6786686" y="4398415"/>
            <a:ext cx="730737" cy="68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3" descr="C:\Documents and Settings\schang\My Documents\My Pictures\MAKO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51" y="4704722"/>
            <a:ext cx="652584" cy="3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>
          <a:xfrm>
            <a:off x="5750169" y="1899138"/>
            <a:ext cx="1916723" cy="1855177"/>
          </a:xfrm>
          <a:custGeom>
            <a:avLst/>
            <a:gdLst>
              <a:gd name="connsiteX0" fmla="*/ 0 w 1916723"/>
              <a:gd name="connsiteY0" fmla="*/ 1362808 h 1855177"/>
              <a:gd name="connsiteX1" fmla="*/ 342900 w 1916723"/>
              <a:gd name="connsiteY1" fmla="*/ 0 h 1855177"/>
              <a:gd name="connsiteX2" fmla="*/ 1916723 w 1916723"/>
              <a:gd name="connsiteY2" fmla="*/ 439616 h 1855177"/>
              <a:gd name="connsiteX3" fmla="*/ 1494693 w 1916723"/>
              <a:gd name="connsiteY3" fmla="*/ 1855177 h 1855177"/>
              <a:gd name="connsiteX4" fmla="*/ 0 w 1916723"/>
              <a:gd name="connsiteY4" fmla="*/ 1362808 h 185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723" h="1855177">
                <a:moveTo>
                  <a:pt x="0" y="1362808"/>
                </a:moveTo>
                <a:lnTo>
                  <a:pt x="342900" y="0"/>
                </a:lnTo>
                <a:lnTo>
                  <a:pt x="1916723" y="439616"/>
                </a:lnTo>
                <a:lnTo>
                  <a:pt x="1494693" y="1855177"/>
                </a:lnTo>
                <a:lnTo>
                  <a:pt x="0" y="1362808"/>
                </a:lnTo>
                <a:close/>
              </a:path>
            </a:pathLst>
          </a:cu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pic>
        <p:nvPicPr>
          <p:cNvPr id="7" name="Picture 3" descr="C:\Documents and Settings\schang\My Documents\My Pictures\MAKO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70" y="2761622"/>
            <a:ext cx="652584" cy="3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17266512">
            <a:off x="6914923" y="3027061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Davie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5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76250" y="2970213"/>
            <a:ext cx="512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165DAB"/>
                </a:solidFill>
                <a:latin typeface="Arial" charset="0"/>
              </a:rPr>
              <a:t>Thank You.</a:t>
            </a:r>
            <a:endParaRPr lang="en-US" sz="2800" b="1">
              <a:solidFill>
                <a:srgbClr val="165DAB"/>
              </a:solidFill>
              <a:latin typeface="Arial" charset="0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493713" y="6446838"/>
            <a:ext cx="31670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chemeClr val="bg2"/>
                </a:solidFill>
                <a:latin typeface="Arial" charset="0"/>
              </a:rPr>
              <a:t>© MAKO Surgical Corp. 2010 </a:t>
            </a:r>
          </a:p>
          <a:p>
            <a:pPr eaLnBrk="0" hangingPunct="0"/>
            <a:r>
              <a:rPr lang="en-US" sz="800">
                <a:solidFill>
                  <a:schemeClr val="bg2"/>
                </a:solidFill>
                <a:latin typeface="Arial" charset="0"/>
              </a:rPr>
              <a:t>CONFIDENTIAL - For limited use only. Not for distribution.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HipKnee_Internal_Sept10">
  <a:themeElements>
    <a:clrScheme name="PPT_Template_Hip&amp;Knee_Exter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_Hip&amp;Knee_Exter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PT_Template_Hip&amp;Knee_Exter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Hip&amp;Knee_Exter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Hip&amp;Knee_Exter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Hip&amp;Knee_Exter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Hip&amp;Knee_Exter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Hip&amp;Knee_Exter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Hip&amp;Knee_Exter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Hip&amp;Knee_Exter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Hip&amp;Knee_Exter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Hip&amp;Knee_Exter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Hip&amp;Knee_Exter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Hip&amp;Knee_Exter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MAKO Site Visit 11-12-15</Template>
  <TotalTime>2</TotalTime>
  <Words>191</Words>
  <Application>Microsoft Office PowerPoint</Application>
  <PresentationFormat>On-screen Show (4:3)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</vt:lpstr>
      <vt:lpstr>PPT_Template_HipKnee_Internal_Sept10</vt:lpstr>
      <vt:lpstr>FIU Clinical Rotations Spring 2017</vt:lpstr>
      <vt:lpstr>Direction to MAKO Surgical</vt:lpstr>
      <vt:lpstr>Location of MAKO Office</vt:lpstr>
      <vt:lpstr>Parking and Lobby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FIU Clinical Rotations Spring 2011</dc:title>
  <dc:creator>brownm</dc:creator>
  <cp:lastModifiedBy>brownm</cp:lastModifiedBy>
  <cp:revision>2</cp:revision>
  <cp:lastPrinted>2010-11-03T21:04:04Z</cp:lastPrinted>
  <dcterms:created xsi:type="dcterms:W3CDTF">2017-04-10T13:45:53Z</dcterms:created>
  <dcterms:modified xsi:type="dcterms:W3CDTF">2017-04-10T13:49:59Z</dcterms:modified>
</cp:coreProperties>
</file>