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2"/>
  </p:notesMasterIdLst>
  <p:sldIdLst>
    <p:sldId id="256" r:id="rId2"/>
    <p:sldId id="257" r:id="rId3"/>
    <p:sldId id="258" r:id="rId4"/>
    <p:sldId id="289" r:id="rId5"/>
    <p:sldId id="290" r:id="rId6"/>
    <p:sldId id="309" r:id="rId7"/>
    <p:sldId id="310" r:id="rId8"/>
    <p:sldId id="29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303" r:id="rId17"/>
    <p:sldId id="268" r:id="rId18"/>
    <p:sldId id="269" r:id="rId19"/>
    <p:sldId id="270" r:id="rId20"/>
    <p:sldId id="272" r:id="rId21"/>
    <p:sldId id="271" r:id="rId22"/>
    <p:sldId id="274" r:id="rId23"/>
    <p:sldId id="304" r:id="rId24"/>
    <p:sldId id="298" r:id="rId25"/>
    <p:sldId id="275" r:id="rId26"/>
    <p:sldId id="311" r:id="rId27"/>
    <p:sldId id="297" r:id="rId28"/>
    <p:sldId id="313" r:id="rId29"/>
    <p:sldId id="314" r:id="rId30"/>
    <p:sldId id="315" r:id="rId31"/>
    <p:sldId id="276" r:id="rId32"/>
    <p:sldId id="306" r:id="rId33"/>
    <p:sldId id="308" r:id="rId34"/>
    <p:sldId id="307" r:id="rId35"/>
    <p:sldId id="277" r:id="rId36"/>
    <p:sldId id="278" r:id="rId37"/>
    <p:sldId id="316" r:id="rId38"/>
    <p:sldId id="279" r:id="rId39"/>
    <p:sldId id="317" r:id="rId40"/>
    <p:sldId id="280" r:id="rId41"/>
    <p:sldId id="301" r:id="rId42"/>
    <p:sldId id="282" r:id="rId43"/>
    <p:sldId id="283" r:id="rId44"/>
    <p:sldId id="284" r:id="rId45"/>
    <p:sldId id="285" r:id="rId46"/>
    <p:sldId id="286" r:id="rId47"/>
    <p:sldId id="296" r:id="rId48"/>
    <p:sldId id="302" r:id="rId49"/>
    <p:sldId id="318" r:id="rId50"/>
    <p:sldId id="31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>
      <p:cViewPr varScale="1">
        <p:scale>
          <a:sx n="108" d="100"/>
          <a:sy n="108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8A770-E7B6-4F56-B469-79EA5B2105AB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6DB1A-37CF-4604-A32F-C69A83AAA9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08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DB1A-37CF-4604-A32F-C69A83AAA945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550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88B4B1E-2CAA-4A50-98F9-A0AB30054DDB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89322D-3DDD-413D-B3BA-2CACBC716762}" type="datetimeFigureOut">
              <a:rPr lang="en-IN" smtClean="0"/>
              <a:t>15-11-2021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229600" cy="19272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US" sz="6700" b="1" dirty="0"/>
              <a:t>Calcium  Metabolism</a:t>
            </a:r>
            <a:endParaRPr lang="en-IN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0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and pH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45" y="1600200"/>
            <a:ext cx="4451055" cy="520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4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Regulation of calcium homeostasis by PTH- Vitamin </a:t>
            </a:r>
            <a:r>
              <a:rPr lang="en-US" sz="4400" dirty="0"/>
              <a:t>D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states of neutral calcium balance , absorption = excretion </a:t>
            </a:r>
            <a:endParaRPr lang="en-IN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 b="-113"/>
          <a:stretch/>
        </p:blipFill>
        <p:spPr bwMode="auto">
          <a:xfrm>
            <a:off x="2115814" y="2209800"/>
            <a:ext cx="407543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3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Reabsorption of calcium along the tubules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Glomeulus</a:t>
            </a:r>
            <a:r>
              <a:rPr lang="en-US" sz="2000" dirty="0"/>
              <a:t> filters 9000 – 10000 mg of complexed and </a:t>
            </a:r>
            <a:r>
              <a:rPr lang="en-US" sz="2000" dirty="0" err="1"/>
              <a:t>iCa</a:t>
            </a:r>
            <a:r>
              <a:rPr lang="en-US" sz="2000" dirty="0"/>
              <a:t> in 24 hours </a:t>
            </a:r>
            <a:endParaRPr lang="en-IN" sz="2000" dirty="0"/>
          </a:p>
          <a:p>
            <a:r>
              <a:rPr lang="en-US" sz="2000" dirty="0"/>
              <a:t>250 mg excreted per day  in urine </a:t>
            </a:r>
          </a:p>
          <a:p>
            <a:r>
              <a:rPr lang="en-US" sz="2000" dirty="0"/>
              <a:t>Reabsorption – PT &amp; DT</a:t>
            </a:r>
          </a:p>
          <a:p>
            <a:r>
              <a:rPr lang="en-US" sz="2000" dirty="0"/>
              <a:t>Only 1-2% of filtered calcium appears in urine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90127"/>
            <a:ext cx="3371850" cy="376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80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/>
              <a:t>Proximal Tubule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7446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Passive reabsorption </a:t>
            </a:r>
          </a:p>
          <a:p>
            <a:r>
              <a:rPr lang="en-US" sz="2000" dirty="0"/>
              <a:t>70 % reabsorbed by </a:t>
            </a:r>
            <a:r>
              <a:rPr lang="en-US" sz="2000" dirty="0" err="1"/>
              <a:t>paracellular</a:t>
            </a:r>
            <a:r>
              <a:rPr lang="en-US" sz="2000" dirty="0"/>
              <a:t> processes</a:t>
            </a:r>
            <a:r>
              <a:rPr lang="en-IN" sz="2000" dirty="0"/>
              <a:t> linked with Na+ reabsorption</a:t>
            </a:r>
          </a:p>
          <a:p>
            <a:r>
              <a:rPr lang="en-US" sz="2000" dirty="0"/>
              <a:t>Absorption not  altered by PTH, </a:t>
            </a:r>
            <a:r>
              <a:rPr lang="en-US" sz="2000" dirty="0" err="1"/>
              <a:t>cAMP</a:t>
            </a:r>
            <a:r>
              <a:rPr lang="en-US" sz="2000" dirty="0"/>
              <a:t>, </a:t>
            </a:r>
            <a:r>
              <a:rPr lang="en-US" sz="2000" dirty="0" err="1"/>
              <a:t>chlorthiazide</a:t>
            </a:r>
            <a:r>
              <a:rPr lang="en-US" sz="2000" dirty="0"/>
              <a:t>, furosemide, acetazolamide</a:t>
            </a:r>
          </a:p>
          <a:p>
            <a:r>
              <a:rPr lang="en-US" sz="2000" dirty="0"/>
              <a:t>Ca2+ permeates through claudin-2 and inhibits Na+ conductance</a:t>
            </a:r>
          </a:p>
          <a:p>
            <a:endParaRPr lang="en-US" sz="2000" dirty="0"/>
          </a:p>
          <a:p>
            <a:r>
              <a:rPr lang="en-US" sz="2000" dirty="0"/>
              <a:t>Transcellular absorption– undefined calcium channels and intra-cellular calcium proteins</a:t>
            </a:r>
          </a:p>
        </p:txBody>
      </p:sp>
    </p:spTree>
    <p:extLst>
      <p:ext uri="{BB962C8B-B14F-4D97-AF65-F5344CB8AC3E}">
        <p14:creationId xmlns:p14="http://schemas.microsoft.com/office/powerpoint/2010/main" val="383071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Na+-K+-ATPase  - In</a:t>
            </a:r>
          </a:p>
          <a:p>
            <a:r>
              <a:rPr lang="en-US" sz="2000" dirty="0"/>
              <a:t>Na+ –Ca2+ exchanger – out </a:t>
            </a:r>
          </a:p>
          <a:p>
            <a:endParaRPr lang="en-US" sz="2000" dirty="0"/>
          </a:p>
          <a:p>
            <a:r>
              <a:rPr lang="en-US" sz="2000" dirty="0"/>
              <a:t>Volume depletion – PT Na+ absorption increases along with Ca2+</a:t>
            </a:r>
          </a:p>
          <a:p>
            <a:r>
              <a:rPr lang="en-US" sz="2000" dirty="0"/>
              <a:t>Saline administration – decrease Na+ absorption and therefore Ca2+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8" y="1524000"/>
            <a:ext cx="3657600" cy="43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45428" y="4830953"/>
            <a:ext cx="3940628" cy="990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loop of Henle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Thin ascending and descending limbs do not transport </a:t>
            </a:r>
          </a:p>
          <a:p>
            <a:r>
              <a:rPr lang="en-US" sz="1800" dirty="0"/>
              <a:t>20-25 % of Ca2+ reabsorbed by thick loop of </a:t>
            </a:r>
            <a:r>
              <a:rPr lang="en-US" sz="1800" dirty="0" err="1"/>
              <a:t>henle</a:t>
            </a:r>
            <a:r>
              <a:rPr lang="en-US" sz="1800" dirty="0"/>
              <a:t> (TALH) </a:t>
            </a:r>
          </a:p>
          <a:p>
            <a:r>
              <a:rPr lang="en-US" sz="1800" dirty="0"/>
              <a:t>Para cellular route – </a:t>
            </a:r>
            <a:r>
              <a:rPr lang="en-US" sz="1800" dirty="0" err="1"/>
              <a:t>Claudin</a:t>
            </a:r>
            <a:r>
              <a:rPr lang="en-US" sz="1800" dirty="0"/>
              <a:t> 16 &amp; 19</a:t>
            </a:r>
          </a:p>
          <a:p>
            <a:r>
              <a:rPr lang="en-US" sz="1800" dirty="0"/>
              <a:t>Express furosemide sensitive NKCC2</a:t>
            </a:r>
          </a:p>
          <a:p>
            <a:r>
              <a:rPr lang="en-US" sz="1800" dirty="0"/>
              <a:t>Mediates re-absorption of Na+ and driving force for Ca2+</a:t>
            </a:r>
          </a:p>
          <a:p>
            <a:endParaRPr lang="en-US" sz="1800" dirty="0"/>
          </a:p>
          <a:p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Through NKCC2 , a lumen-positive </a:t>
            </a:r>
            <a:r>
              <a:rPr lang="en-US" sz="1800" dirty="0" err="1"/>
              <a:t>transepithelial</a:t>
            </a:r>
            <a:r>
              <a:rPr lang="en-US" sz="1800" dirty="0"/>
              <a:t> potential is generated by 2 mechanisms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/>
              <a:t>Apical recycling of K + via ROMK channel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err="1"/>
              <a:t>NaCl</a:t>
            </a:r>
            <a:r>
              <a:rPr lang="en-US" sz="1800" dirty="0"/>
              <a:t> diffusion potential  generated by reabsorbed </a:t>
            </a:r>
            <a:r>
              <a:rPr lang="en-US" sz="1800" dirty="0" err="1"/>
              <a:t>NaCl</a:t>
            </a:r>
            <a:r>
              <a:rPr lang="en-US" sz="1800" dirty="0"/>
              <a:t> creating a concentration gradient Na-selective pathway</a:t>
            </a:r>
          </a:p>
          <a:p>
            <a:pPr marL="114300" indent="0">
              <a:buNone/>
            </a:pPr>
            <a:r>
              <a:rPr lang="en-US" sz="1800" dirty="0"/>
              <a:t>This trans epithelial voltage – driving force for passive </a:t>
            </a:r>
            <a:r>
              <a:rPr lang="en-IN" sz="1800" dirty="0"/>
              <a:t> Ca2+</a:t>
            </a:r>
            <a:r>
              <a:rPr lang="en-US" sz="1800" dirty="0"/>
              <a:t> reabsorption  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63275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6" name="Picture 2" descr="Image result for calcium in loop of hen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715000" cy="48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012698" y="2565400"/>
            <a:ext cx="717804" cy="3185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 flipH="1">
            <a:off x="4229100" y="3938016"/>
            <a:ext cx="679196" cy="3185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3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486400"/>
          </a:xfrm>
        </p:spPr>
        <p:txBody>
          <a:bodyPr>
            <a:normAutofit/>
          </a:bodyPr>
          <a:lstStyle/>
          <a:p>
            <a:r>
              <a:rPr lang="en-US" sz="2000" dirty="0" err="1"/>
              <a:t>Claudin</a:t>
            </a:r>
            <a:r>
              <a:rPr lang="en-US" sz="2000" dirty="0"/>
              <a:t> 16 &amp; 19 form a </a:t>
            </a:r>
            <a:r>
              <a:rPr lang="en-US" sz="2000" dirty="0" err="1"/>
              <a:t>paracellular</a:t>
            </a:r>
            <a:r>
              <a:rPr lang="en-US" sz="2000" dirty="0"/>
              <a:t> pore and  regulates the tight junction </a:t>
            </a:r>
          </a:p>
          <a:p>
            <a:r>
              <a:rPr lang="en-US" sz="2000" dirty="0"/>
              <a:t>Responsible for permeating Ca2+ ,Mg2+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Alternative hypothesis – </a:t>
            </a:r>
            <a:r>
              <a:rPr lang="en-US" sz="2000" dirty="0" err="1"/>
              <a:t>Claudins</a:t>
            </a:r>
            <a:r>
              <a:rPr lang="en-US" sz="2000" dirty="0"/>
              <a:t> 16 &amp; 19 form Na+ channels </a:t>
            </a:r>
          </a:p>
          <a:p>
            <a:r>
              <a:rPr lang="en-US" sz="2000" dirty="0"/>
              <a:t>Form </a:t>
            </a:r>
            <a:r>
              <a:rPr lang="en-US" sz="2000" dirty="0" err="1"/>
              <a:t>transepithelial</a:t>
            </a:r>
            <a:r>
              <a:rPr lang="en-US" sz="2000" dirty="0"/>
              <a:t> </a:t>
            </a:r>
            <a:r>
              <a:rPr lang="en-US" sz="2000" dirty="0" err="1"/>
              <a:t>NaCl</a:t>
            </a:r>
            <a:r>
              <a:rPr lang="en-US" sz="2000" dirty="0"/>
              <a:t> diffusion potential – divalent cation absorption </a:t>
            </a:r>
          </a:p>
          <a:p>
            <a:r>
              <a:rPr lang="en-US" sz="2000" dirty="0"/>
              <a:t>Loss of function mutations in genes encoding </a:t>
            </a:r>
            <a:r>
              <a:rPr lang="en-US" sz="2000" dirty="0" err="1"/>
              <a:t>Claudin</a:t>
            </a:r>
            <a:r>
              <a:rPr lang="en-US" sz="2000" dirty="0"/>
              <a:t> 16,19 – familial hypomagnesemia , </a:t>
            </a:r>
            <a:r>
              <a:rPr lang="en-US" sz="2000" dirty="0" err="1"/>
              <a:t>hypercalciuria</a:t>
            </a:r>
            <a:r>
              <a:rPr lang="en-US" sz="2000" dirty="0"/>
              <a:t> , </a:t>
            </a:r>
            <a:r>
              <a:rPr lang="en-US" sz="2000" dirty="0" err="1"/>
              <a:t>nephrocalcinosis</a:t>
            </a:r>
            <a:r>
              <a:rPr lang="en-US" sz="2000" dirty="0"/>
              <a:t> </a:t>
            </a:r>
          </a:p>
          <a:p>
            <a:r>
              <a:rPr lang="en-US" sz="2000" dirty="0"/>
              <a:t>NKCC mutations – Bartter’s syndrome </a:t>
            </a:r>
            <a:endParaRPr lang="en-IN" sz="2000" dirty="0"/>
          </a:p>
        </p:txBody>
      </p:sp>
      <p:pic>
        <p:nvPicPr>
          <p:cNvPr id="4" name="Picture 2" descr="Image result for calcium in loop of hen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8"/>
          <a:stretch/>
        </p:blipFill>
        <p:spPr bwMode="auto">
          <a:xfrm>
            <a:off x="3082047" y="2057400"/>
            <a:ext cx="32425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981200" y="3276600"/>
            <a:ext cx="717804" cy="3185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83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dirty="0"/>
              <a:t>In distal tubule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Hormonally regulated</a:t>
            </a:r>
          </a:p>
          <a:p>
            <a:r>
              <a:rPr lang="en-US" sz="2000" dirty="0"/>
              <a:t>Transcellular</a:t>
            </a:r>
          </a:p>
          <a:p>
            <a:r>
              <a:rPr lang="en-US" sz="2000" dirty="0"/>
              <a:t>Active transport</a:t>
            </a:r>
          </a:p>
          <a:p>
            <a:r>
              <a:rPr lang="en-US" sz="2000" dirty="0"/>
              <a:t>Mediated by channels , proteins and pumps </a:t>
            </a:r>
          </a:p>
          <a:p>
            <a:r>
              <a:rPr lang="en-US" sz="2000" dirty="0"/>
              <a:t>In DCT &amp; CT – 5 to 10% of Ca2+ reabsorbed  by active processes against electrical &amp; concentration gradient </a:t>
            </a:r>
          </a:p>
          <a:p>
            <a:r>
              <a:rPr lang="en-US" sz="2000" dirty="0"/>
              <a:t>Regulated by PTH, calcitonin , 1 </a:t>
            </a:r>
            <a:r>
              <a:rPr lang="el-GR" sz="2000" dirty="0"/>
              <a:t>α</a:t>
            </a:r>
            <a:r>
              <a:rPr lang="en-US" sz="2000" dirty="0"/>
              <a:t>,25(OH)2D3 which increase efficiency of Ca2+ reabsorption</a:t>
            </a:r>
          </a:p>
          <a:p>
            <a:r>
              <a:rPr lang="en-US" sz="2000" dirty="0"/>
              <a:t>Mediators  - apically situated , transient receptor potential cation channel –  types 5 &amp; 6(TRPV5,6) which increase Ca 2+ uptake from lumen into cell </a:t>
            </a:r>
          </a:p>
          <a:p>
            <a:r>
              <a:rPr lang="en-US" sz="2000" dirty="0"/>
              <a:t>TRPV5 is the gatekeeper of Ca2+ re-absorption (mice)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12871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Intracellular Ca2+ binding proteins – </a:t>
            </a:r>
            <a:r>
              <a:rPr lang="en-US" sz="2000" dirty="0" err="1"/>
              <a:t>calbindin</a:t>
            </a:r>
            <a:r>
              <a:rPr lang="en-US" sz="2000" dirty="0"/>
              <a:t> D9K, D28K facilitate Ca2+ across the cell</a:t>
            </a:r>
          </a:p>
          <a:p>
            <a:endParaRPr lang="en-US" sz="2000" dirty="0"/>
          </a:p>
          <a:p>
            <a:r>
              <a:rPr lang="en-US" sz="2000" dirty="0"/>
              <a:t>Plasma membrane calcium pump (PMCA)</a:t>
            </a:r>
          </a:p>
          <a:p>
            <a:r>
              <a:rPr lang="en-US" sz="2000" dirty="0"/>
              <a:t>Na+Ca2+ exchanger (</a:t>
            </a:r>
            <a:r>
              <a:rPr lang="en-US" sz="2000" dirty="0" err="1"/>
              <a:t>NaCX</a:t>
            </a:r>
            <a:r>
              <a:rPr lang="en-US" sz="2000" dirty="0"/>
              <a:t>)</a:t>
            </a:r>
          </a:p>
          <a:p>
            <a:r>
              <a:rPr lang="en-US" sz="2000" dirty="0"/>
              <a:t>NaCa2+K+ exchanger (</a:t>
            </a:r>
            <a:r>
              <a:rPr lang="en-US" sz="2000" dirty="0" err="1"/>
              <a:t>NaCKX</a:t>
            </a:r>
            <a:r>
              <a:rPr lang="en-US" sz="2000" dirty="0"/>
              <a:t>)</a:t>
            </a:r>
            <a:endParaRPr lang="en-IN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34120"/>
            <a:ext cx="5334000" cy="40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6300" y="163379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rate of extrusion of Ca2+ across  basolateral membrane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334000" y="1633791"/>
            <a:ext cx="307848" cy="1200329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2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Calcium in cellular processes</a:t>
            </a:r>
          </a:p>
          <a:p>
            <a:r>
              <a:rPr lang="en-US" sz="2000" dirty="0"/>
              <a:t>Calcium absorption </a:t>
            </a:r>
          </a:p>
          <a:p>
            <a:r>
              <a:rPr lang="en-US" sz="2000" dirty="0"/>
              <a:t>Calcium distribution </a:t>
            </a:r>
          </a:p>
          <a:p>
            <a:r>
              <a:rPr lang="en-US" sz="2000" dirty="0"/>
              <a:t>Calcium homeostasis</a:t>
            </a:r>
          </a:p>
          <a:p>
            <a:r>
              <a:rPr lang="en-US" sz="2000" dirty="0"/>
              <a:t>Reabsorption by tubules</a:t>
            </a:r>
          </a:p>
          <a:p>
            <a:r>
              <a:rPr lang="en-US" sz="2000" dirty="0"/>
              <a:t>Calcium regulating hormones</a:t>
            </a:r>
          </a:p>
          <a:p>
            <a:r>
              <a:rPr lang="en-US" sz="2000" dirty="0" err="1"/>
              <a:t>CaSR</a:t>
            </a:r>
            <a:endParaRPr lang="en-US" sz="2000" dirty="0"/>
          </a:p>
          <a:p>
            <a:r>
              <a:rPr lang="en-US" sz="2000" dirty="0"/>
              <a:t>Diuretics</a:t>
            </a:r>
          </a:p>
          <a:p>
            <a:r>
              <a:rPr lang="en-US" sz="2000" dirty="0"/>
              <a:t>Novel proteins</a:t>
            </a:r>
          </a:p>
          <a:p>
            <a:r>
              <a:rPr lang="en-US" sz="2000" dirty="0" err="1"/>
              <a:t>Ciclosporine</a:t>
            </a:r>
            <a:r>
              <a:rPr lang="en-US" sz="2000" dirty="0"/>
              <a:t> and tacrolimus </a:t>
            </a:r>
          </a:p>
          <a:p>
            <a:r>
              <a:rPr lang="en-US" sz="2000" dirty="0"/>
              <a:t>Hypertension </a:t>
            </a:r>
          </a:p>
          <a:p>
            <a:r>
              <a:rPr lang="en-US" sz="2000" dirty="0"/>
              <a:t>Summary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8767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channels across DCT</a:t>
            </a:r>
            <a:endParaRPr lang="en-IN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501988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85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Ca2+ transport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Calcium regulating hormones</a:t>
            </a:r>
          </a:p>
          <a:p>
            <a:r>
              <a:rPr lang="en-US" sz="2000" dirty="0"/>
              <a:t>Extra- cellular calcium </a:t>
            </a:r>
          </a:p>
          <a:p>
            <a:r>
              <a:rPr lang="en-US" sz="2000" dirty="0"/>
              <a:t>Diuretics</a:t>
            </a:r>
          </a:p>
          <a:p>
            <a:r>
              <a:rPr lang="en-US" sz="2000" dirty="0"/>
              <a:t>Estrogen </a:t>
            </a:r>
          </a:p>
          <a:p>
            <a:r>
              <a:rPr lang="en-US" sz="2000" dirty="0"/>
              <a:t>Thyroid </a:t>
            </a:r>
          </a:p>
          <a:p>
            <a:r>
              <a:rPr lang="en-US" sz="2000" dirty="0"/>
              <a:t>Magnesium </a:t>
            </a:r>
          </a:p>
          <a:p>
            <a:r>
              <a:rPr lang="en-US" sz="2000" dirty="0"/>
              <a:t>Metabolic acidosis and alkalosis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33290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2+ regulating hormones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Alter expression of calcium channels , binding proteins, pumps  &amp; exchangers in kidney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Most important - </a:t>
            </a:r>
          </a:p>
          <a:p>
            <a:r>
              <a:rPr lang="en-US" sz="2000" dirty="0"/>
              <a:t>PTH </a:t>
            </a:r>
          </a:p>
          <a:p>
            <a:r>
              <a:rPr lang="en-US" sz="2000" dirty="0"/>
              <a:t>1 </a:t>
            </a:r>
            <a:r>
              <a:rPr lang="el-GR" sz="2000" dirty="0"/>
              <a:t>α</a:t>
            </a:r>
            <a:r>
              <a:rPr lang="en-US" sz="2000" dirty="0"/>
              <a:t>,25(OH)2D3 (calcitriol)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7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4800600"/>
          </a:xfrm>
        </p:spPr>
        <p:txBody>
          <a:bodyPr/>
          <a:lstStyle/>
          <a:p>
            <a:r>
              <a:rPr lang="en-US" sz="2000" dirty="0"/>
              <a:t>Released in response to low serum Ca2+</a:t>
            </a:r>
          </a:p>
          <a:p>
            <a:r>
              <a:rPr lang="en-US" sz="2000" dirty="0"/>
              <a:t>Via </a:t>
            </a:r>
            <a:r>
              <a:rPr lang="en-US" sz="2000" dirty="0" err="1"/>
              <a:t>PTHrP</a:t>
            </a:r>
            <a:r>
              <a:rPr lang="en-US" sz="2000" dirty="0"/>
              <a:t>, promotes reabsorption </a:t>
            </a:r>
          </a:p>
          <a:p>
            <a:pPr marL="114300" indent="0">
              <a:buNone/>
            </a:pPr>
            <a:endParaRPr lang="en-US" dirty="0"/>
          </a:p>
          <a:p>
            <a:endParaRPr lang="en-IN" dirty="0"/>
          </a:p>
        </p:txBody>
      </p:sp>
      <p:pic>
        <p:nvPicPr>
          <p:cNvPr id="21506" name="Picture 2" descr="Image result for P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286000"/>
            <a:ext cx="4988793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0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620000" cy="55626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/>
              <a:t>Kidney </a:t>
            </a:r>
          </a:p>
          <a:p>
            <a:r>
              <a:rPr lang="en-US" dirty="0"/>
              <a:t>Present in glomerular podocytes, PT, TALH,DT, CT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Increases activity of TRPV5 by activating  </a:t>
            </a:r>
            <a:r>
              <a:rPr lang="en-US" dirty="0" err="1"/>
              <a:t>cAMP</a:t>
            </a:r>
            <a:r>
              <a:rPr lang="en-US" dirty="0"/>
              <a:t>-PKA </a:t>
            </a:r>
            <a:r>
              <a:rPr lang="en-US" dirty="0" err="1"/>
              <a:t>signalling</a:t>
            </a:r>
            <a:r>
              <a:rPr lang="en-US" dirty="0"/>
              <a:t> &amp; phosphorylation - ↑opening of the channel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Activates PKC pathway - ↑ number of TRPV5 on surface of tubular cells by inhibiting endocytosis </a:t>
            </a:r>
          </a:p>
          <a:p>
            <a:pPr marL="571500" indent="-457200">
              <a:buFont typeface="+mj-lt"/>
              <a:buAutoNum type="arabicPeriod"/>
            </a:pPr>
            <a:endParaRPr lang="en-IN" dirty="0"/>
          </a:p>
          <a:p>
            <a:pPr marL="114300" indent="0">
              <a:buNone/>
            </a:pPr>
            <a:r>
              <a:rPr lang="en-US" dirty="0"/>
              <a:t>Decreases excretion and increases re-absorption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Intestine and bone</a:t>
            </a:r>
          </a:p>
          <a:p>
            <a:r>
              <a:rPr lang="en-US" dirty="0"/>
              <a:t>Enterocytes increase Ca2+ reabsorption when stimulated with PTH</a:t>
            </a:r>
          </a:p>
          <a:p>
            <a:r>
              <a:rPr lang="en-US" dirty="0" err="1"/>
              <a:t>PTHrP</a:t>
            </a:r>
            <a:r>
              <a:rPr lang="en-US" dirty="0"/>
              <a:t> – on osteoblasts and secrete RANKL</a:t>
            </a:r>
          </a:p>
          <a:p>
            <a:r>
              <a:rPr lang="en-US" dirty="0"/>
              <a:t>Induces both bone formation and resorption , increasing total bone turn over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845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l-GR" dirty="0"/>
              <a:t>α</a:t>
            </a:r>
            <a:r>
              <a:rPr lang="en-US" dirty="0"/>
              <a:t>,25(OH)2D3</a:t>
            </a:r>
            <a:endParaRPr lang="en-IN" dirty="0"/>
          </a:p>
        </p:txBody>
      </p:sp>
      <p:pic>
        <p:nvPicPr>
          <p:cNvPr id="25602" name="Picture 2" descr="Image result for 1 Î±,25(OH)2D3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00709"/>
            <a:ext cx="8130386" cy="40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6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From renal proximal tubular cells </a:t>
            </a:r>
          </a:p>
          <a:p>
            <a:r>
              <a:rPr lang="en-US" sz="2000" dirty="0"/>
              <a:t>Increases in response to low dietary Ca2+ and serum levels </a:t>
            </a:r>
          </a:p>
          <a:p>
            <a:r>
              <a:rPr lang="en-US" sz="2000" dirty="0"/>
              <a:t>Physiological effect by interaction with Vitamin D receptor (VDR)</a:t>
            </a:r>
          </a:p>
          <a:p>
            <a:endParaRPr lang="en-US" sz="2000" dirty="0"/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b="1" dirty="0"/>
              <a:t>Intestine</a:t>
            </a:r>
            <a:r>
              <a:rPr lang="en-US" sz="2000" dirty="0"/>
              <a:t> </a:t>
            </a:r>
          </a:p>
          <a:p>
            <a:r>
              <a:rPr lang="en-US" sz="2000" dirty="0"/>
              <a:t>Active Ca2+ transport </a:t>
            </a:r>
          </a:p>
          <a:p>
            <a:r>
              <a:rPr lang="en-US" sz="2000" dirty="0"/>
              <a:t>Increases transcription of  TRPV5, TRPV6, </a:t>
            </a:r>
            <a:r>
              <a:rPr lang="en-US" sz="2000" dirty="0" err="1"/>
              <a:t>calbindins</a:t>
            </a:r>
            <a:r>
              <a:rPr lang="en-US" sz="2000" dirty="0"/>
              <a:t> , NCX1,PMCA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752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Kidney </a:t>
            </a:r>
          </a:p>
          <a:p>
            <a:r>
              <a:rPr lang="en-US" sz="2000" dirty="0"/>
              <a:t>Ca2+ reabsorption in DCT</a:t>
            </a:r>
          </a:p>
          <a:p>
            <a:r>
              <a:rPr lang="en-US" sz="2000" dirty="0"/>
              <a:t>?secondary to PTH increase</a:t>
            </a:r>
          </a:p>
          <a:p>
            <a:r>
              <a:rPr lang="en-US" sz="2000" dirty="0"/>
              <a:t>Increases expression of TRPV5 and TRPV6 in DT, CT, CCD by increasing mRNA concentration </a:t>
            </a:r>
          </a:p>
          <a:p>
            <a:r>
              <a:rPr lang="en-US" sz="2000" dirty="0"/>
              <a:t>Increase expression of </a:t>
            </a:r>
            <a:r>
              <a:rPr lang="en-US" sz="2000" dirty="0" err="1"/>
              <a:t>calbindin</a:t>
            </a:r>
            <a:r>
              <a:rPr lang="en-US" sz="2000" dirty="0"/>
              <a:t> D9K, D288K, PMCA pump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</a:p>
          <a:p>
            <a:pPr marL="114300" indent="0">
              <a:buNone/>
            </a:pPr>
            <a:endParaRPr lang="en-IN" sz="2000" dirty="0"/>
          </a:p>
          <a:p>
            <a:pPr marL="114300" indent="0">
              <a:buNone/>
            </a:pPr>
            <a:r>
              <a:rPr lang="en-US" sz="2000" b="1" dirty="0"/>
              <a:t>Bones</a:t>
            </a:r>
            <a:r>
              <a:rPr lang="en-US" sz="2000" dirty="0"/>
              <a:t> </a:t>
            </a:r>
          </a:p>
          <a:p>
            <a:r>
              <a:rPr lang="en-US" sz="2000" dirty="0"/>
              <a:t>Regulation of bone metabolism and Ca2+ homeostasis </a:t>
            </a:r>
          </a:p>
          <a:p>
            <a:r>
              <a:rPr lang="en-US" sz="2000" dirty="0"/>
              <a:t>VDR – osteoblasts , osteoclasts , chondrocytes</a:t>
            </a:r>
          </a:p>
          <a:p>
            <a:r>
              <a:rPr lang="en-US" sz="2000" dirty="0"/>
              <a:t>?inhibit osteoblast differentiation and bone matrix mineralization </a:t>
            </a:r>
          </a:p>
          <a:p>
            <a:r>
              <a:rPr lang="en-US" sz="2000" dirty="0"/>
              <a:t>Via RANKL activates osteoclasts</a:t>
            </a:r>
          </a:p>
          <a:p>
            <a:r>
              <a:rPr lang="en-US" sz="2000" dirty="0"/>
              <a:t>Increases serum Ca2</a:t>
            </a:r>
            <a:r>
              <a:rPr lang="en-US" dirty="0"/>
              <a:t>+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111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Calcitonin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004664" cy="480060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sz="2000" dirty="0"/>
              <a:t>Thyroid C cells </a:t>
            </a:r>
          </a:p>
          <a:p>
            <a:r>
              <a:rPr lang="en-US" sz="2000" dirty="0"/>
              <a:t>Ca2+ lowering hormone</a:t>
            </a:r>
          </a:p>
          <a:p>
            <a:r>
              <a:rPr lang="en-US" sz="2000" dirty="0"/>
              <a:t>Used in malignant hypercalcemia, osteoporosis , </a:t>
            </a:r>
            <a:r>
              <a:rPr lang="en-US" sz="2000" dirty="0" err="1"/>
              <a:t>Pagets</a:t>
            </a:r>
            <a:r>
              <a:rPr lang="en-US" sz="2000" dirty="0"/>
              <a:t> disease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26626" name="Picture 2" descr="Image result for calcito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4724400" cy="38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132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Estrogens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Postmenopausal women have higher calcium excretion than premenopausal </a:t>
            </a:r>
          </a:p>
          <a:p>
            <a:r>
              <a:rPr lang="en-US" sz="2000" dirty="0"/>
              <a:t>In early post-menopausal women , estrogen administration decreases urinary Ca2+ excretion , increases PTH and 1 </a:t>
            </a:r>
            <a:r>
              <a:rPr lang="el-GR" sz="2000" dirty="0"/>
              <a:t>α</a:t>
            </a:r>
            <a:r>
              <a:rPr lang="en-US" sz="2000" dirty="0"/>
              <a:t>,25(OH)2D3 </a:t>
            </a:r>
          </a:p>
          <a:p>
            <a:endParaRPr lang="en-US" sz="2000" dirty="0"/>
          </a:p>
          <a:p>
            <a:r>
              <a:rPr lang="en-US" sz="2000" dirty="0"/>
              <a:t>In mice lacking estrogen receptor alpha – reduced duodenal TRPV5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6091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in cellular processes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An abundant cation in the body -  </a:t>
            </a:r>
            <a:r>
              <a:rPr lang="en-US" sz="2000" dirty="0" err="1"/>
              <a:t>approx</a:t>
            </a:r>
            <a:r>
              <a:rPr lang="en-US" sz="2000" dirty="0"/>
              <a:t> 1000g in adults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RDA – 1000-1500mg/day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185224" cy="19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378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hormones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Thyrotoxicosis – hypercalcemia </a:t>
            </a:r>
          </a:p>
          <a:p>
            <a:r>
              <a:rPr lang="en-US" sz="2000" dirty="0"/>
              <a:t>Correlates with bone demineralization and altered biochemical markers of bone turnover </a:t>
            </a:r>
          </a:p>
          <a:p>
            <a:r>
              <a:rPr lang="en-US" sz="2000" dirty="0"/>
              <a:t>Hyperthyroid – lower Ca2+ transport rates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20285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Extra-cellular Calcium- </a:t>
            </a:r>
            <a:r>
              <a:rPr lang="en-US" dirty="0" err="1"/>
              <a:t>CaSR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/>
              <a:t>Regulates renal Ca2+ reabsorption by signaling via Calcium Sensing Receptor on cell membrane (</a:t>
            </a:r>
            <a:r>
              <a:rPr lang="en-US" sz="2000" dirty="0" err="1"/>
              <a:t>CaSR</a:t>
            </a:r>
            <a:r>
              <a:rPr lang="en-US" sz="2000" dirty="0"/>
              <a:t>)</a:t>
            </a:r>
          </a:p>
          <a:p>
            <a:r>
              <a:rPr lang="en-US" sz="2000" dirty="0"/>
              <a:t>Allows homeostasis even in minor changes in extracellular Ca2+ levels </a:t>
            </a:r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Present in </a:t>
            </a:r>
          </a:p>
          <a:p>
            <a:r>
              <a:rPr lang="en-US" sz="2000" dirty="0"/>
              <a:t>PTH secreting parathyroid</a:t>
            </a:r>
          </a:p>
          <a:p>
            <a:r>
              <a:rPr lang="en-US" sz="2000" dirty="0"/>
              <a:t>Calcitonin secreting thyroid </a:t>
            </a:r>
          </a:p>
          <a:p>
            <a:r>
              <a:rPr lang="en-US" sz="2000" dirty="0"/>
              <a:t>Intestines </a:t>
            </a:r>
          </a:p>
          <a:p>
            <a:r>
              <a:rPr lang="en-US" sz="2000" dirty="0"/>
              <a:t>Kidneys</a:t>
            </a:r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Determines </a:t>
            </a:r>
          </a:p>
          <a:p>
            <a:r>
              <a:rPr lang="en-US" sz="2000" dirty="0"/>
              <a:t>how much Ca2+ moves in and out of the body via intestine and kidney </a:t>
            </a:r>
          </a:p>
          <a:p>
            <a:r>
              <a:rPr lang="en-US" sz="2000" dirty="0"/>
              <a:t>How Ca2+ moves between bone and ECF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86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In proximal tubule </a:t>
            </a:r>
          </a:p>
          <a:p>
            <a:r>
              <a:rPr lang="en-US" sz="2000" dirty="0"/>
              <a:t>Sub-apical region – regulation of phosphate excretion</a:t>
            </a:r>
          </a:p>
          <a:p>
            <a:r>
              <a:rPr lang="en-US" sz="2000" dirty="0"/>
              <a:t>Tight control of 1 </a:t>
            </a:r>
            <a:r>
              <a:rPr lang="el-GR" sz="2000" dirty="0"/>
              <a:t>α</a:t>
            </a:r>
            <a:r>
              <a:rPr lang="en-US" sz="2000" dirty="0"/>
              <a:t>,25(OH)2D3  synthesis </a:t>
            </a:r>
          </a:p>
          <a:p>
            <a:r>
              <a:rPr lang="en-US" sz="2000" dirty="0"/>
              <a:t>Luminal Ca2+ via </a:t>
            </a:r>
            <a:r>
              <a:rPr lang="en-US" sz="2000" dirty="0" err="1"/>
              <a:t>CaSR</a:t>
            </a:r>
            <a:r>
              <a:rPr lang="en-US" sz="2000" dirty="0"/>
              <a:t> modulate Na+ dependent proton secretion and water reabsorption </a:t>
            </a:r>
          </a:p>
          <a:p>
            <a:endParaRPr lang="en-US" sz="2000" dirty="0"/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b="1" dirty="0"/>
              <a:t>Loop of Henle</a:t>
            </a:r>
          </a:p>
          <a:p>
            <a:r>
              <a:rPr lang="en-US" sz="2000" dirty="0"/>
              <a:t>Basolateral side of TALH</a:t>
            </a:r>
          </a:p>
          <a:p>
            <a:r>
              <a:rPr lang="en-US" sz="2000" dirty="0"/>
              <a:t>Modulates </a:t>
            </a:r>
            <a:r>
              <a:rPr lang="en-US" sz="2000" dirty="0" err="1"/>
              <a:t>paracellular</a:t>
            </a:r>
            <a:r>
              <a:rPr lang="en-US" sz="2000" dirty="0"/>
              <a:t> and transcellular </a:t>
            </a:r>
            <a:r>
              <a:rPr lang="en-US" sz="2000" dirty="0" err="1"/>
              <a:t>NaCl</a:t>
            </a:r>
            <a:r>
              <a:rPr lang="en-US" sz="2000" dirty="0"/>
              <a:t> and divalent cation transport</a:t>
            </a:r>
          </a:p>
          <a:p>
            <a:r>
              <a:rPr lang="en-US" sz="2000" dirty="0" err="1"/>
              <a:t>CaSR</a:t>
            </a:r>
            <a:r>
              <a:rPr lang="en-US" sz="2000" dirty="0"/>
              <a:t> activation induces Ca2+ loss 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94258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b="1" dirty="0"/>
              <a:t>Activation of </a:t>
            </a:r>
            <a:r>
              <a:rPr lang="en-US" sz="2000" b="1" dirty="0" err="1"/>
              <a:t>CaSR</a:t>
            </a:r>
            <a:r>
              <a:rPr lang="en-US" sz="2000" b="1" dirty="0"/>
              <a:t> –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↓ renal tubular Ca2+ reabsorption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Induces </a:t>
            </a:r>
            <a:r>
              <a:rPr lang="en-US" sz="2000" dirty="0" err="1"/>
              <a:t>calciuresis</a:t>
            </a:r>
            <a:r>
              <a:rPr lang="en-US" sz="2000" dirty="0"/>
              <a:t> in response to Ca2+ load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Inhibits NKCC2 activity 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Regulates </a:t>
            </a:r>
            <a:r>
              <a:rPr lang="en-US" sz="2000" dirty="0" err="1"/>
              <a:t>paracellular</a:t>
            </a:r>
            <a:r>
              <a:rPr lang="en-US" sz="2000" dirty="0"/>
              <a:t> permeability </a:t>
            </a:r>
          </a:p>
          <a:p>
            <a:r>
              <a:rPr lang="en-US" sz="2000" dirty="0" err="1"/>
              <a:t>CaSR</a:t>
            </a:r>
            <a:r>
              <a:rPr lang="en-US" sz="2000" dirty="0"/>
              <a:t> antagonist  - ↑ Ca2+ permeability , no Na flux </a:t>
            </a:r>
          </a:p>
          <a:p>
            <a:r>
              <a:rPr lang="en-US" sz="2000" dirty="0"/>
              <a:t>Due to upregulation of Claudin-14 → inhibits channels formed by claudin-16 &amp; 19</a:t>
            </a:r>
          </a:p>
          <a:p>
            <a:r>
              <a:rPr lang="en-US" sz="2000" dirty="0"/>
              <a:t>Involves </a:t>
            </a:r>
            <a:r>
              <a:rPr lang="en-US" sz="2000" dirty="0" err="1"/>
              <a:t>CaSR</a:t>
            </a:r>
            <a:r>
              <a:rPr lang="en-US" sz="2000" dirty="0"/>
              <a:t> inhibiting </a:t>
            </a:r>
            <a:r>
              <a:rPr lang="en-US" sz="2000" dirty="0" err="1"/>
              <a:t>calcineurin</a:t>
            </a:r>
            <a:r>
              <a:rPr lang="en-US" sz="2000" dirty="0"/>
              <a:t> – that activates nuclear factor of activated T calls (NFAT) which downregulates </a:t>
            </a:r>
            <a:r>
              <a:rPr lang="en-US" sz="2000" dirty="0" err="1"/>
              <a:t>claudin</a:t>
            </a:r>
            <a:r>
              <a:rPr lang="en-US" sz="2000" dirty="0"/>
              <a:t> 14 expression</a:t>
            </a:r>
            <a:endParaRPr lang="en-IN" sz="2000" dirty="0"/>
          </a:p>
          <a:p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6324600" y="1905000"/>
            <a:ext cx="457200" cy="11430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6934200" y="22918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↓ Ca2+</a:t>
            </a:r>
          </a:p>
        </p:txBody>
      </p:sp>
    </p:spTree>
    <p:extLst>
      <p:ext uri="{BB962C8B-B14F-4D97-AF65-F5344CB8AC3E}">
        <p14:creationId xmlns:p14="http://schemas.microsoft.com/office/powerpoint/2010/main" val="15791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In DCT</a:t>
            </a:r>
          </a:p>
          <a:p>
            <a:r>
              <a:rPr lang="en-US" sz="2000" dirty="0"/>
              <a:t>Apical membrane and sub-apical vesicles</a:t>
            </a:r>
          </a:p>
          <a:p>
            <a:r>
              <a:rPr lang="en-US" sz="2000" dirty="0"/>
              <a:t>Along with TRPV5</a:t>
            </a:r>
          </a:p>
          <a:p>
            <a:r>
              <a:rPr lang="en-US" sz="2000" dirty="0" err="1"/>
              <a:t>CaSR</a:t>
            </a:r>
            <a:r>
              <a:rPr lang="en-US" sz="2000" dirty="0"/>
              <a:t> activation increase TRPV5 and therefore Ca2+ reabsorption </a:t>
            </a:r>
          </a:p>
          <a:p>
            <a:endParaRPr lang="en-US" sz="2000" dirty="0"/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b="1" dirty="0"/>
              <a:t>In collection duct</a:t>
            </a:r>
          </a:p>
          <a:p>
            <a:r>
              <a:rPr lang="en-US" sz="2000" dirty="0"/>
              <a:t>Urine Ca2+ levels influence acid excretion and water absorption in intercalated cells </a:t>
            </a:r>
          </a:p>
          <a:p>
            <a:r>
              <a:rPr lang="en-US" sz="2000" dirty="0"/>
              <a:t>Prevent renal stones</a:t>
            </a:r>
          </a:p>
          <a:p>
            <a:r>
              <a:rPr lang="en-US" sz="2000" dirty="0" err="1"/>
              <a:t>Hypercalciuria</a:t>
            </a:r>
            <a:r>
              <a:rPr lang="en-US" sz="2000" dirty="0"/>
              <a:t> induces polyuria via </a:t>
            </a:r>
            <a:r>
              <a:rPr lang="en-US" sz="2000" dirty="0" err="1"/>
              <a:t>CaSR</a:t>
            </a:r>
            <a:r>
              <a:rPr lang="en-US" sz="2000" dirty="0"/>
              <a:t>  in medullary CD</a:t>
            </a:r>
          </a:p>
          <a:p>
            <a:r>
              <a:rPr lang="en-US" sz="2000" dirty="0"/>
              <a:t>Expressed in principal cells along with aquaporin 2 in apical membrane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5482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Claudin-14  knockout mice </a:t>
            </a:r>
          </a:p>
          <a:p>
            <a:r>
              <a:rPr lang="en-US" sz="2000" dirty="0"/>
              <a:t>Were unable to increase excretion of calcium in response to high Ca2+ diet</a:t>
            </a:r>
          </a:p>
          <a:p>
            <a:r>
              <a:rPr lang="en-US" sz="2000" dirty="0"/>
              <a:t>Had complete loss of urinary Ca2+ excretion in response to </a:t>
            </a:r>
            <a:r>
              <a:rPr lang="en-US" sz="2000" dirty="0" err="1"/>
              <a:t>CaSR</a:t>
            </a:r>
            <a:r>
              <a:rPr lang="en-US" sz="2000" dirty="0"/>
              <a:t> agonist or antagonist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734042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Diuretics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Loop diuretics </a:t>
            </a:r>
          </a:p>
          <a:p>
            <a:r>
              <a:rPr lang="en-US" sz="2000" dirty="0"/>
              <a:t>↑ urinary calcium losses </a:t>
            </a:r>
          </a:p>
          <a:p>
            <a:r>
              <a:rPr lang="en-US" sz="2000" dirty="0"/>
              <a:t>Due to its ability to bind to  and inhibit  furosemide-sensitive NKCC2 on TALH</a:t>
            </a:r>
          </a:p>
          <a:p>
            <a:r>
              <a:rPr lang="en-US" sz="2000" dirty="0" err="1"/>
              <a:t>NaCl</a:t>
            </a:r>
            <a:r>
              <a:rPr lang="en-US" sz="2000" dirty="0"/>
              <a:t> absorption ↓ , K+ recycling ↓</a:t>
            </a:r>
            <a:endParaRPr lang="en-IN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Reduces lumen positivity and therefore Ca2+ reabsorption</a:t>
            </a:r>
          </a:p>
          <a:p>
            <a:endParaRPr lang="en-US" sz="2000" dirty="0"/>
          </a:p>
          <a:p>
            <a:r>
              <a:rPr lang="en-US" sz="2000" dirty="0"/>
              <a:t>Bartter’s syndrome with mutation of NKCC2 → </a:t>
            </a:r>
            <a:r>
              <a:rPr lang="en-US" sz="2000" dirty="0" err="1"/>
              <a:t>calciuria</a:t>
            </a:r>
            <a:endParaRPr lang="en-US" sz="2000" dirty="0"/>
          </a:p>
          <a:p>
            <a:r>
              <a:rPr lang="en-US" sz="2000" dirty="0"/>
              <a:t>Compensatory ↑ occur in DT channels and proteins such as TRPV5, TRPV6, </a:t>
            </a:r>
            <a:r>
              <a:rPr lang="en-US" sz="2000" dirty="0" err="1"/>
              <a:t>Calbindin</a:t>
            </a:r>
            <a:r>
              <a:rPr lang="en-US" sz="2000" dirty="0"/>
              <a:t> D28K with furosemide  but does not compensate excretion </a:t>
            </a:r>
            <a:endParaRPr lang="en-IN" sz="2000" dirty="0"/>
          </a:p>
        </p:txBody>
      </p:sp>
      <p:sp>
        <p:nvSpPr>
          <p:cNvPr id="4" name="Down Arrow 3"/>
          <p:cNvSpPr/>
          <p:nvPr/>
        </p:nvSpPr>
        <p:spPr>
          <a:xfrm>
            <a:off x="3276600" y="3525837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5494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Image result for loop diuretics and calc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534712" cy="40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05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6200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Thiazide diuretics </a:t>
            </a:r>
          </a:p>
          <a:p>
            <a:r>
              <a:rPr lang="en-US" sz="2000" dirty="0"/>
              <a:t>Cause </a:t>
            </a:r>
            <a:r>
              <a:rPr lang="en-US" sz="2000" dirty="0" err="1"/>
              <a:t>hypocalciuria</a:t>
            </a:r>
            <a:r>
              <a:rPr lang="en-US" sz="2000" dirty="0"/>
              <a:t> </a:t>
            </a:r>
          </a:p>
          <a:p>
            <a:r>
              <a:rPr lang="en-US" sz="2000" dirty="0"/>
              <a:t>Independent of PTH</a:t>
            </a:r>
          </a:p>
          <a:p>
            <a:r>
              <a:rPr lang="en-US" sz="2000" dirty="0"/>
              <a:t>Bind to and inhibit Na-Cl cotransporter in DT</a:t>
            </a:r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Chronic use </a:t>
            </a:r>
          </a:p>
          <a:p>
            <a:r>
              <a:rPr lang="en-US" sz="2000" dirty="0"/>
              <a:t>ECF reduction which enhances Na+ &amp; Ca2+ </a:t>
            </a:r>
            <a:r>
              <a:rPr lang="en-US" sz="2000" dirty="0" err="1"/>
              <a:t>reabsortion</a:t>
            </a:r>
            <a:r>
              <a:rPr lang="en-US" sz="2000" dirty="0"/>
              <a:t> in PT</a:t>
            </a:r>
          </a:p>
          <a:p>
            <a:r>
              <a:rPr lang="en-US" sz="2000" dirty="0"/>
              <a:t>DT Ca2+ transport unaffected </a:t>
            </a:r>
          </a:p>
          <a:p>
            <a:endParaRPr lang="en-US" sz="2000" dirty="0"/>
          </a:p>
          <a:p>
            <a:r>
              <a:rPr lang="en-US" sz="2000" dirty="0"/>
              <a:t>Development of </a:t>
            </a:r>
            <a:r>
              <a:rPr lang="en-US" sz="2000" dirty="0" err="1"/>
              <a:t>Hypocalciuria</a:t>
            </a:r>
            <a:r>
              <a:rPr lang="en-US" sz="2000" dirty="0"/>
              <a:t> – compensatory increase in Na+ reabsorption  secondary to initial </a:t>
            </a:r>
            <a:r>
              <a:rPr lang="en-US" sz="2000" dirty="0" err="1"/>
              <a:t>natriuresis</a:t>
            </a:r>
            <a:r>
              <a:rPr lang="en-US" sz="2000" dirty="0"/>
              <a:t> </a:t>
            </a:r>
          </a:p>
          <a:p>
            <a:r>
              <a:rPr lang="en-US" sz="2000" dirty="0"/>
              <a:t>Upregulation of </a:t>
            </a:r>
            <a:r>
              <a:rPr lang="en-US" sz="2000" dirty="0" err="1"/>
              <a:t>Na+H</a:t>
            </a:r>
            <a:r>
              <a:rPr lang="en-US" sz="2000" dirty="0"/>
              <a:t>+ exchanger  which is responsible for PT reabsorption of Na+ &amp; Ca2+</a:t>
            </a:r>
          </a:p>
        </p:txBody>
      </p:sp>
    </p:spTree>
    <p:extLst>
      <p:ext uri="{BB962C8B-B14F-4D97-AF65-F5344CB8AC3E}">
        <p14:creationId xmlns:p14="http://schemas.microsoft.com/office/powerpoint/2010/main" val="2652554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8674" name="Picture 2" descr="Image result for thiazide diuretics and calc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5426744" cy="53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0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Critical role 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Nerve conduction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Coagulation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Enzyme activation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Exocytosis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Bone mineralization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Regulated by </a:t>
            </a:r>
          </a:p>
          <a:p>
            <a:r>
              <a:rPr lang="en-US" dirty="0"/>
              <a:t>Intestinal absorption </a:t>
            </a:r>
          </a:p>
          <a:p>
            <a:r>
              <a:rPr lang="en-US" dirty="0"/>
              <a:t>Renal absorption </a:t>
            </a:r>
          </a:p>
          <a:p>
            <a:r>
              <a:rPr lang="en-US" dirty="0"/>
              <a:t>Bone turnover</a:t>
            </a:r>
          </a:p>
          <a:p>
            <a:endParaRPr lang="en-US" dirty="0"/>
          </a:p>
          <a:p>
            <a:r>
              <a:rPr lang="en-US" dirty="0"/>
              <a:t>Hormones – PTH, calcitriol, iCa2+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7309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Gitelman’s</a:t>
            </a:r>
            <a:r>
              <a:rPr lang="en-US" sz="2000" dirty="0"/>
              <a:t> syndrome &amp;  inactivating mutations of thiazide sensitive  Na-Cl transporter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Hypocalciuria</a:t>
            </a:r>
            <a:r>
              <a:rPr lang="en-US" sz="2000" dirty="0"/>
              <a:t>, hypomagnesemia , volume depletion </a:t>
            </a:r>
          </a:p>
          <a:p>
            <a:endParaRPr lang="en-US" sz="2000" dirty="0"/>
          </a:p>
          <a:p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3352800" y="227235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678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dirty="0" err="1"/>
              <a:t>Hypercalciuria</a:t>
            </a:r>
            <a:endParaRPr lang="en-US" sz="2000" dirty="0"/>
          </a:p>
          <a:p>
            <a:r>
              <a:rPr lang="en-US" sz="2000" dirty="0"/>
              <a:t>Ca2+ uptake by TRPV5 is inhibited </a:t>
            </a:r>
          </a:p>
          <a:p>
            <a:r>
              <a:rPr lang="en-US" sz="2000" dirty="0"/>
              <a:t>Mg2+ supplementation prevent renal stone formation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535883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acidosis &amp; alkalosis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Acidosis – </a:t>
            </a:r>
            <a:r>
              <a:rPr lang="en-US" sz="2000" dirty="0" err="1"/>
              <a:t>hypercalciuria</a:t>
            </a:r>
            <a:r>
              <a:rPr lang="en-US" sz="2000" dirty="0"/>
              <a:t> , bone loss , osteoporosis </a:t>
            </a:r>
          </a:p>
          <a:p>
            <a:r>
              <a:rPr lang="en-US" sz="2000" dirty="0"/>
              <a:t>Affect reabsorption in DT, expression &amp; activity ofTRPV5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561799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Ca2+ transport by Novel proteins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Klotho</a:t>
            </a:r>
          </a:p>
          <a:p>
            <a:r>
              <a:rPr lang="en-US" dirty="0" err="1"/>
              <a:t>Sclerostin</a:t>
            </a:r>
            <a:endParaRPr lang="en-IN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clerostin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722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06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Klotho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Co-receptor for </a:t>
            </a:r>
            <a:r>
              <a:rPr lang="en-US" sz="2000" dirty="0" err="1"/>
              <a:t>phosphaturic</a:t>
            </a:r>
            <a:r>
              <a:rPr lang="en-US" sz="2000" dirty="0"/>
              <a:t> peptide -FGF 23</a:t>
            </a:r>
          </a:p>
          <a:p>
            <a:r>
              <a:rPr lang="en-US" sz="2000" dirty="0"/>
              <a:t>Kidney and parathyroid specific protein </a:t>
            </a:r>
          </a:p>
          <a:p>
            <a:r>
              <a:rPr lang="en-US" sz="2000" dirty="0"/>
              <a:t>Influences epithelial Ca2+ transport by </a:t>
            </a:r>
            <a:r>
              <a:rPr lang="en-US" sz="2000" dirty="0" err="1"/>
              <a:t>deglycosylating</a:t>
            </a:r>
            <a:r>
              <a:rPr lang="en-US" sz="2000" dirty="0"/>
              <a:t> TRPV5</a:t>
            </a:r>
          </a:p>
          <a:p>
            <a:r>
              <a:rPr lang="en-US" sz="2000" dirty="0"/>
              <a:t>Traps the channel in plasma membrane and sustains its activity 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5" name="Picture 2" descr="Image result for klotho and calc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4" r="59855"/>
          <a:stretch/>
        </p:blipFill>
        <p:spPr bwMode="auto">
          <a:xfrm>
            <a:off x="2133600" y="3308032"/>
            <a:ext cx="4114800" cy="32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65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Sclerostin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/>
          <a:lstStyle/>
          <a:p>
            <a:r>
              <a:rPr lang="en-US" sz="2000" dirty="0"/>
              <a:t>Osteocyte derived glycoprotein </a:t>
            </a:r>
          </a:p>
          <a:p>
            <a:r>
              <a:rPr lang="en-US" sz="2000" dirty="0"/>
              <a:t>Influences bone mass</a:t>
            </a:r>
          </a:p>
          <a:p>
            <a:r>
              <a:rPr lang="en-US" sz="2000" dirty="0" err="1"/>
              <a:t>Sclerosteosis</a:t>
            </a:r>
            <a:r>
              <a:rPr lang="en-US" sz="2000" dirty="0"/>
              <a:t> – inactivating mutation of </a:t>
            </a:r>
            <a:r>
              <a:rPr lang="en-US" sz="2000" dirty="0" err="1"/>
              <a:t>sclerostin</a:t>
            </a:r>
            <a:r>
              <a:rPr lang="en-US" sz="2000" dirty="0"/>
              <a:t> gene</a:t>
            </a:r>
          </a:p>
          <a:p>
            <a:r>
              <a:rPr lang="en-US" sz="2000" dirty="0"/>
              <a:t>Van </a:t>
            </a:r>
            <a:r>
              <a:rPr lang="en-US" sz="2000" dirty="0" err="1"/>
              <a:t>Buchem’s</a:t>
            </a:r>
            <a:r>
              <a:rPr lang="en-US" sz="2000" dirty="0"/>
              <a:t> – milder form  - down streaming of </a:t>
            </a:r>
            <a:r>
              <a:rPr lang="en-US" sz="2000" dirty="0" err="1"/>
              <a:t>sclerostin</a:t>
            </a:r>
            <a:r>
              <a:rPr lang="en-US" sz="2000" dirty="0"/>
              <a:t> gene </a:t>
            </a:r>
          </a:p>
          <a:p>
            <a:r>
              <a:rPr lang="en-US" sz="2000" dirty="0"/>
              <a:t>Dense bone and skeletal over growth – constricts cranial nerve foramina, foramina magnum  - premature death</a:t>
            </a:r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dirty="0" err="1"/>
              <a:t>Sclerostin</a:t>
            </a:r>
            <a:r>
              <a:rPr lang="en-US" sz="2000" dirty="0"/>
              <a:t> </a:t>
            </a:r>
          </a:p>
          <a:p>
            <a:r>
              <a:rPr lang="en-US" sz="2000" dirty="0"/>
              <a:t>Alters  synthesis of 1 </a:t>
            </a:r>
            <a:r>
              <a:rPr lang="el-GR" sz="2000" dirty="0"/>
              <a:t>α</a:t>
            </a:r>
            <a:r>
              <a:rPr lang="en-US" sz="2000" dirty="0"/>
              <a:t>,25(OH)2D3 </a:t>
            </a:r>
          </a:p>
          <a:p>
            <a:r>
              <a:rPr lang="en-US" sz="2000" dirty="0"/>
              <a:t>Influences Ca2+ reabsorption in kidney </a:t>
            </a:r>
          </a:p>
          <a:p>
            <a:r>
              <a:rPr lang="en-US" sz="2000" dirty="0"/>
              <a:t>No change in PTH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3054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486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Increases excretion of calcium as opposed to PTH and                          1 </a:t>
            </a:r>
            <a:r>
              <a:rPr lang="el-GR" sz="2000" dirty="0"/>
              <a:t>α</a:t>
            </a:r>
            <a:r>
              <a:rPr lang="en-US" sz="2000" dirty="0"/>
              <a:t>,25(OH)2D3 </a:t>
            </a:r>
          </a:p>
          <a:p>
            <a:r>
              <a:rPr lang="en-US" sz="2000" dirty="0"/>
              <a:t>Reduced </a:t>
            </a:r>
            <a:r>
              <a:rPr lang="en-US" sz="2000" dirty="0" err="1"/>
              <a:t>sclerostin</a:t>
            </a:r>
            <a:r>
              <a:rPr lang="en-US" sz="2000" dirty="0"/>
              <a:t> expression enhances Ca2+ reabsorption directly or through  changes in 1 </a:t>
            </a:r>
            <a:r>
              <a:rPr lang="el-GR" sz="2000" dirty="0"/>
              <a:t>α</a:t>
            </a:r>
            <a:r>
              <a:rPr lang="en-US" sz="2000" dirty="0"/>
              <a:t>,25(OH)2D3  synthesis</a:t>
            </a:r>
          </a:p>
          <a:p>
            <a:r>
              <a:rPr lang="en-US" sz="2000" dirty="0"/>
              <a:t>1 </a:t>
            </a:r>
            <a:r>
              <a:rPr lang="el-GR" sz="2000" dirty="0"/>
              <a:t>α</a:t>
            </a:r>
            <a:r>
              <a:rPr lang="en-US" sz="2000" dirty="0"/>
              <a:t>,25(OH)2D3 synthesis – direct or via FGF-23</a:t>
            </a:r>
            <a:endParaRPr lang="en-IN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32583"/>
            <a:ext cx="4953000" cy="372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16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Ciclosporine</a:t>
            </a:r>
            <a:r>
              <a:rPr lang="en-US" dirty="0"/>
              <a:t> &amp; Tacrolimus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Cause increase bone turn over and </a:t>
            </a:r>
            <a:r>
              <a:rPr lang="en-US" sz="2000" dirty="0" err="1"/>
              <a:t>hypercalciuria</a:t>
            </a:r>
            <a:r>
              <a:rPr lang="en-US" sz="2000" dirty="0"/>
              <a:t> </a:t>
            </a:r>
          </a:p>
          <a:p>
            <a:r>
              <a:rPr lang="en-US" sz="2000" dirty="0"/>
              <a:t>Osteoporosis </a:t>
            </a:r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Tacrolimus </a:t>
            </a:r>
          </a:p>
          <a:p>
            <a:r>
              <a:rPr lang="en-US" sz="2000" dirty="0"/>
              <a:t>Increases urinary Ca2+ excretion by downregulating mRNA and protein expression of TRPV5 and </a:t>
            </a:r>
            <a:r>
              <a:rPr lang="en-US" sz="2000" dirty="0" err="1"/>
              <a:t>Calbindin</a:t>
            </a:r>
            <a:endParaRPr lang="en-US" sz="2000" dirty="0"/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dirty="0" err="1"/>
              <a:t>Ciclosporine</a:t>
            </a:r>
            <a:endParaRPr lang="en-US" sz="2000" dirty="0"/>
          </a:p>
          <a:p>
            <a:r>
              <a:rPr lang="en-US" sz="2000" dirty="0"/>
              <a:t>Reduce expression of VDR on DCT – </a:t>
            </a:r>
            <a:r>
              <a:rPr lang="en-US" sz="2000" dirty="0" err="1"/>
              <a:t>Vit</a:t>
            </a:r>
            <a:r>
              <a:rPr lang="en-US" sz="2000" dirty="0"/>
              <a:t> D resistance </a:t>
            </a:r>
          </a:p>
          <a:p>
            <a:r>
              <a:rPr lang="en-US" sz="2000" dirty="0"/>
              <a:t>Inability to retain Ca2+ </a:t>
            </a:r>
            <a:r>
              <a:rPr lang="en-US" sz="2000" dirty="0" err="1"/>
              <a:t>inspite</a:t>
            </a:r>
            <a:r>
              <a:rPr lang="en-US" sz="2000" dirty="0"/>
              <a:t> of high </a:t>
            </a:r>
            <a:r>
              <a:rPr lang="en-US" sz="2000" dirty="0" err="1"/>
              <a:t>Vit</a:t>
            </a:r>
            <a:r>
              <a:rPr lang="en-US" sz="2000" dirty="0"/>
              <a:t> D levels 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608910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Hypercalciuria</a:t>
            </a:r>
            <a:endParaRPr lang="en-US" sz="2000" dirty="0"/>
          </a:p>
          <a:p>
            <a:r>
              <a:rPr lang="en-US" sz="2000" dirty="0"/>
              <a:t>20% increase of Ca2+ excretion at any given urine sodium levels </a:t>
            </a:r>
          </a:p>
          <a:p>
            <a:r>
              <a:rPr lang="en-US" sz="2000" dirty="0"/>
              <a:t>Low PMCA1b level and increase </a:t>
            </a:r>
            <a:r>
              <a:rPr lang="en-US" sz="2000" dirty="0" err="1"/>
              <a:t>Calbindin</a:t>
            </a:r>
            <a:r>
              <a:rPr lang="en-US" sz="2000" dirty="0"/>
              <a:t> levels</a:t>
            </a:r>
          </a:p>
          <a:p>
            <a:r>
              <a:rPr lang="en-US" sz="2000" dirty="0"/>
              <a:t>Upregulation of Ca2+ proteins when compared to normotensives </a:t>
            </a:r>
          </a:p>
          <a:p>
            <a:r>
              <a:rPr lang="en-US" sz="2000" dirty="0"/>
              <a:t>? Due to decreased tubular reabsorption of Ca2+ along DCT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411142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1143000"/>
          </a:xfrm>
        </p:spPr>
        <p:txBody>
          <a:bodyPr/>
          <a:lstStyle/>
          <a:p>
            <a:r>
              <a:rPr lang="en-US" sz="4400" dirty="0"/>
              <a:t>To summarize 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514901" cy="55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93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absorption 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5421682" cy="355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64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9640"/>
            <a:ext cx="8269652" cy="595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1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Intestinal calcium absorption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Small intestine by both active and passive mechanisms </a:t>
            </a:r>
          </a:p>
          <a:p>
            <a:r>
              <a:rPr lang="en-US" sz="2000" dirty="0"/>
              <a:t>Active – duodenum and jejunum </a:t>
            </a:r>
          </a:p>
          <a:p>
            <a:r>
              <a:rPr lang="en-US" sz="2000" dirty="0"/>
              <a:t>Passive – entire length</a:t>
            </a:r>
          </a:p>
          <a:p>
            <a:endParaRPr lang="en-US" dirty="0"/>
          </a:p>
        </p:txBody>
      </p:sp>
      <p:pic>
        <p:nvPicPr>
          <p:cNvPr id="10242" name="Picture 2" descr="Image result for calcium absorption in intes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4343400" cy="35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0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and bone metabolism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Major Ca2+ in the body</a:t>
            </a:r>
          </a:p>
          <a:p>
            <a:r>
              <a:rPr lang="en-US" sz="2000" dirty="0"/>
              <a:t>Osteoclast and osteoblast maintain homeostasis</a:t>
            </a:r>
            <a:endParaRPr lang="en-IN" sz="2000" dirty="0"/>
          </a:p>
        </p:txBody>
      </p:sp>
      <p:pic>
        <p:nvPicPr>
          <p:cNvPr id="15362" name="Picture 2" descr="Image result for osteoblast and osteoclast calc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800974"/>
            <a:ext cx="5181600" cy="39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6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distribution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Calcium in plasma is </a:t>
            </a:r>
            <a:endParaRPr lang="en-IN" sz="2000" dirty="0"/>
          </a:p>
          <a:p>
            <a:r>
              <a:rPr lang="en-US" sz="2000" dirty="0"/>
              <a:t>Filterable (60%)</a:t>
            </a:r>
          </a:p>
          <a:p>
            <a:r>
              <a:rPr lang="en-US" sz="2000" dirty="0"/>
              <a:t>Bound (40%)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16051" r="3380" b="1976"/>
          <a:stretch/>
        </p:blipFill>
        <p:spPr bwMode="auto">
          <a:xfrm>
            <a:off x="2133600" y="2983173"/>
            <a:ext cx="4434385" cy="344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8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860"/>
            <a:ext cx="3556282" cy="4800600"/>
          </a:xfrm>
        </p:spPr>
        <p:txBody>
          <a:bodyPr>
            <a:normAutofit/>
          </a:bodyPr>
          <a:lstStyle/>
          <a:p>
            <a:r>
              <a:rPr lang="en-US" sz="2000" dirty="0"/>
              <a:t>Filterable calcium is complexed with citrate , sulfate, phosphate (10%)</a:t>
            </a:r>
          </a:p>
          <a:p>
            <a:r>
              <a:rPr lang="en-US" sz="2000" dirty="0"/>
              <a:t>Ionized calcium – 50%</a:t>
            </a:r>
          </a:p>
          <a:p>
            <a:r>
              <a:rPr lang="en-US" sz="2000" dirty="0"/>
              <a:t>% of calcium bound depends on pH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/>
              <a:t>Alkalemia</a:t>
            </a:r>
            <a:r>
              <a:rPr lang="en-US" sz="2000" dirty="0"/>
              <a:t> - ↓ free calcium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/>
              <a:t>Acidemia</a:t>
            </a:r>
            <a:r>
              <a:rPr lang="en-US" sz="2000" dirty="0"/>
              <a:t> - ↑ free calcium </a:t>
            </a:r>
          </a:p>
          <a:p>
            <a:r>
              <a:rPr lang="en-US" sz="2000" dirty="0"/>
              <a:t>1-g/dl change in albumin = o.8-mg/dl change in calcium </a:t>
            </a:r>
          </a:p>
          <a:p>
            <a:r>
              <a:rPr lang="en-US" sz="2000" dirty="0"/>
              <a:t>1-g/dl change in globulin = 0.16-mg/</a:t>
            </a:r>
            <a:r>
              <a:rPr lang="en-US" sz="2000" dirty="0" err="1"/>
              <a:t>dL</a:t>
            </a:r>
            <a:r>
              <a:rPr lang="en-US" sz="2000" dirty="0"/>
              <a:t> change in calcium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82" y="990600"/>
            <a:ext cx="428197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540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2550</TotalTime>
  <Words>1721</Words>
  <Application>Microsoft Office PowerPoint</Application>
  <PresentationFormat>On-screen Show (4:3)</PresentationFormat>
  <Paragraphs>312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Cambria</vt:lpstr>
      <vt:lpstr>Wingdings</vt:lpstr>
      <vt:lpstr>Adjacency</vt:lpstr>
      <vt:lpstr>   Calcium  Metabolism</vt:lpstr>
      <vt:lpstr>Overview </vt:lpstr>
      <vt:lpstr>Calcium in cellular processes</vt:lpstr>
      <vt:lpstr>PowerPoint Presentation</vt:lpstr>
      <vt:lpstr>Calcium absorption </vt:lpstr>
      <vt:lpstr>Intestinal calcium absorption </vt:lpstr>
      <vt:lpstr>Calcium and bone metabolism </vt:lpstr>
      <vt:lpstr>Calcium distribution </vt:lpstr>
      <vt:lpstr>PowerPoint Presentation</vt:lpstr>
      <vt:lpstr>Calcium and pH</vt:lpstr>
      <vt:lpstr>Regulation of calcium homeostasis by PTH- Vitamin D</vt:lpstr>
      <vt:lpstr>Reabsorption of calcium along the tubules </vt:lpstr>
      <vt:lpstr>Proximal Tubule</vt:lpstr>
      <vt:lpstr>PowerPoint Presentation</vt:lpstr>
      <vt:lpstr>In loop of Henle</vt:lpstr>
      <vt:lpstr>PowerPoint Presentation</vt:lpstr>
      <vt:lpstr>PowerPoint Presentation</vt:lpstr>
      <vt:lpstr>In distal tubule</vt:lpstr>
      <vt:lpstr>PowerPoint Presentation</vt:lpstr>
      <vt:lpstr>Distribution of channels across DCT</vt:lpstr>
      <vt:lpstr>Regulation of Ca2+ transport </vt:lpstr>
      <vt:lpstr>Ca 2+ regulating hormones</vt:lpstr>
      <vt:lpstr>PTH</vt:lpstr>
      <vt:lpstr>PowerPoint Presentation</vt:lpstr>
      <vt:lpstr>1 α,25(OH)2D3</vt:lpstr>
      <vt:lpstr>PowerPoint Presentation</vt:lpstr>
      <vt:lpstr>PowerPoint Presentation</vt:lpstr>
      <vt:lpstr>Calcitonin </vt:lpstr>
      <vt:lpstr>Estrogens </vt:lpstr>
      <vt:lpstr>Thyroid hormones</vt:lpstr>
      <vt:lpstr>Extra-cellular Calcium- CaSR</vt:lpstr>
      <vt:lpstr>PowerPoint Presentation</vt:lpstr>
      <vt:lpstr>PowerPoint Presentation</vt:lpstr>
      <vt:lpstr>PowerPoint Presentation</vt:lpstr>
      <vt:lpstr>PowerPoint Presentation</vt:lpstr>
      <vt:lpstr>Diuretics </vt:lpstr>
      <vt:lpstr>PowerPoint Presentation</vt:lpstr>
      <vt:lpstr>PowerPoint Presentation</vt:lpstr>
      <vt:lpstr>PowerPoint Presentation</vt:lpstr>
      <vt:lpstr>PowerPoint Presentation</vt:lpstr>
      <vt:lpstr>Magnesium </vt:lpstr>
      <vt:lpstr>Metabolic acidosis &amp; alkalosis</vt:lpstr>
      <vt:lpstr>Regulation of Ca2+ transport by Novel proteins </vt:lpstr>
      <vt:lpstr>Klotho</vt:lpstr>
      <vt:lpstr>Sclerostin</vt:lpstr>
      <vt:lpstr>PowerPoint Presentation</vt:lpstr>
      <vt:lpstr>Ciclosporine &amp; Tacrolimus</vt:lpstr>
      <vt:lpstr>Hypertension </vt:lpstr>
      <vt:lpstr>To summarize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Calcium  metabolism</dc:title>
  <dc:creator>Krithika</dc:creator>
  <cp:lastModifiedBy>brownm@eng.fiu.edu</cp:lastModifiedBy>
  <cp:revision>73</cp:revision>
  <dcterms:created xsi:type="dcterms:W3CDTF">2018-12-02T15:47:44Z</dcterms:created>
  <dcterms:modified xsi:type="dcterms:W3CDTF">2021-11-15T15:29:03Z</dcterms:modified>
</cp:coreProperties>
</file>