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303" r:id="rId2"/>
    <p:sldId id="304" r:id="rId3"/>
    <p:sldId id="305" r:id="rId4"/>
    <p:sldId id="306" r:id="rId5"/>
    <p:sldId id="352" r:id="rId6"/>
    <p:sldId id="351" r:id="rId7"/>
    <p:sldId id="350" r:id="rId8"/>
    <p:sldId id="311" r:id="rId9"/>
    <p:sldId id="312" r:id="rId10"/>
    <p:sldId id="355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54" r:id="rId23"/>
    <p:sldId id="347" r:id="rId24"/>
    <p:sldId id="348" r:id="rId25"/>
    <p:sldId id="324" r:id="rId26"/>
    <p:sldId id="325" r:id="rId27"/>
    <p:sldId id="326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45" r:id="rId38"/>
    <p:sldId id="34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9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66"/>
    <a:srgbClr val="FFFFFF"/>
    <a:srgbClr val="99CCFF"/>
    <a:srgbClr val="6699FF"/>
    <a:srgbClr val="99CC99"/>
    <a:srgbClr val="669966"/>
    <a:srgbClr val="99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0929"/>
  </p:normalViewPr>
  <p:slideViewPr>
    <p:cSldViewPr snapToGrid="0">
      <p:cViewPr varScale="1">
        <p:scale>
          <a:sx n="106" d="100"/>
          <a:sy n="106" d="100"/>
        </p:scale>
        <p:origin x="960" y="252"/>
      </p:cViewPr>
      <p:guideLst>
        <p:guide orient="horz" pos="4179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8ED03D7-7A10-4DD4-A7F8-ED659F724B49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2BB8F-594E-453C-AF69-1D11408AC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49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0EFD88-8B94-4DC3-A254-4CF9033553A7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46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6FCF7-E931-4A6B-AF7D-CBEED38A5B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9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0"/>
            <a:ext cx="56038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231900" y="6562725"/>
            <a:ext cx="723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00" i="0">
                <a:solidFill>
                  <a:schemeClr val="bg1"/>
                </a:solidFill>
              </a:rPr>
              <a:t>Copyright © 2004 Pearson Education, Inc., publishing as Benjamin Cummings</a:t>
            </a: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1116013" y="1554163"/>
            <a:ext cx="746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2000" b="1" i="0">
                <a:solidFill>
                  <a:schemeClr val="bg1"/>
                </a:solidFill>
              </a:rPr>
              <a:t>Dee Unglaub Silverthorn, Ph.D.</a:t>
            </a:r>
            <a:endParaRPr lang="en-US" altLang="en-US" sz="2000" i="0"/>
          </a:p>
        </p:txBody>
      </p:sp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2290763" y="354013"/>
            <a:ext cx="5141912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600" i="0">
                <a:solidFill>
                  <a:schemeClr val="bg1"/>
                </a:solidFill>
              </a:rPr>
              <a:t>H</a:t>
            </a:r>
            <a:r>
              <a:rPr lang="en-US" altLang="en-US" sz="3600" i="0">
                <a:solidFill>
                  <a:schemeClr val="bg1"/>
                </a:solidFill>
              </a:rPr>
              <a:t>UMAN</a:t>
            </a:r>
            <a:r>
              <a:rPr lang="en-US" altLang="en-US" sz="4600" i="0">
                <a:solidFill>
                  <a:schemeClr val="bg1"/>
                </a:solidFill>
              </a:rPr>
              <a:t> P</a:t>
            </a:r>
            <a:r>
              <a:rPr lang="en-US" altLang="en-US" sz="3600" i="0">
                <a:solidFill>
                  <a:schemeClr val="bg1"/>
                </a:solidFill>
              </a:rPr>
              <a:t>HYSIOLOGY</a:t>
            </a:r>
            <a:endParaRPr lang="en-US" altLang="en-US" sz="4600" i="0">
              <a:solidFill>
                <a:schemeClr val="bg1"/>
              </a:solidFill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 userDrawn="1"/>
        </p:nvSpPr>
        <p:spPr bwMode="auto">
          <a:xfrm>
            <a:off x="2379663" y="5840413"/>
            <a:ext cx="496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i="0">
                <a:solidFill>
                  <a:srgbClr val="FFFFFF"/>
                </a:solidFill>
              </a:rPr>
              <a:t>PowerPoint</a:t>
            </a:r>
            <a:r>
              <a:rPr lang="en-US" altLang="en-US" sz="1800" i="0" baseline="30000">
                <a:solidFill>
                  <a:srgbClr val="FFFFFF"/>
                </a:solidFill>
              </a:rPr>
              <a:t>®</a:t>
            </a:r>
            <a:r>
              <a:rPr lang="en-US" altLang="en-US" sz="1800" i="0">
                <a:solidFill>
                  <a:srgbClr val="FFFFFF"/>
                </a:solidFill>
              </a:rPr>
              <a:t> Lecture Slide Presentation by</a:t>
            </a:r>
          </a:p>
        </p:txBody>
      </p:sp>
      <p:sp>
        <p:nvSpPr>
          <p:cNvPr id="9" name="Text Box 28"/>
          <p:cNvSpPr txBox="1">
            <a:spLocks noChangeArrowheads="1"/>
          </p:cNvSpPr>
          <p:nvPr userDrawn="1"/>
        </p:nvSpPr>
        <p:spPr bwMode="auto">
          <a:xfrm>
            <a:off x="1055688" y="6156325"/>
            <a:ext cx="7605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i="0">
                <a:solidFill>
                  <a:srgbClr val="CCFFFF"/>
                </a:solidFill>
              </a:rPr>
              <a:t>Dr. Howard D. Booth, Professor of Biology, Eastern Michigan University</a:t>
            </a:r>
          </a:p>
        </p:txBody>
      </p:sp>
      <p:sp>
        <p:nvSpPr>
          <p:cNvPr id="10" name="Text Box 30"/>
          <p:cNvSpPr txBox="1">
            <a:spLocks noChangeArrowheads="1"/>
          </p:cNvSpPr>
          <p:nvPr userDrawn="1"/>
        </p:nvSpPr>
        <p:spPr bwMode="auto">
          <a:xfrm>
            <a:off x="2987675" y="1087438"/>
            <a:ext cx="374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i="0">
                <a:solidFill>
                  <a:srgbClr val="FFFFCC"/>
                </a:solidFill>
                <a:latin typeface="Arial" panose="020B0604020202020204" pitchFamily="34" charset="0"/>
              </a:rPr>
              <a:t>AN INTEGRATED APPROACH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756025" y="1143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i="0">
                <a:solidFill>
                  <a:schemeClr val="bg1"/>
                </a:solidFill>
              </a:rPr>
              <a:t>T H I R D  E D I T I O 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975" y="2941638"/>
            <a:ext cx="7570788" cy="685800"/>
          </a:xfrm>
          <a:effectLst/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6163" y="3776663"/>
            <a:ext cx="7588250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pitchFamily="18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1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A0A12-1B1B-4160-B417-99A8096A0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1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436563"/>
            <a:ext cx="2190750" cy="4697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38" y="436563"/>
            <a:ext cx="6421437" cy="4697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EFA30-A265-473D-A90D-89A7BC7E2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E2A24-9E0D-4334-86F8-167BF44F6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2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F7972-51AB-48F1-80BE-F688030E1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38" y="2352675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2352675"/>
            <a:ext cx="4267200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7A9B4-5AD4-4FD6-84DE-9B12C10ED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56D70-0786-446F-8CE5-AB4B964C6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8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DD486-CB49-4B6C-9837-3923422F7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5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42F30-D63A-4C17-9B1B-F67B23D75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27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B61A6-7A32-439D-B31E-2CEA5810C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8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6EAC0-3974-4206-937E-57CFB7923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9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36563"/>
            <a:ext cx="8763000" cy="50323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66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8" y="2352675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2F9A17A8-6125-4154-80B2-37E7AFE7E8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214313" y="6586538"/>
            <a:ext cx="723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i="0">
                <a:solidFill>
                  <a:srgbClr val="336666"/>
                </a:solidFill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•"/>
        <a:defRPr sz="2900">
          <a:solidFill>
            <a:srgbClr val="003333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•"/>
        <a:defRPr sz="2900">
          <a:solidFill>
            <a:srgbClr val="003333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•"/>
        <a:defRPr sz="2900">
          <a:solidFill>
            <a:srgbClr val="003333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•"/>
        <a:defRPr sz="2900">
          <a:solidFill>
            <a:srgbClr val="003333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•"/>
        <a:defRPr sz="2900">
          <a:solidFill>
            <a:srgbClr val="00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701313" TargetMode="External"/><Relationship Id="rId2" Type="http://schemas.openxmlformats.org/officeDocument/2006/relationships/hyperlink" Target="https://www.reuters.com/article/us-health-reproduction-mosaic-twins/doctors-confirm-new-type-of-twin-born-from-one-egg-and-two-sperm-idUSKCN1QG2Y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3625" y="2796054"/>
            <a:ext cx="7570788" cy="812530"/>
          </a:xfrm>
          <a:effectLst>
            <a:outerShdw dist="28398" dir="3806097" algn="ctr" rotWithShape="0">
              <a:srgbClr val="006666"/>
            </a:outerShdw>
          </a:effectLst>
        </p:spPr>
        <p:txBody>
          <a:bodyPr/>
          <a:lstStyle/>
          <a:p>
            <a:pPr eaLnBrk="1" hangingPunct="1"/>
            <a:r>
              <a:rPr lang="en-US" altLang="en-US" dirty="0"/>
              <a:t>Chapter 26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6163" y="3776663"/>
            <a:ext cx="7588250" cy="615950"/>
          </a:xfrm>
        </p:spPr>
        <p:txBody>
          <a:bodyPr/>
          <a:lstStyle/>
          <a:p>
            <a:pPr eaLnBrk="1" hangingPunct="1"/>
            <a:r>
              <a:rPr lang="en-US" altLang="en-US"/>
              <a:t>Reproduction and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482A-3028-CFE3-124C-A5538446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9CC8-A622-CCAD-2F13-3D260F9C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70508-89DB-4F54-3DF6-301AAA55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9283" y="-2140240"/>
            <a:ext cx="19019520" cy="106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/>
            <a:r>
              <a:rPr lang="en-US" altLang="en-US"/>
              <a:t>Regulation of Reproduction: General Pathways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092200"/>
            <a:ext cx="8670925" cy="530066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Hypothalamus: pulse generator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Gonadotropin releasing H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(GnRH)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Anterior Pituitary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Lutenizing H (LH)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Follicle stimulating H (FSH)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Ovary:  progesterone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Estrogen, inhibin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Testis: testosterone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/>
            <a:r>
              <a:rPr lang="en-US" altLang="en-US"/>
              <a:t>Regulation of Reproduction: General Pathways</a:t>
            </a:r>
          </a:p>
        </p:txBody>
      </p:sp>
      <p:pic>
        <p:nvPicPr>
          <p:cNvPr id="14339" name="Picture 3" descr="26-07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r="8929" b="3044"/>
          <a:stretch>
            <a:fillRect/>
          </a:stretch>
        </p:blipFill>
        <p:spPr bwMode="auto">
          <a:xfrm>
            <a:off x="1419225" y="998538"/>
            <a:ext cx="630555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230688" y="6561138"/>
            <a:ext cx="4879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26-7: General pattern of hormonal control of reproduction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/>
            <a:r>
              <a:rPr lang="en-US" altLang="en-US"/>
              <a:t>Male Reproductive Anatomy and Physiology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092200"/>
            <a:ext cx="4321175" cy="530066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Testis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Epididymis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Vas deferens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Seminal vesicle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Prostate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Bulbourethral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Ejaculatory duct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Urethra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Penis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/>
            <a:r>
              <a:rPr lang="en-US" altLang="en-US"/>
              <a:t>Male Reproductive Anatomy and Physiology</a:t>
            </a:r>
          </a:p>
        </p:txBody>
      </p:sp>
      <p:pic>
        <p:nvPicPr>
          <p:cNvPr id="16387" name="Picture 3" descr="26-09a_1.jpg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755650" y="990600"/>
            <a:ext cx="764063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43375" y="6538913"/>
            <a:ext cx="4967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26-9a: ANATOMY SUMMARY: Male Reproduction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Spermatogenesis: Sperm Production in the Testis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438" y="1484313"/>
            <a:ext cx="8351837" cy="451485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Seminiferous tubules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Spermatids  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Spermatocytes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Spermatozoa  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Sertoli cells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Interstitial tissue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Leydig cells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  Capillaries</a:t>
            </a:r>
          </a:p>
        </p:txBody>
      </p:sp>
    </p:spTree>
    <p:extLst>
      <p:ext uri="{BB962C8B-B14F-4D97-AF65-F5344CB8AC3E}">
        <p14:creationId xmlns:p14="http://schemas.microsoft.com/office/powerpoint/2010/main" val="75387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Spermatogenesis: Sperm Production in the Testis</a:t>
            </a:r>
          </a:p>
        </p:txBody>
      </p:sp>
      <p:pic>
        <p:nvPicPr>
          <p:cNvPr id="5123" name="Picture 6" descr="&#10;26-09be_1.jpg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"/>
          <a:stretch>
            <a:fillRect/>
          </a:stretch>
        </p:blipFill>
        <p:spPr bwMode="auto">
          <a:xfrm>
            <a:off x="890588" y="1003300"/>
            <a:ext cx="7367587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89113" y="6359525"/>
            <a:ext cx="557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26-9b-e: ANATOMY SUMMARY: Male Reproduction </a:t>
            </a:r>
          </a:p>
        </p:txBody>
      </p:sp>
    </p:spTree>
    <p:extLst>
      <p:ext uri="{BB962C8B-B14F-4D97-AF65-F5344CB8AC3E}">
        <p14:creationId xmlns:p14="http://schemas.microsoft.com/office/powerpoint/2010/main" val="118819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Spermatozoa Structure and Functions in Review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48125" y="6496050"/>
            <a:ext cx="463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26-10: Sperm structure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438" y="1484313"/>
            <a:ext cx="4321175" cy="451485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Head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Acrosome: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Nucleus: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Midpiece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Centrioles: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Mitochondria: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Tail: flagellum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Microtubules:</a:t>
            </a:r>
          </a:p>
        </p:txBody>
      </p:sp>
      <p:pic>
        <p:nvPicPr>
          <p:cNvPr id="6149" name="Picture 5" descr="26-10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1984" r="16862" b="3384"/>
          <a:stretch>
            <a:fillRect/>
          </a:stretch>
        </p:blipFill>
        <p:spPr bwMode="auto">
          <a:xfrm>
            <a:off x="4067175" y="1243013"/>
            <a:ext cx="459581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0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919700"/>
            <a:ext cx="8610600" cy="1877437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GnRH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tx1"/>
                </a:solidFill>
              </a:rPr>
              <a:t>LH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 dirty="0" err="1">
                <a:solidFill>
                  <a:schemeClr val="tx1"/>
                </a:solidFill>
              </a:rPr>
              <a:t>Leydig</a:t>
            </a:r>
            <a:r>
              <a:rPr lang="en-US" altLang="en-US" dirty="0">
                <a:solidFill>
                  <a:schemeClr val="tx1"/>
                </a:solidFill>
              </a:rPr>
              <a:t> cells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tx1"/>
                </a:solidFill>
              </a:rPr>
              <a:t>testosterone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tx1"/>
                </a:solidFill>
              </a:rPr>
              <a:t> 2</a:t>
            </a:r>
            <a:r>
              <a:rPr lang="en-US" altLang="en-US" baseline="30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sex characteristics</a:t>
            </a:r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GnRH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tx1"/>
                </a:solidFill>
              </a:rPr>
              <a:t>FSH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 dirty="0" err="1">
                <a:solidFill>
                  <a:schemeClr val="tx1"/>
                </a:solidFill>
              </a:rPr>
              <a:t>Sertoli</a:t>
            </a:r>
            <a:r>
              <a:rPr lang="en-US" altLang="en-US" dirty="0">
                <a:solidFill>
                  <a:schemeClr val="tx1"/>
                </a:solidFill>
              </a:rPr>
              <a:t> cells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 dirty="0" err="1">
                <a:solidFill>
                  <a:schemeClr val="tx1"/>
                </a:solidFill>
              </a:rPr>
              <a:t>spermatoctye</a:t>
            </a:r>
            <a:r>
              <a:rPr lang="en-US" altLang="en-US" dirty="0">
                <a:solidFill>
                  <a:schemeClr val="tx1"/>
                </a:solidFill>
              </a:rPr>
              <a:t> maturation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Regulation of Spermatogenesis</a:t>
            </a:r>
          </a:p>
        </p:txBody>
      </p:sp>
    </p:spTree>
    <p:extLst>
      <p:ext uri="{BB962C8B-B14F-4D97-AF65-F5344CB8AC3E}">
        <p14:creationId xmlns:p14="http://schemas.microsoft.com/office/powerpoint/2010/main" val="1057664011"/>
      </p:ext>
    </p:extLst>
  </p:cSld>
  <p:clrMapOvr>
    <a:masterClrMapping/>
  </p:clrMapOvr>
  <p:transition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Regulation of Spermatogenesis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535363" y="6561138"/>
            <a:ext cx="557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26-11: Hormonal control of spermatogenesis </a:t>
            </a:r>
          </a:p>
        </p:txBody>
      </p:sp>
      <p:pic>
        <p:nvPicPr>
          <p:cNvPr id="8196" name="Picture 5" descr="26-11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t="562" r="10703" b="3192"/>
          <a:stretch>
            <a:fillRect/>
          </a:stretch>
        </p:blipFill>
        <p:spPr bwMode="auto">
          <a:xfrm>
            <a:off x="1651000" y="969963"/>
            <a:ext cx="6096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87617"/>
      </p:ext>
    </p:extLst>
  </p:cSld>
  <p:clrMapOvr>
    <a:masterClrMapping/>
  </p:clrMapOvr>
  <p:transition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About this Chapter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749425"/>
            <a:ext cx="8686800" cy="398621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How male and female reproductive systems differentiate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reproductive organs and how they work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How gametes are produced and fertilized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Pregnancy, stages of development, birth &amp; lactation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Reproductive and developmental maturation and aging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Female Reproductive Anatomy and Physiology: Overview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438" y="1198563"/>
            <a:ext cx="8761412" cy="5087937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Ovary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Fallopian tube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Fimbriae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Uterus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Cervix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 Endometrium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Vagina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Clitoris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Labia</a:t>
            </a:r>
          </a:p>
        </p:txBody>
      </p:sp>
    </p:spTree>
    <p:extLst>
      <p:ext uri="{BB962C8B-B14F-4D97-AF65-F5344CB8AC3E}">
        <p14:creationId xmlns:p14="http://schemas.microsoft.com/office/powerpoint/2010/main" val="47175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Female Reproductive Anatomy and Physiology: Overview</a:t>
            </a:r>
          </a:p>
        </p:txBody>
      </p:sp>
      <p:pic>
        <p:nvPicPr>
          <p:cNvPr id="10243" name="Picture 5" descr="&#10;26-12ab_1.jpg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>
            <a:fillRect/>
          </a:stretch>
        </p:blipFill>
        <p:spPr bwMode="auto">
          <a:xfrm>
            <a:off x="576263" y="962025"/>
            <a:ext cx="765333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535363" y="6538913"/>
            <a:ext cx="557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26-12b: ANATOMY SUMMARY: Female Reproduction</a:t>
            </a:r>
          </a:p>
        </p:txBody>
      </p:sp>
    </p:spTree>
    <p:extLst>
      <p:ext uri="{BB962C8B-B14F-4D97-AF65-F5344CB8AC3E}">
        <p14:creationId xmlns:p14="http://schemas.microsoft.com/office/powerpoint/2010/main" val="361887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E2D8-538B-6FD9-F99F-D3DE50D1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37006-759A-888A-EE68-66423466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04AD2-867E-EFB0-7819-A17CACB5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7344" y="-4863389"/>
            <a:ext cx="26172160" cy="147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7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88527" y="-803275"/>
            <a:ext cx="13898880" cy="868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9475" y="-1460500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3275" y="-1257300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1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Ovary: Details of Histology &amp; Physiology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438" y="1198563"/>
            <a:ext cx="4321175" cy="5087937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Follicle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Oocytes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Thecal cells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Granulosa cells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Estrogen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Corpus luteum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Corpus luteum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Progesterone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Inhibin</a:t>
            </a:r>
          </a:p>
        </p:txBody>
      </p:sp>
    </p:spTree>
    <p:extLst>
      <p:ext uri="{BB962C8B-B14F-4D97-AF65-F5344CB8AC3E}">
        <p14:creationId xmlns:p14="http://schemas.microsoft.com/office/powerpoint/2010/main" val="86701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Ovary: Details of Histology &amp; Physiology</a:t>
            </a:r>
          </a:p>
        </p:txBody>
      </p:sp>
      <p:pic>
        <p:nvPicPr>
          <p:cNvPr id="12291" name="Picture 5" descr="&#10;26-12cf_1.jpg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"/>
          <a:stretch>
            <a:fillRect/>
          </a:stretch>
        </p:blipFill>
        <p:spPr bwMode="auto">
          <a:xfrm>
            <a:off x="765175" y="1004888"/>
            <a:ext cx="7540625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546475" y="6550025"/>
            <a:ext cx="557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26-12d: ANATOMY SUMMARY: Female Reproduction</a:t>
            </a:r>
          </a:p>
        </p:txBody>
      </p:sp>
    </p:spTree>
    <p:extLst>
      <p:ext uri="{BB962C8B-B14F-4D97-AF65-F5344CB8AC3E}">
        <p14:creationId xmlns:p14="http://schemas.microsoft.com/office/powerpoint/2010/main" val="331578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Menstrual Cycle: </a:t>
            </a:r>
            <a:br>
              <a:rPr lang="en-US"/>
            </a:br>
            <a:r>
              <a:rPr lang="en-US"/>
              <a:t>Egg Maturation, and Endometrial Growth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367213" y="6483350"/>
            <a:ext cx="463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26-13: The menstrual cycle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438" y="1135063"/>
            <a:ext cx="4321175" cy="52165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Follicular phase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Egg matures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Ovulation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Egg released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Luteal phase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Corpus luteum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Endometrium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Prep for blastocyst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No Pregnancy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Menses</a:t>
            </a:r>
          </a:p>
        </p:txBody>
      </p:sp>
      <p:pic>
        <p:nvPicPr>
          <p:cNvPr id="13317" name="Picture 5" descr="26-13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r="18015" b="3400"/>
          <a:stretch>
            <a:fillRect/>
          </a:stretch>
        </p:blipFill>
        <p:spPr bwMode="auto">
          <a:xfrm>
            <a:off x="4313238" y="1127125"/>
            <a:ext cx="4738687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50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722563"/>
            <a:ext cx="8610600" cy="18700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 </a:t>
            </a:r>
            <a:r>
              <a:rPr lang="en-US" altLang="en-US">
                <a:solidFill>
                  <a:schemeClr val="tx1"/>
                </a:solidFill>
              </a:rPr>
              <a:t>Estrogen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LH "surge" &amp; FSH spike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egg release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Inhibin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r>
              <a:rPr lang="en-US" altLang="en-US">
                <a:solidFill>
                  <a:schemeClr val="tx1"/>
                </a:solidFill>
              </a:rPr>
              <a:t> pushes FSH down ,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r>
              <a:rPr lang="en-US" altLang="en-US">
                <a:solidFill>
                  <a:schemeClr val="tx1"/>
                </a:solidFill>
              </a:rPr>
              <a:t> new follicle development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Endocrine Control of Menstrual Cycle: Ovulation</a:t>
            </a:r>
          </a:p>
        </p:txBody>
      </p:sp>
    </p:spTree>
    <p:extLst>
      <p:ext uri="{BB962C8B-B14F-4D97-AF65-F5344CB8AC3E}">
        <p14:creationId xmlns:p14="http://schemas.microsoft.com/office/powerpoint/2010/main" val="3745592808"/>
      </p:ext>
    </p:extLst>
  </p:cSld>
  <p:clrMapOvr>
    <a:masterClrMapping/>
  </p:clrMapOvr>
  <p:transition advTm="2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46475" y="6561138"/>
            <a:ext cx="557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26-14a,b: Hormonal control of the menstrual cycle </a:t>
            </a:r>
          </a:p>
        </p:txBody>
      </p:sp>
      <p:pic>
        <p:nvPicPr>
          <p:cNvPr id="16387" name="Picture 7" descr="&#10;26-14ab_1.jpg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8897"/>
          <a:stretch>
            <a:fillRect/>
          </a:stretch>
        </p:blipFill>
        <p:spPr bwMode="auto">
          <a:xfrm>
            <a:off x="387350" y="1030288"/>
            <a:ext cx="84026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9" name="Rectangle 9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Endocrine Control of Menstrual Cycle: </a:t>
            </a:r>
            <a:br>
              <a:rPr lang="en-US"/>
            </a:br>
            <a:r>
              <a:rPr lang="en-US"/>
              <a:t>Follicular Phase and Ovulation</a:t>
            </a:r>
          </a:p>
        </p:txBody>
      </p:sp>
    </p:spTree>
    <p:extLst>
      <p:ext uri="{BB962C8B-B14F-4D97-AF65-F5344CB8AC3E}">
        <p14:creationId xmlns:p14="http://schemas.microsoft.com/office/powerpoint/2010/main" val="2607345287"/>
      </p:ext>
    </p:extLst>
  </p:cSld>
  <p:clrMapOvr>
    <a:masterClrMapping/>
  </p:clrMapOvr>
  <p:transition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/>
            <a:r>
              <a:rPr lang="en-US" altLang="en-US"/>
              <a:t>Sex Determination: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484313"/>
            <a:ext cx="7064375" cy="451485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Dimorphism: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Males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sperm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Females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eggs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Chromosomes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Autosomes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Sex Chromosomes</a:t>
            </a:r>
          </a:p>
          <a:p>
            <a:pPr lvl="2" eaLnBrk="1" hangingPunct="1"/>
            <a:r>
              <a:rPr lang="en-US" altLang="en-US">
                <a:solidFill>
                  <a:schemeClr val="tx1"/>
                </a:solidFill>
              </a:rPr>
              <a:t>  X - chromosome</a:t>
            </a:r>
          </a:p>
          <a:p>
            <a:pPr lvl="2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  Y - chromosome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19650" y="5843588"/>
            <a:ext cx="4071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26-1: Human chromosomes</a:t>
            </a:r>
          </a:p>
        </p:txBody>
      </p:sp>
      <p:pic>
        <p:nvPicPr>
          <p:cNvPr id="5125" name="Picture 5" descr="26-01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15445" b="3429"/>
          <a:stretch>
            <a:fillRect/>
          </a:stretch>
        </p:blipFill>
        <p:spPr bwMode="auto">
          <a:xfrm>
            <a:off x="4810125" y="1381125"/>
            <a:ext cx="41116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603500"/>
            <a:ext cx="8610600" cy="28400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Granulosa cells form corpus luteum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progesterone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r>
              <a:rPr lang="en-US" altLang="en-US">
                <a:solidFill>
                  <a:schemeClr val="tx1"/>
                </a:solidFill>
              </a:rPr>
              <a:t> progesterone &amp; estrogen maintain endometrium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Inhibin continues to limit new follicular development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Endocrine Control of Menstrual Cycle: Luteal phase</a:t>
            </a:r>
          </a:p>
        </p:txBody>
      </p:sp>
    </p:spTree>
    <p:extLst>
      <p:ext uri="{BB962C8B-B14F-4D97-AF65-F5344CB8AC3E}">
        <p14:creationId xmlns:p14="http://schemas.microsoft.com/office/powerpoint/2010/main" val="1393639460"/>
      </p:ext>
    </p:extLst>
  </p:cSld>
  <p:clrMapOvr>
    <a:masterClrMapping/>
  </p:clrMapOvr>
  <p:transition advTm="2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60613"/>
            <a:ext cx="8610600" cy="28400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Pregnancy: maintain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 </a:t>
            </a:r>
            <a:r>
              <a:rPr lang="en-US" altLang="en-US">
                <a:solidFill>
                  <a:schemeClr val="tx1"/>
                </a:solidFill>
              </a:rPr>
              <a:t>progesterone, estrogen &amp; inhibin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No pregnancy: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r>
              <a:rPr lang="en-US" altLang="en-US">
                <a:solidFill>
                  <a:schemeClr val="tx1"/>
                </a:solidFill>
              </a:rPr>
              <a:t> progesterone, estrogen &amp; inhibin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Menses,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r>
              <a:rPr lang="en-US" altLang="en-US">
                <a:solidFill>
                  <a:schemeClr val="tx1"/>
                </a:solidFill>
              </a:rPr>
              <a:t> FSH &amp; LH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new follicle development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Endocrine Control of Menstrual Cycle: </a:t>
            </a:r>
            <a:br>
              <a:rPr lang="en-US"/>
            </a:br>
            <a:r>
              <a:rPr lang="en-US"/>
              <a:t>Late Luteal phase</a:t>
            </a:r>
          </a:p>
        </p:txBody>
      </p:sp>
    </p:spTree>
    <p:extLst>
      <p:ext uri="{BB962C8B-B14F-4D97-AF65-F5344CB8AC3E}">
        <p14:creationId xmlns:p14="http://schemas.microsoft.com/office/powerpoint/2010/main" val="4290278261"/>
      </p:ext>
    </p:extLst>
  </p:cSld>
  <p:clrMapOvr>
    <a:masterClrMapping/>
  </p:clrMapOvr>
  <p:transition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Endocrine Control of Menstrual Cycle: </a:t>
            </a:r>
            <a:br>
              <a:rPr lang="en-US"/>
            </a:br>
            <a:r>
              <a:rPr lang="en-US"/>
              <a:t>Luteal phase  and Late Luteal phase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087813" y="6550025"/>
            <a:ext cx="5011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26-14c, d: Hormonal control of the menstrual cycle </a:t>
            </a:r>
          </a:p>
        </p:txBody>
      </p:sp>
      <p:pic>
        <p:nvPicPr>
          <p:cNvPr id="19460" name="Picture 5" descr="&#10;26-14cd_1.jpg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>
            <a:fillRect/>
          </a:stretch>
        </p:blipFill>
        <p:spPr bwMode="auto">
          <a:xfrm>
            <a:off x="676275" y="1000125"/>
            <a:ext cx="7672388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0013"/>
      </p:ext>
    </p:extLst>
  </p:cSld>
  <p:clrMapOvr>
    <a:masterClrMapping/>
  </p:clrMapOvr>
  <p:transition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Fertilization: </a:t>
            </a:r>
            <a:br>
              <a:rPr lang="en-US"/>
            </a:br>
            <a:r>
              <a:rPr lang="en-US"/>
              <a:t>Union of Male &amp; Female Chromosomes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51338" y="6108700"/>
            <a:ext cx="463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26-16b: Fertilization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847850"/>
            <a:ext cx="4292600" cy="3779838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Sperm capacitation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Swimming &amp; attractants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Egg contact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Penetration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Nuclear fusion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(Zygote)</a:t>
            </a:r>
          </a:p>
        </p:txBody>
      </p:sp>
      <p:pic>
        <p:nvPicPr>
          <p:cNvPr id="6149" name="Picture 5" descr="26-16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5" t="16258" b="25362"/>
          <a:stretch>
            <a:fillRect/>
          </a:stretch>
        </p:blipFill>
        <p:spPr bwMode="auto">
          <a:xfrm>
            <a:off x="4394200" y="1822450"/>
            <a:ext cx="445928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6-17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6" r="554" b="31422"/>
          <a:stretch>
            <a:fillRect/>
          </a:stretch>
        </p:blipFill>
        <p:spPr bwMode="auto">
          <a:xfrm>
            <a:off x="273050" y="2336800"/>
            <a:ext cx="8605838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41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Zygote Development: Cell Division &amp; Implantation</a:t>
            </a:r>
          </a:p>
        </p:txBody>
      </p:sp>
      <p:pic>
        <p:nvPicPr>
          <p:cNvPr id="9219" name="Picture 3" descr="26-18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7744"/>
          <a:stretch>
            <a:fillRect/>
          </a:stretch>
        </p:blipFill>
        <p:spPr bwMode="auto">
          <a:xfrm>
            <a:off x="623888" y="1184275"/>
            <a:ext cx="78232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01813" y="6238875"/>
            <a:ext cx="557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26-18: Ovulation, fertilization, and implantation of an ovum</a:t>
            </a:r>
          </a:p>
        </p:txBody>
      </p:sp>
    </p:spTree>
    <p:extLst>
      <p:ext uri="{BB962C8B-B14F-4D97-AF65-F5344CB8AC3E}">
        <p14:creationId xmlns:p14="http://schemas.microsoft.com/office/powerpoint/2010/main" val="3749069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Placenta and Further Embroynic Development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43088"/>
            <a:ext cx="8542338" cy="39417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Amnion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Chorion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Placenta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Exchange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Hormones</a:t>
            </a:r>
          </a:p>
          <a:p>
            <a:pPr lvl="2" eaLnBrk="1" hangingPunct="1"/>
            <a:r>
              <a:rPr lang="en-US" altLang="en-US">
                <a:solidFill>
                  <a:schemeClr val="tx1"/>
                </a:solidFill>
              </a:rPr>
              <a:t>Human chorionic Gonadotropin-hCG</a:t>
            </a:r>
          </a:p>
          <a:p>
            <a:pPr lvl="2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Progesterone</a:t>
            </a:r>
          </a:p>
        </p:txBody>
      </p:sp>
    </p:spTree>
    <p:extLst>
      <p:ext uri="{BB962C8B-B14F-4D97-AF65-F5344CB8AC3E}">
        <p14:creationId xmlns:p14="http://schemas.microsoft.com/office/powerpoint/2010/main" val="3895971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Placenta and Further Embroynic Development</a:t>
            </a:r>
          </a:p>
        </p:txBody>
      </p:sp>
      <p:pic>
        <p:nvPicPr>
          <p:cNvPr id="11267" name="Picture 3" descr="26-19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6" b="14928"/>
          <a:stretch>
            <a:fillRect/>
          </a:stretch>
        </p:blipFill>
        <p:spPr bwMode="auto">
          <a:xfrm>
            <a:off x="349250" y="1357313"/>
            <a:ext cx="845502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89113" y="6359525"/>
            <a:ext cx="557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26- 19a, b: The placenta </a:t>
            </a:r>
          </a:p>
        </p:txBody>
      </p:sp>
    </p:spTree>
    <p:extLst>
      <p:ext uri="{BB962C8B-B14F-4D97-AF65-F5344CB8AC3E}">
        <p14:creationId xmlns:p14="http://schemas.microsoft.com/office/powerpoint/2010/main" val="1049649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6470"/>
            <a:ext cx="8763000" cy="923330"/>
          </a:xfrm>
        </p:spPr>
        <p:txBody>
          <a:bodyPr/>
          <a:lstStyle/>
          <a:p>
            <a:r>
              <a:rPr lang="en-US" dirty="0"/>
              <a:t>Intact amnion following birth of a 3 month premature infant- Extremely rare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2" y="1655092"/>
            <a:ext cx="5987820" cy="4023360"/>
          </a:xfrm>
        </p:spPr>
      </p:pic>
    </p:spTree>
    <p:extLst>
      <p:ext uri="{BB962C8B-B14F-4D97-AF65-F5344CB8AC3E}">
        <p14:creationId xmlns:p14="http://schemas.microsoft.com/office/powerpoint/2010/main" val="3210692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6470"/>
            <a:ext cx="8763000" cy="923330"/>
          </a:xfrm>
        </p:spPr>
        <p:txBody>
          <a:bodyPr/>
          <a:lstStyle/>
          <a:p>
            <a:r>
              <a:rPr lang="en-US" dirty="0"/>
              <a:t>In the caul—In the sac   1/80,000 births   Associated with premature infants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65" y="1975603"/>
            <a:ext cx="5380320" cy="3657600"/>
          </a:xfrm>
        </p:spPr>
      </p:pic>
    </p:spTree>
    <p:extLst>
      <p:ext uri="{BB962C8B-B14F-4D97-AF65-F5344CB8AC3E}">
        <p14:creationId xmlns:p14="http://schemas.microsoft.com/office/powerpoint/2010/main" val="3776284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Birth: Parturition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8925"/>
            <a:ext cx="4283075" cy="451485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Labor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Rhythmic 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Uterine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Contractions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Cervical dilation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Delivery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Baby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Placenta</a:t>
            </a:r>
          </a:p>
        </p:txBody>
      </p:sp>
    </p:spTree>
    <p:extLst>
      <p:ext uri="{BB962C8B-B14F-4D97-AF65-F5344CB8AC3E}">
        <p14:creationId xmlns:p14="http://schemas.microsoft.com/office/powerpoint/2010/main" val="109106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/>
            <a:r>
              <a:rPr lang="en-US" altLang="en-US"/>
              <a:t>Sex Determination: Overview</a:t>
            </a:r>
          </a:p>
        </p:txBody>
      </p:sp>
      <p:pic>
        <p:nvPicPr>
          <p:cNvPr id="6147" name="Picture 3" descr="26-02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" b="3192"/>
          <a:stretch>
            <a:fillRect/>
          </a:stretch>
        </p:blipFill>
        <p:spPr bwMode="auto">
          <a:xfrm>
            <a:off x="889000" y="1019175"/>
            <a:ext cx="7380288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89113" y="6359525"/>
            <a:ext cx="557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26-2: Inheritance of X and Y chromosomes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Birth: Parturition</a:t>
            </a:r>
          </a:p>
        </p:txBody>
      </p:sp>
      <p:pic>
        <p:nvPicPr>
          <p:cNvPr id="13315" name="Picture 3" descr="26-20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>
            <a:fillRect/>
          </a:stretch>
        </p:blipFill>
        <p:spPr bwMode="auto">
          <a:xfrm>
            <a:off x="893763" y="1033463"/>
            <a:ext cx="736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89113" y="6359525"/>
            <a:ext cx="557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26-20: Parturition: the birth process</a:t>
            </a:r>
          </a:p>
        </p:txBody>
      </p:sp>
    </p:spTree>
    <p:extLst>
      <p:ext uri="{BB962C8B-B14F-4D97-AF65-F5344CB8AC3E}">
        <p14:creationId xmlns:p14="http://schemas.microsoft.com/office/powerpoint/2010/main" val="1379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Regulators of Parturition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71975" y="6242050"/>
            <a:ext cx="463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0"/>
              <a:t>Figure 26-21: The positive feedback loop of parturition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0638"/>
            <a:ext cx="4271963" cy="5087937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Labor onset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Stretch stimulus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Oxytocin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Prostaglandins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Positive feedback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 </a:t>
            </a:r>
            <a:r>
              <a:rPr lang="en-US" altLang="en-US">
                <a:solidFill>
                  <a:schemeClr val="tx1"/>
                </a:solidFill>
              </a:rPr>
              <a:t>Stretch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en-US" altLang="en-US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 </a:t>
            </a:r>
            <a:r>
              <a:rPr lang="en-US" altLang="en-US">
                <a:solidFill>
                  <a:schemeClr val="tx1"/>
                </a:solidFill>
              </a:rPr>
              <a:t>Oxytocin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Birth ends </a:t>
            </a:r>
          </a:p>
          <a:p>
            <a:pPr lvl="2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Stimulus</a:t>
            </a:r>
          </a:p>
        </p:txBody>
      </p:sp>
      <p:pic>
        <p:nvPicPr>
          <p:cNvPr id="14341" name="Picture 5" descr="26-21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t="710" r="15024" b="3044"/>
          <a:stretch>
            <a:fillRect/>
          </a:stretch>
        </p:blipFill>
        <p:spPr bwMode="auto">
          <a:xfrm>
            <a:off x="4159250" y="1169988"/>
            <a:ext cx="473868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6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Lactation: Producing and Releasing Milk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11300"/>
            <a:ext cx="8610600" cy="451485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Estrogen &amp; progesterone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Preps mammary tissues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Prolactin inhibiting H: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Prolactin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milk production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(other roles in fertility)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Sucking stimulus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Oxytocin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en-US" altLang="en-US">
              <a:solidFill>
                <a:schemeClr val="tx1"/>
              </a:solidFill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"Milk let-down" reflex</a:t>
            </a:r>
          </a:p>
        </p:txBody>
      </p:sp>
    </p:spTree>
    <p:extLst>
      <p:ext uri="{BB962C8B-B14F-4D97-AF65-F5344CB8AC3E}">
        <p14:creationId xmlns:p14="http://schemas.microsoft.com/office/powerpoint/2010/main" val="4098321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Lactation: Producing and Releasing Milk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219575" y="6496050"/>
            <a:ext cx="4891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26-23: The hormonal control of milk secretion and release</a:t>
            </a:r>
          </a:p>
        </p:txBody>
      </p:sp>
      <p:pic>
        <p:nvPicPr>
          <p:cNvPr id="16388" name="Picture 4" descr="26-23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6020" b="2838"/>
          <a:stretch>
            <a:fillRect/>
          </a:stretch>
        </p:blipFill>
        <p:spPr bwMode="auto">
          <a:xfrm>
            <a:off x="2100263" y="979488"/>
            <a:ext cx="5197475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47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Reproductive Maturation: Puberty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0388"/>
            <a:ext cx="8610600" cy="398621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Increase production of sex hormones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Maturation of reproductive organs &amp; gamete production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2</a:t>
            </a:r>
            <a:r>
              <a:rPr lang="en-US" altLang="en-US" baseline="30000">
                <a:solidFill>
                  <a:schemeClr val="tx1"/>
                </a:solidFill>
              </a:rPr>
              <a:t>0 </a:t>
            </a:r>
            <a:r>
              <a:rPr lang="en-US" altLang="en-US">
                <a:solidFill>
                  <a:schemeClr val="tx1"/>
                </a:solidFill>
              </a:rPr>
              <a:t>sexual characteristics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Males: pubic hair, beard, deep voice, "wedge" body form &amp;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r>
              <a:rPr lang="en-US" altLang="en-US">
                <a:solidFill>
                  <a:schemeClr val="tx1"/>
                </a:solidFill>
              </a:rPr>
              <a:t> muscle mass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Females: menarche, pubic hair, breasts &amp; "pear shape" body form</a:t>
            </a:r>
          </a:p>
        </p:txBody>
      </p:sp>
    </p:spTree>
    <p:extLst>
      <p:ext uri="{BB962C8B-B14F-4D97-AF65-F5344CB8AC3E}">
        <p14:creationId xmlns:p14="http://schemas.microsoft.com/office/powerpoint/2010/main" val="3202843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Later in Life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5"/>
            <a:ext cx="8610600" cy="5484813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Menopause: Female "Change-of Life"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 Ovaries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r>
              <a:rPr lang="en-US" altLang="en-US">
                <a:solidFill>
                  <a:schemeClr val="tx1"/>
                </a:solidFill>
              </a:rPr>
              <a:t> responding to GnRH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r>
              <a:rPr lang="en-US" altLang="en-US">
                <a:solidFill>
                  <a:schemeClr val="tx1"/>
                </a:solidFill>
              </a:rPr>
              <a:t> Levels of estrogen &amp; progesterone produced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Cease egg development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"Hot flashes" ,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r>
              <a:rPr lang="en-US" altLang="en-US">
                <a:solidFill>
                  <a:schemeClr val="tx1"/>
                </a:solidFill>
              </a:rPr>
              <a:t> osteoporosis risk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(hormone replacement debate)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"Andropause" (?): Male changes are gradual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r>
              <a:rPr lang="en-US" altLang="en-US">
                <a:solidFill>
                  <a:schemeClr val="tx1"/>
                </a:solidFill>
              </a:rPr>
              <a:t> Sex hormones: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 </a:t>
            </a:r>
            <a:r>
              <a:rPr lang="en-US" altLang="en-US">
                <a:solidFill>
                  <a:schemeClr val="tx1"/>
                </a:solidFill>
              </a:rPr>
              <a:t>muscle mass,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 </a:t>
            </a:r>
            <a:r>
              <a:rPr lang="en-US" altLang="en-US">
                <a:solidFill>
                  <a:schemeClr val="tx1"/>
                </a:solidFill>
              </a:rPr>
              <a:t>libido,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r>
              <a:rPr lang="en-US" altLang="en-US">
                <a:solidFill>
                  <a:schemeClr val="tx1"/>
                </a:solidFill>
              </a:rPr>
              <a:t> erections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>
                <a:solidFill>
                  <a:schemeClr val="tx1"/>
                </a:solidFill>
              </a:rPr>
              <a:t>Viagra: PNS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NO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cGMP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 </a:t>
            </a:r>
            <a:r>
              <a:rPr lang="en-US" altLang="en-US">
                <a:solidFill>
                  <a:schemeClr val="tx1"/>
                </a:solidFill>
              </a:rPr>
              <a:t>degradation</a:t>
            </a:r>
          </a:p>
        </p:txBody>
      </p:sp>
    </p:spTree>
    <p:extLst>
      <p:ext uri="{BB962C8B-B14F-4D97-AF65-F5344CB8AC3E}">
        <p14:creationId xmlns:p14="http://schemas.microsoft.com/office/powerpoint/2010/main" val="3151966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36563"/>
            <a:ext cx="87630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9388"/>
            <a:ext cx="8610600" cy="485775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tx1"/>
                </a:solidFill>
              </a:rPr>
              <a:t>Genes and hormones direct bipotential reproductive tissues to differentiate into males or females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tx1"/>
                </a:solidFill>
              </a:rPr>
              <a:t>Spermatogenesis is regulated by FSH &amp; LH, testosterone and inhibin influence on spermatocytes, Sertoli &amp; Leydig cells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chemeClr val="tx1"/>
                </a:solidFill>
              </a:rPr>
              <a:t>Menstrual cycle coordinates egg maturation with endometrium, and is regulated by GnRH,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LH  &amp; FSH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estrogen, progesterone &amp; inhibin (and placental hCG)</a:t>
            </a:r>
          </a:p>
        </p:txBody>
      </p:sp>
    </p:spTree>
    <p:extLst>
      <p:ext uri="{BB962C8B-B14F-4D97-AF65-F5344CB8AC3E}">
        <p14:creationId xmlns:p14="http://schemas.microsoft.com/office/powerpoint/2010/main" val="289327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6737" y="-2100999"/>
            <a:ext cx="19669760" cy="110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5762" y="-4354004"/>
            <a:ext cx="27635200" cy="15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Sesquizygotic</a:t>
            </a:r>
            <a:r>
              <a:rPr lang="en-US" dirty="0"/>
              <a:t> Twins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8" y="2402958"/>
            <a:ext cx="8686800" cy="268073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https://www.reuters.com/article/us-health-reproduction-mosaic-twins/doctors-confirm-new-type-of-twin-born-from-one-egg-and-two-sperm-idUSKCN1QG2YH</a:t>
            </a:r>
            <a:endParaRPr lang="en-US" dirty="0"/>
          </a:p>
          <a:p>
            <a:r>
              <a:rPr lang="en-US" dirty="0">
                <a:hlinkClick r:id="rId3"/>
              </a:rPr>
              <a:t>https://www.nejm.org/doi/full/10.1056/NEJMoa1701313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/>
              <a:t>Pathway for Sexual Development: </a:t>
            </a:r>
            <a:br>
              <a:rPr lang="en-US" altLang="en-US"/>
            </a:br>
            <a:r>
              <a:rPr lang="en-US" altLang="en-US"/>
              <a:t>Review for Genes to Organs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25950" y="6518275"/>
            <a:ext cx="463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26-4: Role of the SRY gene in male development</a:t>
            </a:r>
          </a:p>
        </p:txBody>
      </p:sp>
      <p:pic>
        <p:nvPicPr>
          <p:cNvPr id="11268" name="Picture 4" descr="26-04_1.jpg                                                    00003B47Sarah                          B9D5FA8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946" r="15178" b="3044"/>
          <a:stretch>
            <a:fillRect/>
          </a:stretch>
        </p:blipFill>
        <p:spPr bwMode="auto">
          <a:xfrm>
            <a:off x="2071688" y="1001713"/>
            <a:ext cx="5186362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/>
              <a:t>Overview of Gametogenesis: </a:t>
            </a:r>
            <a:br>
              <a:rPr lang="en-US" altLang="en-US"/>
            </a:br>
            <a:r>
              <a:rPr lang="en-US" altLang="en-US"/>
              <a:t>Producing Eggs or Sperm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24625" y="6540500"/>
            <a:ext cx="2570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i="0"/>
              <a:t>Figure 26-5: Gametogenesis</a:t>
            </a:r>
          </a:p>
        </p:txBody>
      </p:sp>
      <p:pic>
        <p:nvPicPr>
          <p:cNvPr id="12292" name="Picture 4" descr="&#10;26-05-1_1.jpg                                                  0008CBD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b="3488"/>
          <a:stretch>
            <a:fillRect/>
          </a:stretch>
        </p:blipFill>
        <p:spPr bwMode="auto">
          <a:xfrm>
            <a:off x="514350" y="985838"/>
            <a:ext cx="7770813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HD:Desktop Folder:Presentation4</Template>
  <TotalTime>1482</TotalTime>
  <Words>969</Words>
  <Application>Microsoft Office PowerPoint</Application>
  <PresentationFormat>On-screen Show (4:3)</PresentationFormat>
  <Paragraphs>205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Georgia</vt:lpstr>
      <vt:lpstr>Times New Roman</vt:lpstr>
      <vt:lpstr>Blank</vt:lpstr>
      <vt:lpstr>Chapter 26</vt:lpstr>
      <vt:lpstr>About this Chapter</vt:lpstr>
      <vt:lpstr>Sex Determination: Overview</vt:lpstr>
      <vt:lpstr>Sex Determination: Overview</vt:lpstr>
      <vt:lpstr>PowerPoint Presentation</vt:lpstr>
      <vt:lpstr>PowerPoint Presentation</vt:lpstr>
      <vt:lpstr>Sesquizygotic Twins</vt:lpstr>
      <vt:lpstr>Pathway for Sexual Development:  Review for Genes to Organs</vt:lpstr>
      <vt:lpstr>Overview of Gametogenesis:  Producing Eggs or Sperm</vt:lpstr>
      <vt:lpstr>PowerPoint Presentation</vt:lpstr>
      <vt:lpstr>Regulation of Reproduction: General Pathways</vt:lpstr>
      <vt:lpstr>Regulation of Reproduction: General Pathways</vt:lpstr>
      <vt:lpstr>Male Reproductive Anatomy and Physiology</vt:lpstr>
      <vt:lpstr>Male Reproductive Anatomy and Physiology</vt:lpstr>
      <vt:lpstr>Spermatogenesis: Sperm Production in the Testis</vt:lpstr>
      <vt:lpstr>Spermatogenesis: Sperm Production in the Testis</vt:lpstr>
      <vt:lpstr>Spermatozoa Structure and Functions in Review</vt:lpstr>
      <vt:lpstr>Regulation of Spermatogenesis</vt:lpstr>
      <vt:lpstr>Regulation of Spermatogenesis</vt:lpstr>
      <vt:lpstr>Female Reproductive Anatomy and Physiology: Overview</vt:lpstr>
      <vt:lpstr>Female Reproductive Anatomy and Physiology: Overview</vt:lpstr>
      <vt:lpstr>PowerPoint Presentation</vt:lpstr>
      <vt:lpstr>PowerPoint Presentation</vt:lpstr>
      <vt:lpstr>PowerPoint Presentation</vt:lpstr>
      <vt:lpstr>Ovary: Details of Histology &amp; Physiology</vt:lpstr>
      <vt:lpstr>Ovary: Details of Histology &amp; Physiology</vt:lpstr>
      <vt:lpstr>Menstrual Cycle:  Egg Maturation, and Endometrial Growth</vt:lpstr>
      <vt:lpstr>Endocrine Control of Menstrual Cycle: Ovulation</vt:lpstr>
      <vt:lpstr>Endocrine Control of Menstrual Cycle:  Follicular Phase and Ovulation</vt:lpstr>
      <vt:lpstr>Endocrine Control of Menstrual Cycle: Luteal phase</vt:lpstr>
      <vt:lpstr>Endocrine Control of Menstrual Cycle:  Late Luteal phase</vt:lpstr>
      <vt:lpstr>Endocrine Control of Menstrual Cycle:  Luteal phase  and Late Luteal phase</vt:lpstr>
      <vt:lpstr>Fertilization:  Union of Male &amp; Female Chromosomes</vt:lpstr>
      <vt:lpstr>Zygote Development: Cell Division &amp; Implantation</vt:lpstr>
      <vt:lpstr>Placenta and Further Embroynic Development</vt:lpstr>
      <vt:lpstr>Placenta and Further Embroynic Development</vt:lpstr>
      <vt:lpstr>Intact amnion following birth of a 3 month premature infant- Extremely rare</vt:lpstr>
      <vt:lpstr>In the caul—In the sac   1/80,000 births   Associated with premature infants</vt:lpstr>
      <vt:lpstr>Birth: Parturition</vt:lpstr>
      <vt:lpstr>Birth: Parturition</vt:lpstr>
      <vt:lpstr>Regulators of Parturition</vt:lpstr>
      <vt:lpstr>Lactation: Producing and Releasing Milk</vt:lpstr>
      <vt:lpstr>Lactation: Producing and Releasing Milk</vt:lpstr>
      <vt:lpstr>Reproductive Maturation: Puberty</vt:lpstr>
      <vt:lpstr>Later in Life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karlm</dc:creator>
  <cp:lastModifiedBy>Michael Brown</cp:lastModifiedBy>
  <cp:revision>183</cp:revision>
  <dcterms:created xsi:type="dcterms:W3CDTF">2002-11-25T02:35:13Z</dcterms:created>
  <dcterms:modified xsi:type="dcterms:W3CDTF">2022-07-25T18:13:13Z</dcterms:modified>
</cp:coreProperties>
</file>