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6" r:id="rId3"/>
    <p:sldId id="267"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257" r:id="rId24"/>
    <p:sldId id="259" r:id="rId25"/>
    <p:sldId id="262" r:id="rId26"/>
    <p:sldId id="263" r:id="rId27"/>
    <p:sldId id="269" r:id="rId28"/>
    <p:sldId id="258" r:id="rId29"/>
    <p:sldId id="264" r:id="rId30"/>
    <p:sldId id="270" r:id="rId31"/>
    <p:sldId id="265" r:id="rId32"/>
    <p:sldId id="271" r:id="rId33"/>
    <p:sldId id="273" r:id="rId34"/>
    <p:sldId id="275" r:id="rId35"/>
    <p:sldId id="277" r:id="rId36"/>
    <p:sldId id="278" r:id="rId37"/>
    <p:sldId id="280" r:id="rId38"/>
    <p:sldId id="281" r:id="rId39"/>
    <p:sldId id="301" r:id="rId40"/>
    <p:sldId id="30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9" autoAdjust="0"/>
    <p:restoredTop sz="73016" autoAdjust="0"/>
  </p:normalViewPr>
  <p:slideViewPr>
    <p:cSldViewPr>
      <p:cViewPr>
        <p:scale>
          <a:sx n="66" d="100"/>
          <a:sy n="66" d="100"/>
        </p:scale>
        <p:origin x="-1290" y="2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534B11-BD58-44A4-841A-B99E2A3A26F4}" type="datetimeFigureOut">
              <a:rPr lang="en-US" smtClean="0"/>
              <a:pPr/>
              <a:t>7/25/2013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D933C-86F6-4C13-8085-014CCEEC37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Ferdinand_Porsche" TargetMode="External"/><Relationship Id="rId7" Type="http://schemas.openxmlformats.org/officeDocument/2006/relationships/hyperlink" Target="http://en.wikipedia.org/wiki/Honda_Insight"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Japan" TargetMode="External"/><Relationship Id="rId5" Type="http://schemas.openxmlformats.org/officeDocument/2006/relationships/hyperlink" Target="http://en.wikipedia.org/wiki/Toyota_Prius" TargetMode="External"/><Relationship Id="rId4" Type="http://schemas.openxmlformats.org/officeDocument/2006/relationships/hyperlink" Target="http://en.wikipedia.org/wiki/Lohner-Porsche_Mixte_Hybrid"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Frees men of wind, water and muscle power</a:t>
            </a:r>
          </a:p>
          <a:p>
            <a:pPr lvl="0">
              <a:buFont typeface="Arial" pitchFamily="34" charset="0"/>
              <a:buChar char="•"/>
            </a:pPr>
            <a:r>
              <a:rPr lang="en-US" dirty="0" smtClean="0"/>
              <a:t>Steam enters one end of a cylinder and pushes piston back.  Then it enters the other end of the cylinder and pushes it the other way.  Steam comes from boiler filled with water that is heated.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steam engine:  build about 2000 years ago by Heron – more as a novelty.</a:t>
            </a:r>
            <a:endParaRPr lang="en-US" dirty="0"/>
          </a:p>
        </p:txBody>
      </p:sp>
      <p:sp>
        <p:nvSpPr>
          <p:cNvPr id="4" name="Slide Number Placeholder 3"/>
          <p:cNvSpPr>
            <a:spLocks noGrp="1"/>
          </p:cNvSpPr>
          <p:nvPr>
            <p:ph type="sldNum" sz="quarter" idx="10"/>
          </p:nvPr>
        </p:nvSpPr>
        <p:spPr/>
        <p:txBody>
          <a:bodyPr/>
          <a:lstStyle/>
          <a:p>
            <a:fld id="{911D933C-86F6-4C13-8085-014CCEEC371A}"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1888:  Nicola Tesla patents the AC motor.  In this motor, polarity is alternated 50-60 times per second.</a:t>
            </a:r>
          </a:p>
          <a:p>
            <a:pPr lvl="0">
              <a:buFont typeface="Arial" pitchFamily="34" charset="0"/>
              <a:buChar char="•"/>
            </a:pPr>
            <a:r>
              <a:rPr lang="en-US" sz="1200" kern="1200" dirty="0" smtClean="0">
                <a:solidFill>
                  <a:schemeClr val="tx1"/>
                </a:solidFill>
                <a:latin typeface="+mn-lt"/>
                <a:ea typeface="+mn-ea"/>
                <a:cs typeface="+mn-cs"/>
              </a:rPr>
              <a:t>(Thomas Edison fires Tesla, goes to work for George Westinghouse.)	</a:t>
            </a:r>
          </a:p>
          <a:p>
            <a:pPr lvl="0">
              <a:buFont typeface="Arial" pitchFamily="34" charset="0"/>
              <a:buChar char="•"/>
            </a:pPr>
            <a:r>
              <a:rPr lang="en-US" sz="1200" kern="1200" dirty="0" smtClean="0">
                <a:solidFill>
                  <a:schemeClr val="tx1"/>
                </a:solidFill>
                <a:latin typeface="+mn-lt"/>
                <a:ea typeface="+mn-ea"/>
                <a:cs typeface="+mn-cs"/>
              </a:rPr>
              <a:t>AC current can be transmitted over miles in contract with DC current.</a:t>
            </a:r>
          </a:p>
          <a:p>
            <a:pPr lvl="0">
              <a:buFont typeface="Arial" pitchFamily="34" charset="0"/>
              <a:buChar char="•"/>
            </a:pPr>
            <a:r>
              <a:rPr lang="en-US" sz="1200" kern="1200" dirty="0" smtClean="0">
                <a:solidFill>
                  <a:schemeClr val="tx1"/>
                </a:solidFill>
                <a:latin typeface="+mn-lt"/>
                <a:ea typeface="+mn-ea"/>
                <a:cs typeface="+mn-cs"/>
              </a:rPr>
              <a:t>1891:  Westinghouse installs first electrical transmission lines.</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911D933C-86F6-4C13-8085-014CCEEC371A}"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Internal Combustion Engine</a:t>
            </a:r>
          </a:p>
          <a:p>
            <a:pPr lvl="0"/>
            <a:r>
              <a:rPr lang="en-US" sz="1200" kern="1200" dirty="0" smtClean="0">
                <a:solidFill>
                  <a:schemeClr val="tx1"/>
                </a:solidFill>
                <a:latin typeface="+mn-lt"/>
                <a:ea typeface="+mn-ea"/>
                <a:cs typeface="+mn-cs"/>
              </a:rPr>
              <a:t>1860: (first ICE) by Etienne Lenoir</a:t>
            </a:r>
          </a:p>
          <a:p>
            <a:pPr lvl="0"/>
            <a:r>
              <a:rPr lang="en-US" sz="1200" kern="1200" dirty="0" smtClean="0">
                <a:solidFill>
                  <a:schemeClr val="tx1"/>
                </a:solidFill>
                <a:latin typeface="+mn-lt"/>
                <a:ea typeface="+mn-ea"/>
                <a:cs typeface="+mn-cs"/>
              </a:rPr>
              <a:t>Used to pump water out of cold mines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1D933C-86F6-4C13-8085-014CCEEC371A}"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1876: Nicholas Otto patents the first four stroke version of the ICE; used in all our cars today.</a:t>
            </a:r>
          </a:p>
          <a:p>
            <a:pPr lvl="0"/>
            <a:r>
              <a:rPr lang="en-US" sz="1200" kern="1200" dirty="0" smtClean="0">
                <a:solidFill>
                  <a:schemeClr val="tx1"/>
                </a:solidFill>
                <a:latin typeface="+mn-lt"/>
                <a:ea typeface="+mn-ea"/>
                <a:cs typeface="+mn-cs"/>
              </a:rPr>
              <a:t>Arrangement: Four stroke cycle.</a:t>
            </a:r>
          </a:p>
          <a:p>
            <a:pPr lvl="0"/>
            <a:r>
              <a:rPr lang="en-US" sz="1200" kern="1200" dirty="0" smtClean="0">
                <a:solidFill>
                  <a:schemeClr val="tx1"/>
                </a:solidFill>
                <a:latin typeface="+mn-lt"/>
                <a:ea typeface="+mn-ea"/>
                <a:cs typeface="+mn-cs"/>
              </a:rPr>
              <a:t>Piston cylinder arrangement</a:t>
            </a:r>
          </a:p>
          <a:p>
            <a:pPr lvl="0"/>
            <a:r>
              <a:rPr lang="en-US" sz="1200" kern="1200" dirty="0" smtClean="0">
                <a:solidFill>
                  <a:schemeClr val="tx1"/>
                </a:solidFill>
                <a:latin typeface="+mn-lt"/>
                <a:ea typeface="+mn-ea"/>
                <a:cs typeface="+mn-cs"/>
              </a:rPr>
              <a:t>Connecting rod</a:t>
            </a:r>
          </a:p>
          <a:p>
            <a:pPr lvl="0"/>
            <a:r>
              <a:rPr lang="en-US" sz="1200" kern="1200" dirty="0" smtClean="0">
                <a:solidFill>
                  <a:schemeClr val="tx1"/>
                </a:solidFill>
                <a:latin typeface="+mn-lt"/>
                <a:ea typeface="+mn-ea"/>
                <a:cs typeface="+mn-cs"/>
              </a:rPr>
              <a:t>Crank coverts up and down motion into circular motion / driveshaft rotation.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1D933C-86F6-4C13-8085-014CCEEC371A}"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Steam was now competing with Internal Combustion Engines and Electric Motors. </a:t>
            </a:r>
          </a:p>
          <a:p>
            <a:pPr>
              <a:buFont typeface="Arial" pitchFamily="34" charset="0"/>
              <a:buChar char="•"/>
            </a:pPr>
            <a:r>
              <a:rPr lang="en-US" sz="1200" kern="1200" dirty="0" smtClean="0">
                <a:solidFill>
                  <a:schemeClr val="tx1"/>
                </a:solidFill>
                <a:latin typeface="+mn-lt"/>
                <a:ea typeface="+mn-ea"/>
                <a:cs typeface="+mn-cs"/>
              </a:rPr>
              <a:t>Around 1912, the ICE wins as the power course for cars, in combination with an electric motor (the starter). </a:t>
            </a:r>
          </a:p>
          <a:p>
            <a:pPr>
              <a:buFont typeface="Arial" pitchFamily="34" charset="0"/>
              <a:buChar char="•"/>
            </a:pPr>
            <a:r>
              <a:rPr lang="en-US" sz="1200" kern="1200" dirty="0" smtClean="0">
                <a:solidFill>
                  <a:schemeClr val="tx1"/>
                </a:solidFill>
                <a:latin typeface="+mn-lt"/>
                <a:ea typeface="+mn-ea"/>
                <a:cs typeface="+mn-cs"/>
              </a:rPr>
              <a:t>This was the demise of the Electric Car and the Steam Powered car.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1D933C-86F6-4C13-8085-014CCEEC371A}"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Similar to ICE but has no spark plugs.</a:t>
            </a:r>
          </a:p>
          <a:p>
            <a:pPr>
              <a:buFont typeface="Arial" pitchFamily="34" charset="0"/>
              <a:buChar char="•"/>
            </a:pPr>
            <a:r>
              <a:rPr lang="en-US" sz="1200" kern="1200" dirty="0" smtClean="0">
                <a:solidFill>
                  <a:schemeClr val="tx1"/>
                </a:solidFill>
                <a:latin typeface="+mn-lt"/>
                <a:ea typeface="+mn-ea"/>
                <a:cs typeface="+mn-cs"/>
              </a:rPr>
              <a:t>Oil is injected, oil-air mixture ignites.</a:t>
            </a:r>
          </a:p>
          <a:p>
            <a:pPr>
              <a:buFont typeface="Arial" pitchFamily="34" charset="0"/>
              <a:buChar char="•"/>
            </a:pPr>
            <a:r>
              <a:rPr lang="en-US" sz="1200" kern="1200" dirty="0" smtClean="0">
                <a:solidFill>
                  <a:schemeClr val="tx1"/>
                </a:solidFill>
                <a:latin typeface="+mn-lt"/>
                <a:ea typeface="+mn-ea"/>
                <a:cs typeface="+mn-cs"/>
              </a:rPr>
              <a:t>High brute power, rugged</a:t>
            </a:r>
          </a:p>
          <a:p>
            <a:pPr>
              <a:buFont typeface="Arial" pitchFamily="34" charset="0"/>
              <a:buChar char="•"/>
            </a:pPr>
            <a:r>
              <a:rPr lang="en-US" sz="1200" kern="1200" dirty="0" smtClean="0">
                <a:solidFill>
                  <a:schemeClr val="tx1"/>
                </a:solidFill>
                <a:latin typeface="+mn-lt"/>
                <a:ea typeface="+mn-ea"/>
                <a:cs typeface="+mn-cs"/>
              </a:rPr>
              <a:t>Widely used in trucks, heavy equipment, generators, yachts, tanks.</a:t>
            </a:r>
          </a:p>
        </p:txBody>
      </p:sp>
      <p:sp>
        <p:nvSpPr>
          <p:cNvPr id="4" name="Slide Number Placeholder 3"/>
          <p:cNvSpPr>
            <a:spLocks noGrp="1"/>
          </p:cNvSpPr>
          <p:nvPr>
            <p:ph type="sldNum" sz="quarter" idx="10"/>
          </p:nvPr>
        </p:nvSpPr>
        <p:spPr/>
        <p:txBody>
          <a:bodyPr/>
          <a:lstStyle/>
          <a:p>
            <a:fld id="{911D933C-86F6-4C13-8085-014CCEEC371A}"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Felix </a:t>
            </a:r>
            <a:r>
              <a:rPr lang="en-US" sz="1200" kern="1200" dirty="0" err="1" smtClean="0">
                <a:solidFill>
                  <a:schemeClr val="tx1"/>
                </a:solidFill>
                <a:latin typeface="+mn-lt"/>
                <a:ea typeface="+mn-ea"/>
                <a:cs typeface="+mn-cs"/>
              </a:rPr>
              <a:t>Wankel</a:t>
            </a:r>
            <a:r>
              <a:rPr lang="en-US" sz="1200" kern="1200" dirty="0" smtClean="0">
                <a:solidFill>
                  <a:schemeClr val="tx1"/>
                </a:solidFill>
                <a:latin typeface="+mn-lt"/>
                <a:ea typeface="+mn-ea"/>
                <a:cs typeface="+mn-cs"/>
              </a:rPr>
              <a:t> – 1924 – built first functional engine in 1957</a:t>
            </a:r>
          </a:p>
          <a:p>
            <a:pPr>
              <a:buFont typeface="Arial" pitchFamily="34" charset="0"/>
              <a:buChar char="•"/>
            </a:pPr>
            <a:r>
              <a:rPr lang="en-US" sz="1200" kern="1200" dirty="0" smtClean="0">
                <a:solidFill>
                  <a:schemeClr val="tx1"/>
                </a:solidFill>
                <a:latin typeface="+mn-lt"/>
                <a:ea typeface="+mn-ea"/>
                <a:cs typeface="+mn-cs"/>
              </a:rPr>
              <a:t> An ICE in which a three lobe rotor rotates in a combustion chamber to provide the same cycle as in a reciprocating engine.</a:t>
            </a:r>
          </a:p>
          <a:p>
            <a:pPr>
              <a:buFont typeface="Arial" pitchFamily="34" charset="0"/>
              <a:buChar char="•"/>
            </a:pPr>
            <a:r>
              <a:rPr lang="en-US" sz="1200" kern="1200" dirty="0" smtClean="0">
                <a:solidFill>
                  <a:schemeClr val="tx1"/>
                </a:solidFill>
                <a:latin typeface="+mn-lt"/>
                <a:ea typeface="+mn-ea"/>
                <a:cs typeface="+mn-cs"/>
              </a:rPr>
              <a:t> Radical design, rotates (does not go up and down) – reduces vibration.</a:t>
            </a:r>
          </a:p>
          <a:p>
            <a:pPr>
              <a:buFont typeface="Arial" pitchFamily="34" charset="0"/>
              <a:buChar char="•"/>
            </a:pPr>
            <a:r>
              <a:rPr lang="en-US" sz="1200" kern="1200" dirty="0" smtClean="0">
                <a:solidFill>
                  <a:schemeClr val="tx1"/>
                </a:solidFill>
                <a:latin typeface="+mn-lt"/>
                <a:ea typeface="+mn-ea"/>
                <a:cs typeface="+mn-cs"/>
              </a:rPr>
              <a:t> No other geometry has been invented / produced for mass production.</a:t>
            </a:r>
          </a:p>
          <a:p>
            <a:pPr>
              <a:buFont typeface="Arial" pitchFamily="34" charset="0"/>
              <a:buChar char="•"/>
            </a:pPr>
            <a:r>
              <a:rPr lang="en-US" sz="1200" kern="1200" dirty="0" smtClean="0">
                <a:solidFill>
                  <a:schemeClr val="tx1"/>
                </a:solidFill>
                <a:latin typeface="+mn-lt"/>
                <a:ea typeface="+mn-ea"/>
                <a:cs typeface="+mn-cs"/>
              </a:rPr>
              <a:t> Pros – powerful, high rpm range.</a:t>
            </a:r>
          </a:p>
          <a:p>
            <a:pPr>
              <a:buFont typeface="Arial" pitchFamily="34" charset="0"/>
              <a:buChar char="•"/>
            </a:pPr>
            <a:r>
              <a:rPr lang="en-US" sz="1200" kern="1200" dirty="0" smtClean="0">
                <a:solidFill>
                  <a:schemeClr val="tx1"/>
                </a:solidFill>
                <a:latin typeface="+mn-lt"/>
                <a:ea typeface="+mn-ea"/>
                <a:cs typeface="+mn-cs"/>
              </a:rPr>
              <a:t> Cons – not too popular yet, hard, costly to maintain.</a:t>
            </a:r>
          </a:p>
        </p:txBody>
      </p:sp>
      <p:sp>
        <p:nvSpPr>
          <p:cNvPr id="4" name="Slide Number Placeholder 3"/>
          <p:cNvSpPr>
            <a:spLocks noGrp="1"/>
          </p:cNvSpPr>
          <p:nvPr>
            <p:ph type="sldNum" sz="quarter" idx="10"/>
          </p:nvPr>
        </p:nvSpPr>
        <p:spPr/>
        <p:txBody>
          <a:bodyPr/>
          <a:lstStyle/>
          <a:p>
            <a:fld id="{911D933C-86F6-4C13-8085-014CCEEC371A}"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0" dirty="0" smtClean="0"/>
              <a:t>In 1901 </a:t>
            </a:r>
            <a:r>
              <a:rPr lang="en-US" b="0" dirty="0" smtClean="0">
                <a:hlinkClick r:id="rId3" tooltip="Ferdinand Porsche"/>
              </a:rPr>
              <a:t>Ferdinand Porsche</a:t>
            </a:r>
            <a:r>
              <a:rPr lang="en-US" b="0" dirty="0" smtClean="0"/>
              <a:t> developed the </a:t>
            </a:r>
            <a:r>
              <a:rPr lang="en-US" b="0" dirty="0" err="1" smtClean="0">
                <a:hlinkClick r:id="rId4" tooltip="Lohner-Porsche Mixte Hybrid"/>
              </a:rPr>
              <a:t>Lohner</a:t>
            </a:r>
            <a:r>
              <a:rPr lang="en-US" b="0" dirty="0" smtClean="0">
                <a:hlinkClick r:id="rId4" tooltip="Lohner-Porsche Mixte Hybrid"/>
              </a:rPr>
              <a:t>-Porsche </a:t>
            </a:r>
            <a:r>
              <a:rPr lang="en-US" b="0" dirty="0" err="1" smtClean="0">
                <a:hlinkClick r:id="rId4" tooltip="Lohner-Porsche Mixte Hybrid"/>
              </a:rPr>
              <a:t>Mixte</a:t>
            </a:r>
            <a:r>
              <a:rPr lang="en-US" b="0" dirty="0" smtClean="0">
                <a:hlinkClick r:id="rId4" tooltip="Lohner-Porsche Mixte Hybrid"/>
              </a:rPr>
              <a:t> Hybrid</a:t>
            </a:r>
            <a:r>
              <a:rPr lang="en-US" b="0" dirty="0" smtClean="0"/>
              <a:t>, the first gasoline-electric hybrid automobile in the world.</a:t>
            </a:r>
          </a:p>
          <a:p>
            <a:pPr>
              <a:buFont typeface="Arial" pitchFamily="34" charset="0"/>
              <a:buChar char="•"/>
            </a:pPr>
            <a:r>
              <a:rPr lang="en-US" b="0" dirty="0" smtClean="0"/>
              <a:t>The hybrid-electric vehicle did not become widely available until the release of the </a:t>
            </a:r>
            <a:r>
              <a:rPr lang="en-US" b="0" dirty="0" smtClean="0">
                <a:hlinkClick r:id="rId5" tooltip="Toyota Prius"/>
              </a:rPr>
              <a:t>Toyota </a:t>
            </a:r>
            <a:r>
              <a:rPr lang="en-US" b="0" dirty="0" err="1" smtClean="0">
                <a:hlinkClick r:id="rId5" tooltip="Toyota Prius"/>
              </a:rPr>
              <a:t>Prius</a:t>
            </a:r>
            <a:r>
              <a:rPr lang="en-US" b="0" dirty="0" smtClean="0"/>
              <a:t> in </a:t>
            </a:r>
            <a:r>
              <a:rPr lang="en-US" b="0" dirty="0" smtClean="0">
                <a:hlinkClick r:id="rId6" tooltip="Japan"/>
              </a:rPr>
              <a:t>Japan</a:t>
            </a:r>
            <a:r>
              <a:rPr lang="en-US" b="0" dirty="0" smtClean="0"/>
              <a:t> in 1997, followed by the </a:t>
            </a:r>
            <a:r>
              <a:rPr lang="en-US" b="0" dirty="0" smtClean="0">
                <a:hlinkClick r:id="rId7" tooltip="Honda Insight"/>
              </a:rPr>
              <a:t>Honda Insight</a:t>
            </a:r>
            <a:r>
              <a:rPr lang="en-US" b="0" dirty="0" smtClean="0"/>
              <a:t> in 1999.</a:t>
            </a:r>
          </a:p>
          <a:p>
            <a:pPr>
              <a:buFont typeface="Arial" pitchFamily="34" charset="0"/>
              <a:buChar char="•"/>
            </a:pP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Propelled by gas engine and electric motor (separately or together)</a:t>
            </a:r>
          </a:p>
          <a:p>
            <a:pPr>
              <a:buFont typeface="Arial" pitchFamily="34" charset="0"/>
              <a:buChar char="•"/>
            </a:pPr>
            <a:r>
              <a:rPr lang="en-US" sz="1200" b="0" kern="1200" dirty="0" smtClean="0">
                <a:solidFill>
                  <a:schemeClr val="tx1"/>
                </a:solidFill>
                <a:latin typeface="+mn-lt"/>
                <a:ea typeface="+mn-ea"/>
                <a:cs typeface="+mn-cs"/>
              </a:rPr>
              <a:t> 0- 15mpg:  Electric Power</a:t>
            </a:r>
          </a:p>
          <a:p>
            <a:pPr>
              <a:buFont typeface="Arial" pitchFamily="34" charset="0"/>
              <a:buChar char="•"/>
            </a:pPr>
            <a:r>
              <a:rPr lang="en-US" sz="1200" b="0" kern="1200" dirty="0" smtClean="0">
                <a:solidFill>
                  <a:schemeClr val="tx1"/>
                </a:solidFill>
                <a:latin typeface="+mn-lt"/>
                <a:ea typeface="+mn-ea"/>
                <a:cs typeface="+mn-cs"/>
              </a:rPr>
              <a:t> Gas engine takes over</a:t>
            </a:r>
          </a:p>
          <a:p>
            <a:pPr>
              <a:buFont typeface="Arial" pitchFamily="34" charset="0"/>
              <a:buChar char="•"/>
            </a:pPr>
            <a:r>
              <a:rPr lang="en-US" sz="1200" b="0" kern="1200" dirty="0" smtClean="0">
                <a:solidFill>
                  <a:schemeClr val="tx1"/>
                </a:solidFill>
                <a:latin typeface="+mn-lt"/>
                <a:ea typeface="+mn-ea"/>
                <a:cs typeface="+mn-cs"/>
              </a:rPr>
              <a:t> Electric cars need to be charged, hybrids charge themselves while moving.  Regenerating is done by taking energy from the tires to the motor and to the battery pack </a:t>
            </a:r>
          </a:p>
          <a:p>
            <a:pPr>
              <a:buFont typeface="Arial" pitchFamily="34" charset="0"/>
              <a:buChar char="•"/>
            </a:pP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Regenerative braking: to slow down, car uses motor as generator, which acts as a brake, creating drag on driveline, and charging the battery.</a:t>
            </a:r>
          </a:p>
          <a:p>
            <a:pPr>
              <a:buFont typeface="Arial" pitchFamily="34" charset="0"/>
              <a:buChar char="•"/>
            </a:pP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By acting as a brake, the electric motor creates energy, does not waste it as heat.</a:t>
            </a:r>
          </a:p>
          <a:p>
            <a:pPr>
              <a:buFont typeface="Arial" pitchFamily="34" charset="0"/>
              <a:buChar char="•"/>
            </a:pPr>
            <a:r>
              <a:rPr lang="en-US" sz="1200" b="0" kern="1200" dirty="0" smtClean="0">
                <a:solidFill>
                  <a:schemeClr val="tx1"/>
                </a:solidFill>
                <a:latin typeface="+mn-lt"/>
                <a:ea typeface="+mn-ea"/>
                <a:cs typeface="+mn-cs"/>
              </a:rPr>
              <a:t> Added cost:  motor, battery, peripherals.</a:t>
            </a:r>
          </a:p>
          <a:p>
            <a:pPr>
              <a:buFont typeface="Arial" pitchFamily="34" charset="0"/>
              <a:buChar char="•"/>
            </a:pPr>
            <a:r>
              <a:rPr lang="en-US" sz="1200" b="0" kern="1200" dirty="0" smtClean="0">
                <a:solidFill>
                  <a:schemeClr val="tx1"/>
                </a:solidFill>
                <a:latin typeface="+mn-lt"/>
                <a:ea typeface="+mn-ea"/>
                <a:cs typeface="+mn-cs"/>
              </a:rPr>
              <a:t> Attractive for driving short distances, stop and go traffic, slower speeds.</a:t>
            </a:r>
          </a:p>
          <a:p>
            <a:pPr>
              <a:buFont typeface="Arial" pitchFamily="34" charset="0"/>
              <a:buChar char="•"/>
            </a:pPr>
            <a:r>
              <a:rPr lang="en-US" sz="1200" b="0" kern="1200" dirty="0" smtClean="0">
                <a:solidFill>
                  <a:schemeClr val="tx1"/>
                </a:solidFill>
                <a:latin typeface="+mn-lt"/>
                <a:ea typeface="+mn-ea"/>
                <a:cs typeface="+mn-cs"/>
              </a:rPr>
              <a:t> Not as useful for driving long distances, highway driving/speeds.</a:t>
            </a:r>
          </a:p>
        </p:txBody>
      </p:sp>
      <p:sp>
        <p:nvSpPr>
          <p:cNvPr id="4" name="Slide Number Placeholder 3"/>
          <p:cNvSpPr>
            <a:spLocks noGrp="1"/>
          </p:cNvSpPr>
          <p:nvPr>
            <p:ph type="sldNum" sz="quarter" idx="10"/>
          </p:nvPr>
        </p:nvSpPr>
        <p:spPr/>
        <p:txBody>
          <a:bodyPr/>
          <a:lstStyle/>
          <a:p>
            <a:fld id="{911D933C-86F6-4C13-8085-014CCEEC371A}"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0" baseline="0" dirty="0" smtClean="0"/>
              <a:t> </a:t>
            </a:r>
            <a:r>
              <a:rPr lang="en-US" b="0" dirty="0" smtClean="0"/>
              <a:t>Gas turbine</a:t>
            </a:r>
          </a:p>
          <a:p>
            <a:pPr>
              <a:buFont typeface="Arial" pitchFamily="34" charset="0"/>
              <a:buChar char="•"/>
            </a:pPr>
            <a:r>
              <a:rPr lang="en-US" b="0" dirty="0" smtClean="0"/>
              <a:t> Exhaust hot gases from combustion are thrown out fast on the back end of the engine to provide thrust.</a:t>
            </a:r>
          </a:p>
          <a:p>
            <a:pPr>
              <a:buFont typeface="Arial" pitchFamily="34" charset="0"/>
              <a:buChar char="•"/>
            </a:pPr>
            <a:r>
              <a:rPr lang="en-US" b="0" dirty="0" smtClean="0"/>
              <a:t> Compressor and turbine compress incoming air to provide you with high flow</a:t>
            </a:r>
          </a:p>
          <a:p>
            <a:pPr>
              <a:buFont typeface="Arial" pitchFamily="34" charset="0"/>
              <a:buChar char="•"/>
            </a:pPr>
            <a:r>
              <a:rPr lang="en-US" b="0" dirty="0" smtClean="0"/>
              <a:t> Turbine provides the work to drive the compressor.</a:t>
            </a:r>
          </a:p>
          <a:p>
            <a:pPr>
              <a:buFont typeface="Arial" pitchFamily="34" charset="0"/>
              <a:buChar char="•"/>
            </a:pPr>
            <a:r>
              <a:rPr lang="en-US" b="0" dirty="0" smtClean="0"/>
              <a:t> Continuous process</a:t>
            </a:r>
          </a:p>
          <a:p>
            <a:pPr>
              <a:buFont typeface="Arial" pitchFamily="34" charset="0"/>
              <a:buChar char="•"/>
            </a:pPr>
            <a:r>
              <a:rPr lang="en-US" b="0" dirty="0" smtClean="0"/>
              <a:t> Turbojet engines inject fuel to ignite compressed air.</a:t>
            </a:r>
          </a:p>
          <a:p>
            <a:pPr>
              <a:buFont typeface="Arial" pitchFamily="34" charset="0"/>
              <a:buChar char="•"/>
            </a:pPr>
            <a:r>
              <a:rPr lang="en-US" b="0" dirty="0" smtClean="0"/>
              <a:t> The combustion drives a turbine that produces thrust.</a:t>
            </a:r>
          </a:p>
        </p:txBody>
      </p:sp>
      <p:sp>
        <p:nvSpPr>
          <p:cNvPr id="4" name="Slide Number Placeholder 3"/>
          <p:cNvSpPr>
            <a:spLocks noGrp="1"/>
          </p:cNvSpPr>
          <p:nvPr>
            <p:ph type="sldNum" sz="quarter" idx="10"/>
          </p:nvPr>
        </p:nvSpPr>
        <p:spPr/>
        <p:txBody>
          <a:bodyPr/>
          <a:lstStyle/>
          <a:p>
            <a:fld id="{911D933C-86F6-4C13-8085-014CCEEC371A}"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0" baseline="0" dirty="0" smtClean="0"/>
              <a:t> A turbojet engine with an external fan, similar to a propeller.</a:t>
            </a:r>
          </a:p>
          <a:p>
            <a:pPr>
              <a:buFont typeface="Arial" pitchFamily="34" charset="0"/>
              <a:buChar char="•"/>
            </a:pPr>
            <a:r>
              <a:rPr lang="en-US" b="0" baseline="0" dirty="0" smtClean="0"/>
              <a:t> Fan provides additional thrust with airflow that bypasses the jet engine.</a:t>
            </a:r>
          </a:p>
          <a:p>
            <a:pPr>
              <a:buFont typeface="Arial" pitchFamily="34" charset="0"/>
              <a:buChar char="•"/>
            </a:pPr>
            <a:r>
              <a:rPr lang="en-US" b="0" baseline="0" dirty="0" smtClean="0"/>
              <a:t> Produces additional power and fuel efficiency.</a:t>
            </a:r>
          </a:p>
        </p:txBody>
      </p:sp>
      <p:sp>
        <p:nvSpPr>
          <p:cNvPr id="4" name="Slide Number Placeholder 3"/>
          <p:cNvSpPr>
            <a:spLocks noGrp="1"/>
          </p:cNvSpPr>
          <p:nvPr>
            <p:ph type="sldNum" sz="quarter" idx="10"/>
          </p:nvPr>
        </p:nvSpPr>
        <p:spPr/>
        <p:txBody>
          <a:bodyPr/>
          <a:lstStyle/>
          <a:p>
            <a:fld id="{911D933C-86F6-4C13-8085-014CCEEC371A}"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0" dirty="0" smtClean="0"/>
              <a:t>Turboprop engines extract work from the hot-exhaust jet to turn a rotating shaft.</a:t>
            </a:r>
          </a:p>
          <a:p>
            <a:pPr>
              <a:buFont typeface="Arial" pitchFamily="34" charset="0"/>
              <a:buChar char="•"/>
            </a:pPr>
            <a:r>
              <a:rPr lang="en-US" b="0" dirty="0" smtClean="0"/>
              <a:t>A portion of the engines' thrust is produced by spinning a propeller, rather than relying solely on high-speed jet exhaust.</a:t>
            </a:r>
          </a:p>
          <a:p>
            <a:pPr>
              <a:buFont typeface="Arial" pitchFamily="34" charset="0"/>
              <a:buChar char="•"/>
            </a:pPr>
            <a:r>
              <a:rPr lang="en-US" b="0" dirty="0" smtClean="0"/>
              <a:t>While many turboprops generate the majority of their thrust with the propeller.</a:t>
            </a:r>
          </a:p>
          <a:p>
            <a:pPr>
              <a:buFont typeface="Arial" pitchFamily="34" charset="0"/>
              <a:buChar char="•"/>
            </a:pPr>
            <a:r>
              <a:rPr lang="en-US" b="0" dirty="0" smtClean="0"/>
              <a:t>Turboprops generally have better performance than turbojets or turbofans at low speeds where propeller efficiency is high.</a:t>
            </a:r>
          </a:p>
          <a:p>
            <a:pPr>
              <a:buFont typeface="Arial" pitchFamily="34" charset="0"/>
              <a:buChar char="•"/>
            </a:pPr>
            <a:r>
              <a:rPr lang="en-US" b="0" dirty="0" smtClean="0"/>
              <a:t>Become increasingly noisy and inefficient at high speeds.</a:t>
            </a:r>
          </a:p>
        </p:txBody>
      </p:sp>
      <p:sp>
        <p:nvSpPr>
          <p:cNvPr id="4" name="Slide Number Placeholder 3"/>
          <p:cNvSpPr>
            <a:spLocks noGrp="1"/>
          </p:cNvSpPr>
          <p:nvPr>
            <p:ph type="sldNum" sz="quarter" idx="10"/>
          </p:nvPr>
        </p:nvSpPr>
        <p:spPr/>
        <p:txBody>
          <a:bodyPr/>
          <a:lstStyle/>
          <a:p>
            <a:fld id="{911D933C-86F6-4C13-8085-014CCEEC371A}"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1705:  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steam engine was used to pump water out of mines, using a piston within an enclosure called a cylinder.</a:t>
            </a:r>
          </a:p>
          <a:p>
            <a:pPr lvl="0">
              <a:buFont typeface="Arial" pitchFamily="34" charset="0"/>
              <a:buChar char="•"/>
            </a:pPr>
            <a:r>
              <a:rPr lang="en-US" sz="1200" kern="1200" dirty="0" smtClean="0">
                <a:solidFill>
                  <a:schemeClr val="tx1"/>
                </a:solidFill>
                <a:latin typeface="+mn-lt"/>
                <a:ea typeface="+mn-ea"/>
                <a:cs typeface="+mn-cs"/>
              </a:rPr>
              <a:t>No gears were available to convert reciprocal motion into circular motion until 1770 (James Watt). </a:t>
            </a:r>
          </a:p>
          <a:p>
            <a:pPr lvl="0">
              <a:buFont typeface="Arial" pitchFamily="34" charset="0"/>
              <a:buChar char="•"/>
            </a:pPr>
            <a:r>
              <a:rPr lang="en-US" sz="120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governor </a:t>
            </a:r>
            <a:r>
              <a:rPr lang="en-US" sz="1200" kern="1200" dirty="0" smtClean="0">
                <a:solidFill>
                  <a:schemeClr val="tx1"/>
                </a:solidFill>
                <a:latin typeface="+mn-lt"/>
                <a:ea typeface="+mn-ea"/>
                <a:cs typeface="+mn-cs"/>
              </a:rPr>
              <a:t>was an important innovation that helped the steam engine running steadily.) </a:t>
            </a:r>
          </a:p>
          <a:p>
            <a:endParaRPr lang="en-US" dirty="0"/>
          </a:p>
        </p:txBody>
      </p:sp>
      <p:sp>
        <p:nvSpPr>
          <p:cNvPr id="4" name="Slide Number Placeholder 3"/>
          <p:cNvSpPr>
            <a:spLocks noGrp="1"/>
          </p:cNvSpPr>
          <p:nvPr>
            <p:ph type="sldNum" sz="quarter" idx="10"/>
          </p:nvPr>
        </p:nvSpPr>
        <p:spPr/>
        <p:txBody>
          <a:bodyPr/>
          <a:lstStyle/>
          <a:p>
            <a:fld id="{911D933C-86F6-4C13-8085-014CCEEC371A}"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By 1800 steam engines were powering factory machines in England, helping it to become the first industrialized country.  </a:t>
            </a:r>
          </a:p>
          <a:p>
            <a:pPr>
              <a:buFont typeface="Arial" pitchFamily="34" charset="0"/>
              <a:buChar char="•"/>
            </a:pPr>
            <a:r>
              <a:rPr lang="en-US" dirty="0" smtClean="0"/>
              <a:t>Steam powered ships and later locomotives were then invented, reducing distances dramatically. </a:t>
            </a:r>
          </a:p>
          <a:p>
            <a:pPr>
              <a:buFont typeface="Arial" pitchFamily="34" charset="0"/>
              <a:buChar char="•"/>
            </a:pPr>
            <a:r>
              <a:rPr lang="en-US" dirty="0" smtClean="0"/>
              <a:t> They were later applied to farm equipment, making it very adaptable and using almost any fuel you can burn.</a:t>
            </a:r>
          </a:p>
          <a:p>
            <a:endParaRPr lang="en-US" dirty="0"/>
          </a:p>
        </p:txBody>
      </p:sp>
      <p:sp>
        <p:nvSpPr>
          <p:cNvPr id="4" name="Slide Number Placeholder 3"/>
          <p:cNvSpPr>
            <a:spLocks noGrp="1"/>
          </p:cNvSpPr>
          <p:nvPr>
            <p:ph type="sldNum" sz="quarter" idx="10"/>
          </p:nvPr>
        </p:nvSpPr>
        <p:spPr/>
        <p:txBody>
          <a:bodyPr/>
          <a:lstStyle/>
          <a:p>
            <a:fld id="{911D933C-86F6-4C13-8085-014CCEEC371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In the late 1800s, a new type of steam engine (</a:t>
            </a:r>
            <a:r>
              <a:rPr lang="en-US" dirty="0" err="1" smtClean="0"/>
              <a:t>pistonless</a:t>
            </a:r>
            <a:r>
              <a:rPr lang="en-US" dirty="0" smtClean="0"/>
              <a:t>) was invented by Parsons and </a:t>
            </a:r>
            <a:r>
              <a:rPr lang="en-US" dirty="0" err="1" smtClean="0"/>
              <a:t>Delavalle</a:t>
            </a:r>
            <a:r>
              <a:rPr lang="en-US" dirty="0" smtClean="0"/>
              <a:t> in Europe.</a:t>
            </a:r>
          </a:p>
          <a:p>
            <a:pPr>
              <a:buFont typeface="Arial" pitchFamily="34" charset="0"/>
              <a:buChar char="•"/>
            </a:pPr>
            <a:r>
              <a:rPr lang="en-US" dirty="0" smtClean="0"/>
              <a:t>Only type of steam engine still in wide use today. </a:t>
            </a:r>
          </a:p>
          <a:p>
            <a:pPr>
              <a:buFont typeface="Arial" pitchFamily="34" charset="0"/>
              <a:buChar char="•"/>
            </a:pPr>
            <a:r>
              <a:rPr lang="en-US" dirty="0" smtClean="0"/>
              <a:t>Steam Turbines: blades on a rotor are pushed by high pressure steam instead of wind. </a:t>
            </a:r>
          </a:p>
          <a:p>
            <a:pPr>
              <a:buFont typeface="Arial" pitchFamily="34" charset="0"/>
              <a:buChar char="•"/>
            </a:pPr>
            <a:r>
              <a:rPr lang="en-US" dirty="0" smtClean="0"/>
              <a:t>Much more compact that steam piston engines.</a:t>
            </a:r>
          </a:p>
          <a:p>
            <a:pPr>
              <a:buFont typeface="Arial" pitchFamily="34" charset="0"/>
              <a:buChar char="•"/>
            </a:pPr>
            <a:r>
              <a:rPr lang="en-US" dirty="0" smtClean="0"/>
              <a:t>Can use higher temperature and pressure steam, better expansion, which means more power.</a:t>
            </a:r>
          </a:p>
          <a:p>
            <a:endParaRPr lang="en-US" dirty="0"/>
          </a:p>
        </p:txBody>
      </p:sp>
      <p:sp>
        <p:nvSpPr>
          <p:cNvPr id="4" name="Slide Number Placeholder 3"/>
          <p:cNvSpPr>
            <a:spLocks noGrp="1"/>
          </p:cNvSpPr>
          <p:nvPr>
            <p:ph type="sldNum" sz="quarter" idx="10"/>
          </p:nvPr>
        </p:nvSpPr>
        <p:spPr/>
        <p:txBody>
          <a:bodyPr/>
          <a:lstStyle/>
          <a:p>
            <a:fld id="{911D933C-86F6-4C13-8085-014CCEEC371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Early 1920’s:  steam turbine engine had replaced all steam piston engines in ships such as transatlantic liners.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Steam piston engines were last made in the 1950s.  </a:t>
            </a:r>
          </a:p>
          <a:p>
            <a:pPr>
              <a:buFont typeface="Arial" pitchFamily="34" charset="0"/>
              <a:buChar char="•"/>
            </a:pPr>
            <a:r>
              <a:rPr lang="en-US" dirty="0" smtClean="0"/>
              <a:t>Currently US aircraft carriers and submarines use nuclear steam turbine power plants.</a:t>
            </a:r>
          </a:p>
          <a:p>
            <a:pPr>
              <a:buFont typeface="Arial" pitchFamily="34" charset="0"/>
              <a:buChar char="•"/>
            </a:pPr>
            <a:r>
              <a:rPr lang="en-US" dirty="0" smtClean="0"/>
              <a:t> Most us power plants in the US use steam turbine power engines.</a:t>
            </a:r>
          </a:p>
          <a:p>
            <a:pPr>
              <a:buFont typeface="Arial" pitchFamily="34" charset="0"/>
              <a:buChar char="•"/>
            </a:pPr>
            <a:r>
              <a:rPr lang="en-US" dirty="0" err="1" smtClean="0"/>
              <a:t>Powerplant</a:t>
            </a:r>
            <a:r>
              <a:rPr lang="en-US" dirty="0" smtClean="0"/>
              <a:t> engines are steam engines, regardless if the power source to make steam is nuclear fuel, coal or natural gas.</a:t>
            </a:r>
          </a:p>
          <a:p>
            <a:pPr>
              <a:buFont typeface="Arial" pitchFamily="34" charset="0"/>
              <a:buChar char="•"/>
            </a:pPr>
            <a:r>
              <a:rPr lang="en-US" dirty="0" smtClean="0"/>
              <a:t>Still widely used today to generate most electricity. </a:t>
            </a:r>
          </a:p>
          <a:p>
            <a:endParaRPr lang="en-US" dirty="0"/>
          </a:p>
        </p:txBody>
      </p:sp>
      <p:sp>
        <p:nvSpPr>
          <p:cNvPr id="4" name="Slide Number Placeholder 3"/>
          <p:cNvSpPr>
            <a:spLocks noGrp="1"/>
          </p:cNvSpPr>
          <p:nvPr>
            <p:ph type="sldNum" sz="quarter" idx="10"/>
          </p:nvPr>
        </p:nvSpPr>
        <p:spPr/>
        <p:txBody>
          <a:bodyPr/>
          <a:lstStyle/>
          <a:p>
            <a:fld id="{911D933C-86F6-4C13-8085-014CCEEC371A}"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Heat transfer is a slow process.</a:t>
            </a:r>
          </a:p>
          <a:p>
            <a:pPr lvl="0">
              <a:buFont typeface="Arial" pitchFamily="34" charset="0"/>
              <a:buChar char="•"/>
            </a:pPr>
            <a:r>
              <a:rPr lang="en-US" dirty="0" smtClean="0"/>
              <a:t>High power output, but big, bulky, dangerous.</a:t>
            </a:r>
          </a:p>
          <a:p>
            <a:pPr lvl="0">
              <a:buFont typeface="Arial" pitchFamily="34" charset="0"/>
              <a:buChar char="•"/>
            </a:pPr>
            <a:r>
              <a:rPr lang="en-US" dirty="0" smtClean="0"/>
              <a:t>Boilers need to contain high pressure steam. </a:t>
            </a:r>
          </a:p>
          <a:p>
            <a:pPr lvl="0">
              <a:buFont typeface="Arial" pitchFamily="34" charset="0"/>
              <a:buChar char="•"/>
            </a:pPr>
            <a:r>
              <a:rPr lang="en-US" dirty="0" smtClean="0"/>
              <a:t>Needs to transfer heat from one hot fluid (the burnt fuel combustion gases) to the working fluid that produces the power (steam).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How to transfer heat more quickly?</a:t>
            </a:r>
            <a:br>
              <a:rPr lang="en-US" dirty="0" smtClean="0"/>
            </a:br>
            <a:r>
              <a:rPr lang="en-US" dirty="0" smtClean="0"/>
              <a:t>By using an internal combustion engine, the fluid that is burnt and the fluid that produces power is one and the same material (the fuel air mixture) can get much more power out of a given size engine.</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911D933C-86F6-4C13-8085-014CCEEC371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mtClean="0"/>
              <a:t>Reverend Robert </a:t>
            </a:r>
            <a:r>
              <a:rPr lang="en-US" dirty="0" smtClean="0"/>
              <a:t>Sterling (clergyman- early 1800’s) wanted to do something about exploding steam engines.</a:t>
            </a:r>
          </a:p>
          <a:p>
            <a:pPr>
              <a:buFont typeface="Arial" pitchFamily="34" charset="0"/>
              <a:buChar char="•"/>
            </a:pPr>
            <a:r>
              <a:rPr lang="en-US" dirty="0" smtClean="0"/>
              <a:t>New Engine Design: hot air engine (</a:t>
            </a:r>
            <a:r>
              <a:rPr lang="en-US" dirty="0" err="1" smtClean="0"/>
              <a:t>Stirling</a:t>
            </a:r>
            <a:r>
              <a:rPr lang="en-US" dirty="0" smtClean="0"/>
              <a:t> Engine)</a:t>
            </a:r>
          </a:p>
          <a:p>
            <a:pPr>
              <a:buFont typeface="Arial" pitchFamily="34" charset="0"/>
              <a:buChar char="•"/>
            </a:pPr>
            <a:r>
              <a:rPr lang="en-US" dirty="0" smtClean="0"/>
              <a:t> – low pressure engine (cannot explode if it failed).</a:t>
            </a:r>
          </a:p>
          <a:p>
            <a:pPr lvl="0">
              <a:buFont typeface="Arial" pitchFamily="34" charset="0"/>
              <a:buChar char="•"/>
            </a:pPr>
            <a:r>
              <a:rPr lang="en-US" sz="1200" kern="1200" dirty="0" smtClean="0">
                <a:solidFill>
                  <a:schemeClr val="tx1"/>
                </a:solidFill>
                <a:latin typeface="+mn-lt"/>
                <a:ea typeface="+mn-ea"/>
                <a:cs typeface="+mn-cs"/>
              </a:rPr>
              <a:t>One side of the engine is heated; the other side of the engine is cooled.</a:t>
            </a:r>
          </a:p>
          <a:p>
            <a:pPr lvl="0">
              <a:buFont typeface="Arial" pitchFamily="34" charset="0"/>
              <a:buChar char="•"/>
            </a:pPr>
            <a:r>
              <a:rPr lang="en-US" sz="1200" kern="1200" dirty="0" smtClean="0">
                <a:solidFill>
                  <a:schemeClr val="tx1"/>
                </a:solidFill>
                <a:latin typeface="+mn-lt"/>
                <a:ea typeface="+mn-ea"/>
                <a:cs typeface="+mn-cs"/>
              </a:rPr>
              <a:t>Mechanism inside moves air back and forth between the hot side to the cold side.</a:t>
            </a:r>
          </a:p>
          <a:p>
            <a:pPr lvl="0">
              <a:buFont typeface="Arial" pitchFamily="34" charset="0"/>
              <a:buChar char="•"/>
            </a:pPr>
            <a:r>
              <a:rPr lang="en-US" sz="1200" kern="1200" dirty="0" smtClean="0">
                <a:solidFill>
                  <a:schemeClr val="tx1"/>
                </a:solidFill>
                <a:latin typeface="+mn-lt"/>
                <a:ea typeface="+mn-ea"/>
                <a:cs typeface="+mn-cs"/>
              </a:rPr>
              <a:t>hot side it expands, pushes up on a piston.</a:t>
            </a:r>
          </a:p>
          <a:p>
            <a:pPr lvl="0">
              <a:buFont typeface="Arial" pitchFamily="34" charset="0"/>
              <a:buChar char="•"/>
            </a:pPr>
            <a:r>
              <a:rPr lang="en-US" sz="1200" kern="1200" dirty="0" smtClean="0">
                <a:solidFill>
                  <a:schemeClr val="tx1"/>
                </a:solidFill>
                <a:latin typeface="+mn-lt"/>
                <a:ea typeface="+mn-ea"/>
                <a:cs typeface="+mn-cs"/>
              </a:rPr>
              <a:t>When the air is on the cold side, it contracts and pulls down on a piston.</a:t>
            </a:r>
          </a:p>
          <a:p>
            <a:pPr lvl="0">
              <a:buFont typeface="Arial" pitchFamily="34" charset="0"/>
              <a:buChar char="•"/>
            </a:pPr>
            <a:r>
              <a:rPr lang="en-US" sz="1200" kern="1200" dirty="0" smtClean="0">
                <a:solidFill>
                  <a:schemeClr val="tx1"/>
                </a:solidFill>
                <a:latin typeface="+mn-lt"/>
                <a:ea typeface="+mn-ea"/>
                <a:cs typeface="+mn-cs"/>
              </a:rPr>
              <a:t>Need to keep one side hot, the other cold (create / maintain a temperature difference).</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911D933C-86F6-4C13-8085-014CCEEC371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Issues:</a:t>
            </a:r>
          </a:p>
          <a:p>
            <a:pPr lvl="0">
              <a:buFont typeface="Arial" pitchFamily="34" charset="0"/>
              <a:buChar char="•"/>
            </a:pPr>
            <a:r>
              <a:rPr lang="en-US" sz="1200" kern="1200" dirty="0" smtClean="0">
                <a:solidFill>
                  <a:schemeClr val="tx1"/>
                </a:solidFill>
                <a:latin typeface="+mn-lt"/>
                <a:ea typeface="+mn-ea"/>
                <a:cs typeface="+mn-cs"/>
              </a:rPr>
              <a:t>Metals during the 1800’s could not withstand the high temperatures and heat engine could not be made as durable as steam engine.</a:t>
            </a:r>
          </a:p>
          <a:p>
            <a:pPr lvl="0">
              <a:buFont typeface="Arial" pitchFamily="34" charset="0"/>
              <a:buChar char="•"/>
            </a:pPr>
            <a:r>
              <a:rPr lang="en-US" sz="1200" kern="1200" dirty="0" smtClean="0">
                <a:solidFill>
                  <a:schemeClr val="tx1"/>
                </a:solidFill>
                <a:latin typeface="+mn-lt"/>
                <a:ea typeface="+mn-ea"/>
                <a:cs typeface="+mn-cs"/>
              </a:rPr>
              <a:t> Today it could be viable given today’s metallurgical advances.</a:t>
            </a:r>
          </a:p>
          <a:p>
            <a:pPr lvl="0">
              <a:buFont typeface="Arial" pitchFamily="34" charset="0"/>
              <a:buChar char="•"/>
            </a:pPr>
            <a:r>
              <a:rPr lang="en-US" sz="1200" kern="1200" dirty="0" smtClean="0">
                <a:solidFill>
                  <a:schemeClr val="tx1"/>
                </a:solidFill>
                <a:latin typeface="+mn-lt"/>
                <a:ea typeface="+mn-ea"/>
                <a:cs typeface="+mn-cs"/>
              </a:rPr>
              <a:t>It would be an expensive engine, more expensive than gas or diesel.</a:t>
            </a:r>
          </a:p>
          <a:p>
            <a:pPr lvl="0">
              <a:buFont typeface="Arial" pitchFamily="34" charset="0"/>
              <a:buChar char="•"/>
            </a:pPr>
            <a:r>
              <a:rPr lang="en-US" sz="1200" kern="1200" dirty="0" smtClean="0">
                <a:solidFill>
                  <a:schemeClr val="tx1"/>
                </a:solidFill>
                <a:latin typeface="+mn-lt"/>
                <a:ea typeface="+mn-ea"/>
                <a:cs typeface="+mn-cs"/>
              </a:rPr>
              <a:t> Hard to make it work on a vehicle, since we are constantly accelerating, decelerating.</a:t>
            </a:r>
          </a:p>
          <a:p>
            <a:pPr lvl="0">
              <a:buFont typeface="Arial" pitchFamily="34" charset="0"/>
              <a:buChar char="•"/>
            </a:pPr>
            <a:r>
              <a:rPr lang="en-US" sz="1200" kern="1200" dirty="0" smtClean="0">
                <a:solidFill>
                  <a:schemeClr val="tx1"/>
                </a:solidFill>
                <a:latin typeface="+mn-lt"/>
                <a:ea typeface="+mn-ea"/>
                <a:cs typeface="+mn-cs"/>
              </a:rPr>
              <a:t>Makes it difficult for this type of engine to stay efficient all the time.</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911D933C-86F6-4C13-8085-014CCEEC371A}"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Powered when electricity is passed through a wire, an EMF is created.  Wire is temporarily magnetized.</a:t>
            </a:r>
          </a:p>
          <a:p>
            <a:pPr lvl="0">
              <a:buFont typeface="Arial" pitchFamily="34" charset="0"/>
              <a:buChar char="•"/>
            </a:pPr>
            <a:r>
              <a:rPr lang="en-US" sz="1200" kern="1200" dirty="0" smtClean="0">
                <a:solidFill>
                  <a:schemeClr val="tx1"/>
                </a:solidFill>
                <a:latin typeface="+mn-lt"/>
                <a:ea typeface="+mn-ea"/>
                <a:cs typeface="+mn-cs"/>
              </a:rPr>
              <a:t>When electricity is turned off, it ceases to be a magnet.  Reversing the polarity makes the rotor continue to move.</a:t>
            </a:r>
          </a:p>
          <a:p>
            <a:pPr lvl="0">
              <a:buFont typeface="Arial" pitchFamily="34" charset="0"/>
              <a:buChar char="•"/>
            </a:pPr>
            <a:r>
              <a:rPr lang="en-US" sz="1200" kern="1200" dirty="0" smtClean="0">
                <a:solidFill>
                  <a:schemeClr val="tx1"/>
                </a:solidFill>
                <a:latin typeface="+mn-lt"/>
                <a:ea typeface="+mn-ea"/>
                <a:cs typeface="+mn-cs"/>
              </a:rPr>
              <a:t>1824:  Michael Faraday patents the DC motor.</a:t>
            </a:r>
            <a:endParaRPr lang="en-US" dirty="0"/>
          </a:p>
        </p:txBody>
      </p:sp>
      <p:sp>
        <p:nvSpPr>
          <p:cNvPr id="4" name="Slide Number Placeholder 3"/>
          <p:cNvSpPr>
            <a:spLocks noGrp="1"/>
          </p:cNvSpPr>
          <p:nvPr>
            <p:ph type="sldNum" sz="quarter" idx="10"/>
          </p:nvPr>
        </p:nvSpPr>
        <p:spPr/>
        <p:txBody>
          <a:bodyPr/>
          <a:lstStyle/>
          <a:p>
            <a:fld id="{911D933C-86F6-4C13-8085-014CCEEC371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B81C3A-37E1-47BA-849F-58B2899CD633}"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3397E-0D74-45D3-A0D5-93005EF370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81C3A-37E1-47BA-849F-58B2899CD633}"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3397E-0D74-45D3-A0D5-93005EF370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81C3A-37E1-47BA-849F-58B2899CD633}"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3397E-0D74-45D3-A0D5-93005EF370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81C3A-37E1-47BA-849F-58B2899CD633}"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3397E-0D74-45D3-A0D5-93005EF370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81C3A-37E1-47BA-849F-58B2899CD633}"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3397E-0D74-45D3-A0D5-93005EF370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B81C3A-37E1-47BA-849F-58B2899CD633}" type="datetimeFigureOut">
              <a:rPr lang="en-US" smtClean="0"/>
              <a:pPr/>
              <a:t>7/25/2013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3397E-0D74-45D3-A0D5-93005EF370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B81C3A-37E1-47BA-849F-58B2899CD633}" type="datetimeFigureOut">
              <a:rPr lang="en-US" smtClean="0"/>
              <a:pPr/>
              <a:t>7/25/2013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A3397E-0D74-45D3-A0D5-93005EF370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B81C3A-37E1-47BA-849F-58B2899CD633}" type="datetimeFigureOut">
              <a:rPr lang="en-US" smtClean="0"/>
              <a:pPr/>
              <a:t>7/25/2013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A3397E-0D74-45D3-A0D5-93005EF370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81C3A-37E1-47BA-849F-58B2899CD633}" type="datetimeFigureOut">
              <a:rPr lang="en-US" smtClean="0"/>
              <a:pPr/>
              <a:t>7/25/2013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A3397E-0D74-45D3-A0D5-93005EF370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81C3A-37E1-47BA-849F-58B2899CD633}" type="datetimeFigureOut">
              <a:rPr lang="en-US" smtClean="0"/>
              <a:pPr/>
              <a:t>7/25/2013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3397E-0D74-45D3-A0D5-93005EF370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81C3A-37E1-47BA-849F-58B2899CD633}" type="datetimeFigureOut">
              <a:rPr lang="en-US" smtClean="0"/>
              <a:pPr/>
              <a:t>7/25/2013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3397E-0D74-45D3-A0D5-93005EF370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81C3A-37E1-47BA-849F-58B2899CD633}" type="datetimeFigureOut">
              <a:rPr lang="en-US" smtClean="0"/>
              <a:pPr/>
              <a:t>7/25/2013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3397E-0D74-45D3-A0D5-93005EF370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en.wikipedia.org/wiki/First_law_of_thermodynamic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en.wikipedia.org/wiki/Mechanical_wor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gif"/><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50.gif"/><Relationship Id="rId5" Type="http://schemas.openxmlformats.org/officeDocument/2006/relationships/image" Target="../media/image49.gif"/><Relationship Id="rId4" Type="http://schemas.openxmlformats.org/officeDocument/2006/relationships/image" Target="../media/image48.gif"/></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en.wikipedia.org/wiki/File:P-V_otto.png" TargetMode="Externa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en.wikipedia.org/wiki/File:DieselCycle_PV.svg" TargetMode="Externa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en.wikipedia.org/wiki/File:Brayton_cycle.svg" TargetMode="Externa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video.search.yahoo.com/video/play;_ylt=A2KLqIKEYfBRmyYA_wH7w8QF;_ylu=X3oDMTBzY2FuYmVtBHNlYwNzcgRzbGsDdmlkBHZ0aWQDBGdwb3MDMzA-?p=steam+engine+simulation&amp;vid=7b890162c40dc39c256e60f411daf56e&amp;l=00:35&amp;turl=http://ts3.mm.bing.net/th?id=V.4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771650"/>
          </a:xfrm>
        </p:spPr>
        <p:txBody>
          <a:bodyPr>
            <a:normAutofit fontScale="90000"/>
          </a:bodyPr>
          <a:lstStyle/>
          <a:p>
            <a:r>
              <a:rPr lang="en-US" b="1" dirty="0" smtClean="0">
                <a:latin typeface="Tahoma" pitchFamily="34" charset="0"/>
                <a:cs typeface="Tahoma" pitchFamily="34" charset="0"/>
              </a:rPr>
              <a:t>Engines, Motors, Turbines and Power Plants:</a:t>
            </a:r>
            <a:br>
              <a:rPr lang="en-US" b="1" dirty="0" smtClean="0">
                <a:latin typeface="Tahoma" pitchFamily="34" charset="0"/>
                <a:cs typeface="Tahoma" pitchFamily="34" charset="0"/>
              </a:rPr>
            </a:br>
            <a:r>
              <a:rPr lang="en-US" b="1" dirty="0" smtClean="0">
                <a:latin typeface="Tahoma" pitchFamily="34" charset="0"/>
                <a:cs typeface="Tahoma" pitchFamily="34" charset="0"/>
              </a:rPr>
              <a:t>an Overview</a:t>
            </a:r>
            <a:r>
              <a:rPr lang="en-US" b="1" dirty="0" smtClean="0"/>
              <a:t/>
            </a:r>
            <a:br>
              <a:rPr lang="en-US" b="1" dirty="0" smtClean="0"/>
            </a:br>
            <a:endParaRPr lang="en-US" b="1" dirty="0"/>
          </a:p>
        </p:txBody>
      </p:sp>
      <p:sp>
        <p:nvSpPr>
          <p:cNvPr id="3" name="Subtitle 2"/>
          <p:cNvSpPr>
            <a:spLocks noGrp="1"/>
          </p:cNvSpPr>
          <p:nvPr>
            <p:ph type="subTitle" idx="1"/>
          </p:nvPr>
        </p:nvSpPr>
        <p:spPr>
          <a:xfrm>
            <a:off x="1371600" y="3352800"/>
            <a:ext cx="6400800" cy="1143000"/>
          </a:xfrm>
        </p:spPr>
        <p:txBody>
          <a:bodyPr>
            <a:normAutofit/>
          </a:bodyPr>
          <a:lstStyle/>
          <a:p>
            <a:r>
              <a:rPr lang="en-US" b="1" dirty="0" smtClean="0">
                <a:solidFill>
                  <a:srgbClr val="002060"/>
                </a:solidFill>
              </a:rPr>
              <a:t>Presentation for EGN 1002 Engineering Orientation</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2060"/>
                </a:solidFill>
              </a:rPr>
              <a:t>The Sterling Engine (Early 1800s)</a:t>
            </a:r>
          </a:p>
        </p:txBody>
      </p:sp>
      <p:pic>
        <p:nvPicPr>
          <p:cNvPr id="5" name="Picture 4" descr="Ideal-stirling-cycle.gif"/>
          <p:cNvPicPr>
            <a:picLocks noChangeAspect="1"/>
          </p:cNvPicPr>
          <p:nvPr/>
        </p:nvPicPr>
        <p:blipFill>
          <a:blip r:embed="rId3" cstate="print"/>
          <a:stretch>
            <a:fillRect/>
          </a:stretch>
        </p:blipFill>
        <p:spPr>
          <a:xfrm>
            <a:off x="4495800" y="1752600"/>
            <a:ext cx="4200524" cy="3352800"/>
          </a:xfrm>
          <a:prstGeom prst="rect">
            <a:avLst/>
          </a:prstGeom>
        </p:spPr>
      </p:pic>
      <p:pic>
        <p:nvPicPr>
          <p:cNvPr id="54274" name="Picture 2" descr="http://ts3.mm.bing.net/th?id=H.5022797843595922&amp;pid=15.1"/>
          <p:cNvPicPr>
            <a:picLocks noChangeAspect="1" noChangeArrowheads="1"/>
          </p:cNvPicPr>
          <p:nvPr/>
        </p:nvPicPr>
        <p:blipFill>
          <a:blip r:embed="rId4" cstate="print"/>
          <a:srcRect/>
          <a:stretch>
            <a:fillRect/>
          </a:stretch>
        </p:blipFill>
        <p:spPr bwMode="auto">
          <a:xfrm>
            <a:off x="380999" y="1752600"/>
            <a:ext cx="3352801" cy="3352802"/>
          </a:xfrm>
          <a:prstGeom prst="rect">
            <a:avLst/>
          </a:prstGeom>
          <a:noFill/>
        </p:spPr>
      </p:pic>
      <p:sp>
        <p:nvSpPr>
          <p:cNvPr id="6" name="TextBox 5"/>
          <p:cNvSpPr txBox="1"/>
          <p:nvPr/>
        </p:nvSpPr>
        <p:spPr>
          <a:xfrm>
            <a:off x="3733800" y="5562600"/>
            <a:ext cx="1050288" cy="523220"/>
          </a:xfrm>
          <a:prstGeom prst="rect">
            <a:avLst/>
          </a:prstGeom>
          <a:noFill/>
        </p:spPr>
        <p:txBody>
          <a:bodyPr wrap="none" rtlCol="0">
            <a:spAutoFit/>
          </a:bodyPr>
          <a:lstStyle/>
          <a:p>
            <a:r>
              <a:rPr lang="en-US" sz="2800" b="1" dirty="0" smtClean="0">
                <a:solidFill>
                  <a:srgbClr val="002060"/>
                </a:solidFill>
              </a:rPr>
              <a:t>Video</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The Sterling Engine:</a:t>
            </a:r>
            <a:br>
              <a:rPr lang="en-US" b="1" dirty="0" smtClean="0">
                <a:solidFill>
                  <a:srgbClr val="002060"/>
                </a:solidFill>
              </a:rPr>
            </a:br>
            <a:r>
              <a:rPr lang="en-US" b="1" dirty="0" smtClean="0">
                <a:solidFill>
                  <a:srgbClr val="002060"/>
                </a:solidFill>
              </a:rPr>
              <a:t>most efficient but not  practical yet.</a:t>
            </a:r>
            <a:endParaRPr lang="en-US" dirty="0"/>
          </a:p>
        </p:txBody>
      </p:sp>
      <p:pic>
        <p:nvPicPr>
          <p:cNvPr id="6" name="Picture 5" descr="engine.gif"/>
          <p:cNvPicPr>
            <a:picLocks noChangeAspect="1"/>
          </p:cNvPicPr>
          <p:nvPr/>
        </p:nvPicPr>
        <p:blipFill>
          <a:blip r:embed="rId3" cstate="print"/>
          <a:stretch>
            <a:fillRect/>
          </a:stretch>
        </p:blipFill>
        <p:spPr>
          <a:xfrm>
            <a:off x="914400" y="1752600"/>
            <a:ext cx="7484533" cy="3962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The Electric Motor (DC – Faraday 1824)</a:t>
            </a:r>
            <a:endParaRPr lang="en-US" sz="3600" dirty="0"/>
          </a:p>
        </p:txBody>
      </p:sp>
      <p:pic>
        <p:nvPicPr>
          <p:cNvPr id="4" name="Picture 3" descr="DC_Motor.gif"/>
          <p:cNvPicPr>
            <a:picLocks noChangeAspect="1"/>
          </p:cNvPicPr>
          <p:nvPr/>
        </p:nvPicPr>
        <p:blipFill>
          <a:blip r:embed="rId3" cstate="print"/>
          <a:stretch>
            <a:fillRect/>
          </a:stretch>
        </p:blipFill>
        <p:spPr>
          <a:xfrm>
            <a:off x="4267200" y="2133600"/>
            <a:ext cx="4114800" cy="3312862"/>
          </a:xfrm>
          <a:prstGeom prst="rect">
            <a:avLst/>
          </a:prstGeom>
        </p:spPr>
      </p:pic>
      <p:pic>
        <p:nvPicPr>
          <p:cNvPr id="5" name="Picture 4"/>
          <p:cNvPicPr/>
          <p:nvPr/>
        </p:nvPicPr>
        <p:blipFill>
          <a:blip r:embed="rId4" cstate="print"/>
          <a:srcRect l="17608" t="33957" r="61744" b="32085"/>
          <a:stretch>
            <a:fillRect/>
          </a:stretch>
        </p:blipFill>
        <p:spPr bwMode="auto">
          <a:xfrm>
            <a:off x="533400" y="2209800"/>
            <a:ext cx="32766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The Electric Motor (AC – Tesla 1888)</a:t>
            </a:r>
            <a:endParaRPr lang="en-US" sz="3600" dirty="0"/>
          </a:p>
        </p:txBody>
      </p:sp>
      <p:pic>
        <p:nvPicPr>
          <p:cNvPr id="57346" name="Picture 2" descr="http://ts4.explicit.bing.net/th?id=H.4505937212933367&amp;pid=15.1"/>
          <p:cNvPicPr>
            <a:picLocks noChangeAspect="1" noChangeArrowheads="1"/>
          </p:cNvPicPr>
          <p:nvPr/>
        </p:nvPicPr>
        <p:blipFill>
          <a:blip r:embed="rId3" cstate="print"/>
          <a:srcRect/>
          <a:stretch>
            <a:fillRect/>
          </a:stretch>
        </p:blipFill>
        <p:spPr bwMode="auto">
          <a:xfrm>
            <a:off x="6172200" y="2286000"/>
            <a:ext cx="2221992" cy="2743200"/>
          </a:xfrm>
          <a:prstGeom prst="rect">
            <a:avLst/>
          </a:prstGeom>
          <a:noFill/>
        </p:spPr>
      </p:pic>
      <p:pic>
        <p:nvPicPr>
          <p:cNvPr id="57348" name="Picture 4" descr="http://www.teslasociety.com/pictures/ac/TeslaMotorBritishMuseum.JPG"/>
          <p:cNvPicPr>
            <a:picLocks noChangeAspect="1" noChangeArrowheads="1"/>
          </p:cNvPicPr>
          <p:nvPr/>
        </p:nvPicPr>
        <p:blipFill>
          <a:blip r:embed="rId4" cstate="print"/>
          <a:srcRect/>
          <a:stretch>
            <a:fillRect/>
          </a:stretch>
        </p:blipFill>
        <p:spPr bwMode="auto">
          <a:xfrm>
            <a:off x="685800" y="1905000"/>
            <a:ext cx="5105400" cy="373872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002060"/>
                </a:solidFill>
              </a:rPr>
              <a:t>The Internal Combustion Engine</a:t>
            </a:r>
            <a:br>
              <a:rPr lang="en-US" sz="3600" b="1" dirty="0" smtClean="0">
                <a:solidFill>
                  <a:srgbClr val="002060"/>
                </a:solidFill>
              </a:rPr>
            </a:br>
            <a:r>
              <a:rPr lang="en-US" sz="3600" b="1" dirty="0" smtClean="0">
                <a:solidFill>
                  <a:srgbClr val="002060"/>
                </a:solidFill>
              </a:rPr>
              <a:t>(Lenoir 1860)</a:t>
            </a:r>
            <a:endParaRPr lang="en-US" sz="3600" dirty="0"/>
          </a:p>
        </p:txBody>
      </p:sp>
      <p:pic>
        <p:nvPicPr>
          <p:cNvPr id="65538" name="Picture 2" descr="http://www.biografiasyvidas.com/biografia/l/fotos/lenoir.jpg"/>
          <p:cNvPicPr>
            <a:picLocks noChangeAspect="1" noChangeArrowheads="1"/>
          </p:cNvPicPr>
          <p:nvPr/>
        </p:nvPicPr>
        <p:blipFill>
          <a:blip r:embed="rId3" cstate="print"/>
          <a:srcRect/>
          <a:stretch>
            <a:fillRect/>
          </a:stretch>
        </p:blipFill>
        <p:spPr bwMode="auto">
          <a:xfrm>
            <a:off x="6705600" y="2667000"/>
            <a:ext cx="2079036" cy="1981200"/>
          </a:xfrm>
          <a:prstGeom prst="rect">
            <a:avLst/>
          </a:prstGeom>
          <a:noFill/>
        </p:spPr>
      </p:pic>
      <p:pic>
        <p:nvPicPr>
          <p:cNvPr id="65542" name="Picture 6" descr="http://www.famousbelgians.net/picts/lenoirgasengine1860.jpg"/>
          <p:cNvPicPr>
            <a:picLocks noChangeAspect="1" noChangeArrowheads="1"/>
          </p:cNvPicPr>
          <p:nvPr/>
        </p:nvPicPr>
        <p:blipFill>
          <a:blip r:embed="rId4" cstate="print"/>
          <a:srcRect/>
          <a:stretch>
            <a:fillRect/>
          </a:stretch>
        </p:blipFill>
        <p:spPr bwMode="auto">
          <a:xfrm>
            <a:off x="1371600" y="1981200"/>
            <a:ext cx="4367561" cy="3581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002060"/>
                </a:solidFill>
              </a:rPr>
              <a:t>First Four-Stroke Version of ICE</a:t>
            </a:r>
            <a:br>
              <a:rPr lang="en-US" sz="4000" b="1" dirty="0" smtClean="0">
                <a:solidFill>
                  <a:srgbClr val="002060"/>
                </a:solidFill>
              </a:rPr>
            </a:br>
            <a:r>
              <a:rPr lang="en-US" sz="4000" b="1" dirty="0" smtClean="0">
                <a:solidFill>
                  <a:srgbClr val="002060"/>
                </a:solidFill>
              </a:rPr>
              <a:t>(Nicholas Otto 1876)</a:t>
            </a:r>
            <a:endParaRPr lang="en-US" sz="4000" b="1" dirty="0"/>
          </a:p>
        </p:txBody>
      </p:sp>
      <p:pic>
        <p:nvPicPr>
          <p:cNvPr id="63494" name="Picture 6" descr="http://2.bp.blogspot.com/_8S-j5mNsTpE/SzYYWQY8pjI/AAAAAAAAAJ0/FNjR1-vY4SA/s200/nicholas-otto.jpg"/>
          <p:cNvPicPr>
            <a:picLocks noChangeAspect="1" noChangeArrowheads="1"/>
          </p:cNvPicPr>
          <p:nvPr/>
        </p:nvPicPr>
        <p:blipFill>
          <a:blip r:embed="rId3" cstate="print"/>
          <a:srcRect/>
          <a:stretch>
            <a:fillRect/>
          </a:stretch>
        </p:blipFill>
        <p:spPr bwMode="auto">
          <a:xfrm>
            <a:off x="6629400" y="2133600"/>
            <a:ext cx="2209800" cy="2797215"/>
          </a:xfrm>
          <a:prstGeom prst="rect">
            <a:avLst/>
          </a:prstGeom>
          <a:noFill/>
        </p:spPr>
      </p:pic>
      <p:pic>
        <p:nvPicPr>
          <p:cNvPr id="63496" name="Picture 8" descr="http://upload.wikimedia.org/wikipedia/commons/thumb/f/f2/PSM_V18_D500_An_american_internal_combustion_otto_engine.jpg/300px-PSM_V18_D500_An_american_internal_combustion_otto_engine.jpg"/>
          <p:cNvPicPr>
            <a:picLocks noChangeAspect="1" noChangeArrowheads="1"/>
          </p:cNvPicPr>
          <p:nvPr/>
        </p:nvPicPr>
        <p:blipFill>
          <a:blip r:embed="rId4" cstate="print"/>
          <a:srcRect/>
          <a:stretch>
            <a:fillRect/>
          </a:stretch>
        </p:blipFill>
        <p:spPr bwMode="auto">
          <a:xfrm>
            <a:off x="762000" y="1676400"/>
            <a:ext cx="5410200" cy="3787142"/>
          </a:xfrm>
          <a:prstGeom prst="rect">
            <a:avLst/>
          </a:prstGeom>
          <a:noFill/>
        </p:spPr>
      </p:pic>
      <p:sp>
        <p:nvSpPr>
          <p:cNvPr id="8" name="TextBox 7"/>
          <p:cNvSpPr txBox="1"/>
          <p:nvPr/>
        </p:nvSpPr>
        <p:spPr>
          <a:xfrm>
            <a:off x="326843" y="5867400"/>
            <a:ext cx="8817157" cy="584775"/>
          </a:xfrm>
          <a:prstGeom prst="rect">
            <a:avLst/>
          </a:prstGeom>
          <a:noFill/>
        </p:spPr>
        <p:txBody>
          <a:bodyPr wrap="none" rtlCol="0">
            <a:spAutoFit/>
          </a:bodyPr>
          <a:lstStyle/>
          <a:p>
            <a:r>
              <a:rPr lang="en-US" sz="3200" b="1" dirty="0" smtClean="0">
                <a:solidFill>
                  <a:srgbClr val="FFFF00"/>
                </a:solidFill>
              </a:rPr>
              <a:t>Component arrangement still used in all cars today</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The Internal Combustion Engine</a:t>
            </a:r>
            <a:endParaRPr lang="en-US" sz="3600" dirty="0"/>
          </a:p>
        </p:txBody>
      </p:sp>
      <p:pic>
        <p:nvPicPr>
          <p:cNvPr id="63490" name="Picture 2" descr="http://www.douglas-self.com/MUSEUM/POWER/unusualICeng/axial-ICeng/Macomber%20patent%201042018.gif"/>
          <p:cNvPicPr>
            <a:picLocks noChangeAspect="1" noChangeArrowheads="1"/>
          </p:cNvPicPr>
          <p:nvPr/>
        </p:nvPicPr>
        <p:blipFill>
          <a:blip r:embed="rId3" cstate="print"/>
          <a:srcRect/>
          <a:stretch>
            <a:fillRect/>
          </a:stretch>
        </p:blipFill>
        <p:spPr bwMode="auto">
          <a:xfrm>
            <a:off x="4648200" y="2514600"/>
            <a:ext cx="3702308" cy="2770798"/>
          </a:xfrm>
          <a:prstGeom prst="rect">
            <a:avLst/>
          </a:prstGeom>
          <a:noFill/>
        </p:spPr>
      </p:pic>
      <p:pic>
        <p:nvPicPr>
          <p:cNvPr id="67586" name="Picture 2" descr="http://www.scientificamerican.com/media/gallery/9B656E87-DB84-3BF4-A903A522688F08FD_8.jpg"/>
          <p:cNvPicPr>
            <a:picLocks noChangeAspect="1" noChangeArrowheads="1"/>
          </p:cNvPicPr>
          <p:nvPr/>
        </p:nvPicPr>
        <p:blipFill>
          <a:blip r:embed="rId4" cstate="print"/>
          <a:srcRect/>
          <a:stretch>
            <a:fillRect/>
          </a:stretch>
        </p:blipFill>
        <p:spPr bwMode="auto">
          <a:xfrm>
            <a:off x="533400" y="1371600"/>
            <a:ext cx="3381375" cy="50006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lvl="0"/>
            <a:r>
              <a:rPr lang="en-US" sz="3600" b="1" dirty="0" smtClean="0">
                <a:solidFill>
                  <a:srgbClr val="002060"/>
                </a:solidFill>
              </a:rPr>
              <a:t>1892: Rudolf Diesel patents the Diesel Engine</a:t>
            </a:r>
          </a:p>
        </p:txBody>
      </p:sp>
      <p:pic>
        <p:nvPicPr>
          <p:cNvPr id="69634" name="Picture 2" descr="http://blogs-images.forbes.com/matthewdepaula/files/2012/08/300px-Diesel_18831.jpg"/>
          <p:cNvPicPr>
            <a:picLocks noChangeAspect="1" noChangeArrowheads="1"/>
          </p:cNvPicPr>
          <p:nvPr/>
        </p:nvPicPr>
        <p:blipFill>
          <a:blip r:embed="rId3" cstate="print"/>
          <a:srcRect/>
          <a:stretch>
            <a:fillRect/>
          </a:stretch>
        </p:blipFill>
        <p:spPr bwMode="auto">
          <a:xfrm>
            <a:off x="6096000" y="2286000"/>
            <a:ext cx="2561344" cy="3048000"/>
          </a:xfrm>
          <a:prstGeom prst="rect">
            <a:avLst/>
          </a:prstGeom>
          <a:noFill/>
        </p:spPr>
      </p:pic>
      <p:pic>
        <p:nvPicPr>
          <p:cNvPr id="69636" name="Picture 4" descr="http://upload.wikimedia.org/wikipedia/commons/thumb/6/64/First_Diesel.jpg/200px-First_Diesel.jpg"/>
          <p:cNvPicPr>
            <a:picLocks noChangeAspect="1" noChangeArrowheads="1"/>
          </p:cNvPicPr>
          <p:nvPr/>
        </p:nvPicPr>
        <p:blipFill>
          <a:blip r:embed="rId4" cstate="print"/>
          <a:srcRect/>
          <a:stretch>
            <a:fillRect/>
          </a:stretch>
        </p:blipFill>
        <p:spPr bwMode="auto">
          <a:xfrm>
            <a:off x="304801" y="1676400"/>
            <a:ext cx="2895600" cy="4114800"/>
          </a:xfrm>
          <a:prstGeom prst="rect">
            <a:avLst/>
          </a:prstGeom>
          <a:noFill/>
        </p:spPr>
      </p:pic>
      <p:pic>
        <p:nvPicPr>
          <p:cNvPr id="69638" name="Picture 6" descr="http://www.uh.edu/engines/diesel2.gif"/>
          <p:cNvPicPr>
            <a:picLocks noChangeAspect="1" noChangeArrowheads="1"/>
          </p:cNvPicPr>
          <p:nvPr/>
        </p:nvPicPr>
        <p:blipFill>
          <a:blip r:embed="rId5" cstate="print"/>
          <a:srcRect/>
          <a:stretch>
            <a:fillRect/>
          </a:stretch>
        </p:blipFill>
        <p:spPr bwMode="auto">
          <a:xfrm>
            <a:off x="3429000" y="1676400"/>
            <a:ext cx="2483415" cy="4114800"/>
          </a:xfrm>
          <a:prstGeom prst="rect">
            <a:avLst/>
          </a:prstGeom>
          <a:noFill/>
        </p:spPr>
      </p:pic>
      <p:sp>
        <p:nvSpPr>
          <p:cNvPr id="6" name="TextBox 5"/>
          <p:cNvSpPr txBox="1"/>
          <p:nvPr/>
        </p:nvSpPr>
        <p:spPr>
          <a:xfrm>
            <a:off x="3733800" y="5943600"/>
            <a:ext cx="1050288" cy="523220"/>
          </a:xfrm>
          <a:prstGeom prst="rect">
            <a:avLst/>
          </a:prstGeom>
          <a:noFill/>
        </p:spPr>
        <p:txBody>
          <a:bodyPr wrap="none" rtlCol="0">
            <a:spAutoFit/>
          </a:bodyPr>
          <a:lstStyle/>
          <a:p>
            <a:r>
              <a:rPr lang="en-US" sz="2800" b="1" dirty="0" smtClean="0">
                <a:solidFill>
                  <a:srgbClr val="002060"/>
                </a:solidFill>
              </a:rPr>
              <a:t>Video</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lvl="0"/>
            <a:r>
              <a:rPr lang="en-US" sz="3600" b="1" dirty="0" err="1" smtClean="0">
                <a:solidFill>
                  <a:srgbClr val="002060"/>
                </a:solidFill>
              </a:rPr>
              <a:t>Wankel</a:t>
            </a:r>
            <a:r>
              <a:rPr lang="en-US" sz="3600" b="1" dirty="0" smtClean="0">
                <a:solidFill>
                  <a:srgbClr val="002060"/>
                </a:solidFill>
              </a:rPr>
              <a:t> Rotary (non-reciprocating) Engine</a:t>
            </a:r>
            <a:br>
              <a:rPr lang="en-US" sz="3600" b="1" dirty="0" smtClean="0">
                <a:solidFill>
                  <a:srgbClr val="002060"/>
                </a:solidFill>
              </a:rPr>
            </a:br>
            <a:r>
              <a:rPr lang="en-US" sz="3600" b="1" dirty="0" smtClean="0">
                <a:solidFill>
                  <a:srgbClr val="002060"/>
                </a:solidFill>
              </a:rPr>
              <a:t>(1957)</a:t>
            </a:r>
          </a:p>
        </p:txBody>
      </p:sp>
      <p:pic>
        <p:nvPicPr>
          <p:cNvPr id="6" name="Picture 5"/>
          <p:cNvPicPr/>
          <p:nvPr/>
        </p:nvPicPr>
        <p:blipFill>
          <a:blip r:embed="rId3" cstate="print"/>
          <a:srcRect l="11205" t="29144" r="59662" b="28877"/>
          <a:stretch>
            <a:fillRect/>
          </a:stretch>
        </p:blipFill>
        <p:spPr bwMode="auto">
          <a:xfrm>
            <a:off x="685800" y="2286000"/>
            <a:ext cx="3276600" cy="3048000"/>
          </a:xfrm>
          <a:prstGeom prst="rect">
            <a:avLst/>
          </a:prstGeom>
          <a:noFill/>
          <a:ln w="9525">
            <a:noFill/>
            <a:miter lim="800000"/>
            <a:headEnd/>
            <a:tailEnd/>
          </a:ln>
        </p:spPr>
      </p:pic>
      <p:pic>
        <p:nvPicPr>
          <p:cNvPr id="71682" name="Picture 2" descr="http://www.citroenet.org.uk/miscellaneous/wankel/images/felixwankel.jpg"/>
          <p:cNvPicPr>
            <a:picLocks noChangeAspect="1" noChangeArrowheads="1"/>
          </p:cNvPicPr>
          <p:nvPr/>
        </p:nvPicPr>
        <p:blipFill>
          <a:blip r:embed="rId4" cstate="print"/>
          <a:srcRect/>
          <a:stretch>
            <a:fillRect/>
          </a:stretch>
        </p:blipFill>
        <p:spPr bwMode="auto">
          <a:xfrm>
            <a:off x="4953000" y="1752600"/>
            <a:ext cx="2857500" cy="3952876"/>
          </a:xfrm>
          <a:prstGeom prst="rect">
            <a:avLst/>
          </a:prstGeom>
          <a:noFill/>
        </p:spPr>
      </p:pic>
      <p:sp>
        <p:nvSpPr>
          <p:cNvPr id="7" name="TextBox 6"/>
          <p:cNvSpPr txBox="1"/>
          <p:nvPr/>
        </p:nvSpPr>
        <p:spPr>
          <a:xfrm>
            <a:off x="3733800" y="5867400"/>
            <a:ext cx="1050288" cy="523220"/>
          </a:xfrm>
          <a:prstGeom prst="rect">
            <a:avLst/>
          </a:prstGeom>
          <a:noFill/>
        </p:spPr>
        <p:txBody>
          <a:bodyPr wrap="none" rtlCol="0">
            <a:spAutoFit/>
          </a:bodyPr>
          <a:lstStyle/>
          <a:p>
            <a:r>
              <a:rPr lang="en-US" sz="2800" b="1" dirty="0" smtClean="0">
                <a:solidFill>
                  <a:srgbClr val="002060"/>
                </a:solidFill>
              </a:rPr>
              <a:t>Video</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Autofit/>
          </a:bodyPr>
          <a:lstStyle/>
          <a:p>
            <a:pPr lvl="0"/>
            <a:r>
              <a:rPr lang="en-US" sz="3600" b="1" dirty="0" smtClean="0">
                <a:solidFill>
                  <a:srgbClr val="002060"/>
                </a:solidFill>
              </a:rPr>
              <a:t>The Hybrid Engine (1997)</a:t>
            </a:r>
          </a:p>
        </p:txBody>
      </p:sp>
      <p:pic>
        <p:nvPicPr>
          <p:cNvPr id="73730" name="Picture 2" descr="http://www.thetorquereport.com/toyota_prius_phv_new.jpg"/>
          <p:cNvPicPr>
            <a:picLocks noChangeAspect="1" noChangeArrowheads="1"/>
          </p:cNvPicPr>
          <p:nvPr/>
        </p:nvPicPr>
        <p:blipFill>
          <a:blip r:embed="rId3" cstate="print"/>
          <a:srcRect/>
          <a:stretch>
            <a:fillRect/>
          </a:stretch>
        </p:blipFill>
        <p:spPr bwMode="auto">
          <a:xfrm>
            <a:off x="4343400" y="3828991"/>
            <a:ext cx="4267200" cy="2590324"/>
          </a:xfrm>
          <a:prstGeom prst="rect">
            <a:avLst/>
          </a:prstGeom>
          <a:noFill/>
        </p:spPr>
      </p:pic>
      <p:pic>
        <p:nvPicPr>
          <p:cNvPr id="73732" name="Picture 4" descr="http://www.autocar7.net/wp-content/uploads/2012/08/69955__2013-Toyota-Yaris-Hybrid-Engine-570x396.jpg"/>
          <p:cNvPicPr>
            <a:picLocks noChangeAspect="1" noChangeArrowheads="1"/>
          </p:cNvPicPr>
          <p:nvPr/>
        </p:nvPicPr>
        <p:blipFill>
          <a:blip r:embed="rId4" cstate="print"/>
          <a:srcRect/>
          <a:stretch>
            <a:fillRect/>
          </a:stretch>
        </p:blipFill>
        <p:spPr bwMode="auto">
          <a:xfrm>
            <a:off x="457200" y="2209800"/>
            <a:ext cx="3733800" cy="2594009"/>
          </a:xfrm>
          <a:prstGeom prst="rect">
            <a:avLst/>
          </a:prstGeom>
          <a:noFill/>
        </p:spPr>
      </p:pic>
      <p:pic>
        <p:nvPicPr>
          <p:cNvPr id="73734" name="Picture 6" descr="http://1.bp.blogspot.com/-c5VFM64At14/Tie9-Jeb4lI/AAAAAAAAA94/ynM0OHwvwz8/s1600/2011-Hyundai-Sonata-Hybrid-Engine-Chassis-Structure.jpg"/>
          <p:cNvPicPr>
            <a:picLocks noChangeAspect="1" noChangeArrowheads="1"/>
          </p:cNvPicPr>
          <p:nvPr/>
        </p:nvPicPr>
        <p:blipFill>
          <a:blip r:embed="rId5" cstate="print"/>
          <a:srcRect/>
          <a:stretch>
            <a:fillRect/>
          </a:stretch>
        </p:blipFill>
        <p:spPr bwMode="auto">
          <a:xfrm>
            <a:off x="4495800" y="1371600"/>
            <a:ext cx="3810000" cy="19050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743200"/>
            <a:ext cx="7772400" cy="1771650"/>
          </a:xfrm>
        </p:spPr>
        <p:txBody>
          <a:bodyPr>
            <a:normAutofit/>
          </a:bodyPr>
          <a:lstStyle/>
          <a:p>
            <a:r>
              <a:rPr lang="en-US" dirty="0" smtClean="0">
                <a:latin typeface="Tahoma" pitchFamily="34" charset="0"/>
                <a:cs typeface="Tahoma" pitchFamily="34" charset="0"/>
              </a:rPr>
              <a:t>What to these have in </a:t>
            </a:r>
            <a:r>
              <a:rPr lang="en-US" smtClean="0">
                <a:latin typeface="Tahoma" pitchFamily="34" charset="0"/>
                <a:cs typeface="Tahoma" pitchFamily="34" charset="0"/>
              </a:rPr>
              <a:t>common?</a:t>
            </a:r>
            <a:endParaRPr lang="en-US" dirty="0"/>
          </a:p>
        </p:txBody>
      </p:sp>
      <p:pic>
        <p:nvPicPr>
          <p:cNvPr id="11268" name="Picture 4" descr="http://images.yourdictionary.com/images/definitions/lg/jet-engine.jpg"/>
          <p:cNvPicPr>
            <a:picLocks noChangeAspect="1" noChangeArrowheads="1"/>
          </p:cNvPicPr>
          <p:nvPr/>
        </p:nvPicPr>
        <p:blipFill>
          <a:blip r:embed="rId2" cstate="print"/>
          <a:srcRect/>
          <a:stretch>
            <a:fillRect/>
          </a:stretch>
        </p:blipFill>
        <p:spPr bwMode="auto">
          <a:xfrm flipH="1">
            <a:off x="228600" y="4565650"/>
            <a:ext cx="2971800" cy="2063750"/>
          </a:xfrm>
          <a:prstGeom prst="rect">
            <a:avLst/>
          </a:prstGeom>
          <a:noFill/>
        </p:spPr>
      </p:pic>
      <p:pic>
        <p:nvPicPr>
          <p:cNvPr id="11272" name="Picture 8" descr="http://www.thetruckersreport.com/images/lg2.jpg"/>
          <p:cNvPicPr>
            <a:picLocks noChangeAspect="1" noChangeArrowheads="1"/>
          </p:cNvPicPr>
          <p:nvPr/>
        </p:nvPicPr>
        <p:blipFill>
          <a:blip r:embed="rId3" cstate="print"/>
          <a:srcRect/>
          <a:stretch>
            <a:fillRect/>
          </a:stretch>
        </p:blipFill>
        <p:spPr bwMode="auto">
          <a:xfrm flipH="1">
            <a:off x="5715000" y="228600"/>
            <a:ext cx="3124200" cy="2154621"/>
          </a:xfrm>
          <a:prstGeom prst="rect">
            <a:avLst/>
          </a:prstGeom>
          <a:noFill/>
        </p:spPr>
      </p:pic>
      <p:pic>
        <p:nvPicPr>
          <p:cNvPr id="11274" name="Picture 10" descr="http://media-3.web.britannica.com/eb-media/01/95901-004-02CE2ADA.jpg"/>
          <p:cNvPicPr>
            <a:picLocks noChangeAspect="1" noChangeArrowheads="1"/>
          </p:cNvPicPr>
          <p:nvPr/>
        </p:nvPicPr>
        <p:blipFill>
          <a:blip r:embed="rId4" cstate="print"/>
          <a:srcRect/>
          <a:stretch>
            <a:fillRect/>
          </a:stretch>
        </p:blipFill>
        <p:spPr bwMode="auto">
          <a:xfrm>
            <a:off x="5410200" y="4572000"/>
            <a:ext cx="3505200" cy="2071254"/>
          </a:xfrm>
          <a:prstGeom prst="rect">
            <a:avLst/>
          </a:prstGeom>
          <a:noFill/>
        </p:spPr>
      </p:pic>
      <p:pic>
        <p:nvPicPr>
          <p:cNvPr id="23554" name="Picture 2" descr="Old Steam Locomotive HD wallpaper for Standard 4:3 5:4 Fullscreen UXGA XGA SVGA QSXGA SXGA ; Wide 16:10 5:3 Widescreen WHXGA WQXGA WUXGA WXGA WGA ; HD 16:9 High Definition WQHD QWXGA 1080p 900p 720p QHD nHD ; Other 3:2 DVGA HVGA HQVGA devices ( Apple PowerBook G4 iPhone 4 3G 3GS iPod Touch ) ; Mobile VGA WVGA iPhone iPad PSP Phone - VGA QVGA Smartphone ( PocketPC GPS iPod Zune BlackBerry HTC Samsung LG Nokia Eten Asus ) WVGA WQVGA Smartphone ( HTC Samsung Sony Ericsson LG Vertu MIO ) HVGA Smartphone ( Apple iPhone iPod BlackBerry HTC Samsung Nokia ) Sony PSP Zune HD Zen ;"/>
          <p:cNvPicPr>
            <a:picLocks noChangeAspect="1" noChangeArrowheads="1"/>
          </p:cNvPicPr>
          <p:nvPr/>
        </p:nvPicPr>
        <p:blipFill>
          <a:blip r:embed="rId5" cstate="print"/>
          <a:srcRect l="2677" t="6897" r="4991" b="6896"/>
          <a:stretch>
            <a:fillRect/>
          </a:stretch>
        </p:blipFill>
        <p:spPr bwMode="auto">
          <a:xfrm flipH="1">
            <a:off x="228600" y="228600"/>
            <a:ext cx="3200400" cy="216243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Autofit/>
          </a:bodyPr>
          <a:lstStyle/>
          <a:p>
            <a:pPr lvl="0"/>
            <a:r>
              <a:rPr lang="en-US" sz="3600" b="1" dirty="0" smtClean="0">
                <a:solidFill>
                  <a:srgbClr val="002060"/>
                </a:solidFill>
              </a:rPr>
              <a:t>The Turbojet Engine (1930)</a:t>
            </a:r>
          </a:p>
        </p:txBody>
      </p:sp>
      <p:pic>
        <p:nvPicPr>
          <p:cNvPr id="77826" name="Picture 2" descr="File:Jet engine.svg"/>
          <p:cNvPicPr>
            <a:picLocks noChangeAspect="1" noChangeArrowheads="1"/>
          </p:cNvPicPr>
          <p:nvPr/>
        </p:nvPicPr>
        <p:blipFill>
          <a:blip r:embed="rId3" cstate="print"/>
          <a:srcRect/>
          <a:stretch>
            <a:fillRect/>
          </a:stretch>
        </p:blipFill>
        <p:spPr bwMode="auto">
          <a:xfrm>
            <a:off x="152400" y="1828800"/>
            <a:ext cx="8762997" cy="3505200"/>
          </a:xfrm>
          <a:prstGeom prst="rect">
            <a:avLst/>
          </a:prstGeom>
          <a:noFill/>
        </p:spPr>
      </p:pic>
      <p:sp>
        <p:nvSpPr>
          <p:cNvPr id="4" name="TextBox 3"/>
          <p:cNvSpPr txBox="1"/>
          <p:nvPr/>
        </p:nvSpPr>
        <p:spPr>
          <a:xfrm>
            <a:off x="3733800" y="5562600"/>
            <a:ext cx="1050288" cy="523220"/>
          </a:xfrm>
          <a:prstGeom prst="rect">
            <a:avLst/>
          </a:prstGeom>
          <a:noFill/>
        </p:spPr>
        <p:txBody>
          <a:bodyPr wrap="none" rtlCol="0">
            <a:spAutoFit/>
          </a:bodyPr>
          <a:lstStyle/>
          <a:p>
            <a:r>
              <a:rPr lang="en-US" sz="2800" b="1" dirty="0" smtClean="0">
                <a:solidFill>
                  <a:srgbClr val="002060"/>
                </a:solidFill>
              </a:rPr>
              <a:t>Video</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Autofit/>
          </a:bodyPr>
          <a:lstStyle/>
          <a:p>
            <a:pPr lvl="0"/>
            <a:r>
              <a:rPr lang="en-US" sz="3600" b="1" dirty="0" smtClean="0">
                <a:solidFill>
                  <a:srgbClr val="002060"/>
                </a:solidFill>
              </a:rPr>
              <a:t>The Turbofan Engine (1960s production)</a:t>
            </a:r>
          </a:p>
        </p:txBody>
      </p:sp>
      <p:pic>
        <p:nvPicPr>
          <p:cNvPr id="75778" name="Picture 2" descr="File:Turbofan operation lbp.svg"/>
          <p:cNvPicPr>
            <a:picLocks noChangeAspect="1" noChangeArrowheads="1"/>
          </p:cNvPicPr>
          <p:nvPr/>
        </p:nvPicPr>
        <p:blipFill>
          <a:blip r:embed="rId3" cstate="print"/>
          <a:srcRect/>
          <a:stretch>
            <a:fillRect/>
          </a:stretch>
        </p:blipFill>
        <p:spPr bwMode="auto">
          <a:xfrm>
            <a:off x="1371600" y="1676400"/>
            <a:ext cx="6582874" cy="435292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Autofit/>
          </a:bodyPr>
          <a:lstStyle/>
          <a:p>
            <a:pPr lvl="0"/>
            <a:r>
              <a:rPr lang="en-US" sz="3600" b="1" dirty="0" smtClean="0">
                <a:solidFill>
                  <a:srgbClr val="002060"/>
                </a:solidFill>
              </a:rPr>
              <a:t>The Turboprop Engine (1930)</a:t>
            </a:r>
          </a:p>
        </p:txBody>
      </p:sp>
      <p:pic>
        <p:nvPicPr>
          <p:cNvPr id="79876" name="Picture 4" descr="File:Turboprop operation-en.svg"/>
          <p:cNvPicPr>
            <a:picLocks noChangeAspect="1" noChangeArrowheads="1"/>
          </p:cNvPicPr>
          <p:nvPr/>
        </p:nvPicPr>
        <p:blipFill>
          <a:blip r:embed="rId3" cstate="print"/>
          <a:srcRect/>
          <a:stretch>
            <a:fillRect/>
          </a:stretch>
        </p:blipFill>
        <p:spPr bwMode="auto">
          <a:xfrm>
            <a:off x="228600" y="1066800"/>
            <a:ext cx="8382000" cy="4882516"/>
          </a:xfrm>
          <a:prstGeom prst="rect">
            <a:avLst/>
          </a:prstGeom>
          <a:noFill/>
        </p:spPr>
      </p:pic>
      <p:sp>
        <p:nvSpPr>
          <p:cNvPr id="4" name="TextBox 3"/>
          <p:cNvSpPr txBox="1"/>
          <p:nvPr/>
        </p:nvSpPr>
        <p:spPr>
          <a:xfrm>
            <a:off x="3810000" y="5791200"/>
            <a:ext cx="1050288" cy="523220"/>
          </a:xfrm>
          <a:prstGeom prst="rect">
            <a:avLst/>
          </a:prstGeom>
          <a:noFill/>
        </p:spPr>
        <p:txBody>
          <a:bodyPr wrap="none" rtlCol="0">
            <a:spAutoFit/>
          </a:bodyPr>
          <a:lstStyle/>
          <a:p>
            <a:r>
              <a:rPr lang="en-US" sz="2800" b="1" dirty="0" smtClean="0">
                <a:solidFill>
                  <a:srgbClr val="002060"/>
                </a:solidFill>
              </a:rPr>
              <a:t>Video</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solidFill>
                  <a:srgbClr val="002060"/>
                </a:solidFill>
              </a:rPr>
              <a:t>Thermodynamic (Power) Cycles</a:t>
            </a:r>
            <a:endParaRPr lang="en-US" dirty="0">
              <a:solidFill>
                <a:srgbClr val="002060"/>
              </a:solidFill>
            </a:endParaRPr>
          </a:p>
        </p:txBody>
      </p:sp>
      <p:sp>
        <p:nvSpPr>
          <p:cNvPr id="3" name="Content Placeholder 2"/>
          <p:cNvSpPr>
            <a:spLocks noGrp="1"/>
          </p:cNvSpPr>
          <p:nvPr>
            <p:ph idx="1"/>
          </p:nvPr>
        </p:nvSpPr>
        <p:spPr>
          <a:xfrm>
            <a:off x="457200" y="914400"/>
            <a:ext cx="8229600" cy="2743200"/>
          </a:xfrm>
        </p:spPr>
        <p:txBody>
          <a:bodyPr>
            <a:normAutofit/>
          </a:bodyPr>
          <a:lstStyle/>
          <a:p>
            <a:pPr lvl="0"/>
            <a:r>
              <a:rPr lang="en-US" dirty="0"/>
              <a:t>A collection of thermodynamic processes </a:t>
            </a:r>
            <a:r>
              <a:rPr lang="en-US" b="1" dirty="0">
                <a:solidFill>
                  <a:srgbClr val="FFFF00"/>
                </a:solidFill>
              </a:rPr>
              <a:t>transferring heat and work</a:t>
            </a:r>
            <a:r>
              <a:rPr lang="en-US" dirty="0"/>
              <a:t>, while </a:t>
            </a:r>
            <a:r>
              <a:rPr lang="en-US" b="1" dirty="0">
                <a:solidFill>
                  <a:srgbClr val="FFFF00"/>
                </a:solidFill>
              </a:rPr>
              <a:t>varying</a:t>
            </a:r>
            <a:r>
              <a:rPr lang="en-US" dirty="0">
                <a:solidFill>
                  <a:srgbClr val="FFFF00"/>
                </a:solidFill>
              </a:rPr>
              <a:t> </a:t>
            </a:r>
            <a:r>
              <a:rPr lang="en-US" b="1" dirty="0">
                <a:solidFill>
                  <a:srgbClr val="FFFF00"/>
                </a:solidFill>
              </a:rPr>
              <a:t>pressure, temperature, and other state variables, </a:t>
            </a:r>
            <a:r>
              <a:rPr lang="en-US" dirty="0"/>
              <a:t>which eventually returning a system to its initial state. </a:t>
            </a:r>
          </a:p>
          <a:p>
            <a:endParaRPr lang="en-US" dirty="0"/>
          </a:p>
        </p:txBody>
      </p:sp>
      <p:pic>
        <p:nvPicPr>
          <p:cNvPr id="4" name="Picture 3" descr="File:Brayton cycle.svg"/>
          <p:cNvPicPr/>
          <p:nvPr/>
        </p:nvPicPr>
        <p:blipFill>
          <a:blip r:embed="rId2" cstate="print"/>
          <a:srcRect b="14286"/>
          <a:stretch>
            <a:fillRect/>
          </a:stretch>
        </p:blipFill>
        <p:spPr bwMode="auto">
          <a:xfrm>
            <a:off x="304800" y="3505200"/>
            <a:ext cx="8610600" cy="3048000"/>
          </a:xfrm>
          <a:prstGeom prst="rect">
            <a:avLst/>
          </a:prstGeom>
          <a:solidFill>
            <a:schemeClr val="accent5">
              <a:lumMod val="20000"/>
              <a:lumOff val="80000"/>
            </a:schemeClr>
          </a:solid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Thermodynamic (Power) Cycles ?</a:t>
            </a:r>
            <a:endParaRPr lang="en-US" b="1" dirty="0">
              <a:solidFill>
                <a:srgbClr val="002060"/>
              </a:solidFill>
            </a:endParaRPr>
          </a:p>
        </p:txBody>
      </p:sp>
      <p:sp>
        <p:nvSpPr>
          <p:cNvPr id="3" name="Content Placeholder 2"/>
          <p:cNvSpPr>
            <a:spLocks noGrp="1"/>
          </p:cNvSpPr>
          <p:nvPr>
            <p:ph idx="1"/>
          </p:nvPr>
        </p:nvSpPr>
        <p:spPr>
          <a:xfrm>
            <a:off x="457200" y="1371600"/>
            <a:ext cx="8229600" cy="5105400"/>
          </a:xfrm>
        </p:spPr>
        <p:txBody>
          <a:bodyPr>
            <a:normAutofit fontScale="25000" lnSpcReduction="20000"/>
          </a:bodyPr>
          <a:lstStyle/>
          <a:p>
            <a:pPr lvl="0"/>
            <a:r>
              <a:rPr lang="en-US" sz="12800" dirty="0"/>
              <a:t>During a cycle, </a:t>
            </a:r>
            <a:r>
              <a:rPr lang="en-US" sz="12800" dirty="0">
                <a:solidFill>
                  <a:srgbClr val="FFFF00"/>
                </a:solidFill>
              </a:rPr>
              <a:t>the system may perform work on its surroundings (a heat engine)</a:t>
            </a:r>
          </a:p>
          <a:p>
            <a:pPr lvl="0"/>
            <a:r>
              <a:rPr lang="en-US" sz="12800" dirty="0"/>
              <a:t>During a cycle, </a:t>
            </a:r>
            <a:r>
              <a:rPr lang="en-US" sz="12800" dirty="0">
                <a:solidFill>
                  <a:srgbClr val="FFFF00"/>
                </a:solidFill>
              </a:rPr>
              <a:t>cumulative variation of such properties adds up to zero.</a:t>
            </a:r>
          </a:p>
          <a:p>
            <a:pPr lvl="0"/>
            <a:r>
              <a:rPr lang="en-US" sz="12800" dirty="0" smtClean="0"/>
              <a:t>Cumulative </a:t>
            </a:r>
            <a:r>
              <a:rPr lang="en-US" sz="12800" dirty="0"/>
              <a:t>heat and work </a:t>
            </a:r>
            <a:r>
              <a:rPr lang="en-US" sz="12800" dirty="0">
                <a:solidFill>
                  <a:srgbClr val="FFFF00"/>
                </a:solidFill>
              </a:rPr>
              <a:t>are non-zero</a:t>
            </a:r>
            <a:r>
              <a:rPr lang="en-US" sz="12800" dirty="0"/>
              <a:t>.</a:t>
            </a:r>
          </a:p>
          <a:p>
            <a:pPr lvl="0"/>
            <a:r>
              <a:rPr lang="en-US" sz="12800" dirty="0"/>
              <a:t>In a cycle </a:t>
            </a:r>
            <a:r>
              <a:rPr lang="en-US" sz="12800" dirty="0">
                <a:solidFill>
                  <a:srgbClr val="FFFF00"/>
                </a:solidFill>
              </a:rPr>
              <a:t>the change in internal energy (a state quantity) of a cycle is zero</a:t>
            </a:r>
            <a:r>
              <a:rPr lang="en-US" sz="12800" dirty="0"/>
              <a:t>.</a:t>
            </a:r>
          </a:p>
          <a:p>
            <a:pPr lvl="0"/>
            <a:r>
              <a:rPr lang="en-US" sz="12800" dirty="0"/>
              <a:t>The </a:t>
            </a:r>
            <a:r>
              <a:rPr lang="en-US" sz="12800" u="sng" dirty="0">
                <a:hlinkClick r:id="rId2" tooltip="First law of thermodynamics"/>
              </a:rPr>
              <a:t>first law of thermodynamics</a:t>
            </a:r>
            <a:r>
              <a:rPr lang="en-US" sz="12800" dirty="0"/>
              <a:t> dictates that the </a:t>
            </a:r>
            <a:r>
              <a:rPr lang="en-US" sz="12800" dirty="0">
                <a:solidFill>
                  <a:srgbClr val="FFFF00"/>
                </a:solidFill>
              </a:rPr>
              <a:t>net heat input</a:t>
            </a:r>
            <a:r>
              <a:rPr lang="en-US" sz="12800" dirty="0"/>
              <a:t> is equal to the </a:t>
            </a:r>
            <a:r>
              <a:rPr lang="en-US" sz="12800" dirty="0">
                <a:solidFill>
                  <a:srgbClr val="FFFF00"/>
                </a:solidFill>
              </a:rPr>
              <a:t>net work output over a cycle</a:t>
            </a:r>
            <a:r>
              <a:rPr lang="en-US" sz="12800" dirty="0" smtClean="0"/>
              <a: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solidFill>
                  <a:srgbClr val="002060"/>
                </a:solidFill>
              </a:rPr>
              <a:t>Types of Power Cycles </a:t>
            </a:r>
            <a:endParaRPr lang="en-US" dirty="0">
              <a:solidFill>
                <a:srgbClr val="002060"/>
              </a:solidFill>
            </a:endParaRPr>
          </a:p>
        </p:txBody>
      </p:sp>
      <p:sp>
        <p:nvSpPr>
          <p:cNvPr id="3" name="Content Placeholder 2"/>
          <p:cNvSpPr>
            <a:spLocks noGrp="1"/>
          </p:cNvSpPr>
          <p:nvPr>
            <p:ph idx="1"/>
          </p:nvPr>
        </p:nvSpPr>
        <p:spPr>
          <a:xfrm>
            <a:off x="152400" y="1066800"/>
            <a:ext cx="8839200" cy="5486400"/>
          </a:xfrm>
        </p:spPr>
        <p:txBody>
          <a:bodyPr>
            <a:normAutofit fontScale="92500"/>
          </a:bodyPr>
          <a:lstStyle/>
          <a:p>
            <a:pPr lvl="0"/>
            <a:r>
              <a:rPr lang="en-US" sz="3900" b="1" dirty="0">
                <a:solidFill>
                  <a:srgbClr val="FFFF00"/>
                </a:solidFill>
              </a:rPr>
              <a:t>Power cycles: </a:t>
            </a:r>
            <a:r>
              <a:rPr lang="en-US" sz="3900" dirty="0"/>
              <a:t>convert some heat input into a </a:t>
            </a:r>
            <a:r>
              <a:rPr lang="en-US" sz="3900" u="sng" dirty="0">
                <a:hlinkClick r:id="rId2" tooltip="Mechanical work"/>
              </a:rPr>
              <a:t>mechanical work</a:t>
            </a:r>
            <a:r>
              <a:rPr lang="en-US" sz="3900" dirty="0"/>
              <a:t> </a:t>
            </a:r>
            <a:r>
              <a:rPr lang="en-US" sz="3900" dirty="0" smtClean="0"/>
              <a:t>output.</a:t>
            </a:r>
          </a:p>
          <a:p>
            <a:pPr lvl="0"/>
            <a:endParaRPr lang="en-US" sz="3900" dirty="0" smtClean="0"/>
          </a:p>
          <a:p>
            <a:pPr lvl="0"/>
            <a:r>
              <a:rPr lang="en-US" sz="3900" b="1" dirty="0" smtClean="0">
                <a:solidFill>
                  <a:srgbClr val="FFFF00"/>
                </a:solidFill>
              </a:rPr>
              <a:t>Heat </a:t>
            </a:r>
            <a:r>
              <a:rPr lang="en-US" sz="3900" b="1" dirty="0">
                <a:solidFill>
                  <a:srgbClr val="FFFF00"/>
                </a:solidFill>
              </a:rPr>
              <a:t>pump cycles: </a:t>
            </a:r>
            <a:r>
              <a:rPr lang="en-US" sz="3900" dirty="0"/>
              <a:t>transfer heat from low to high temperatures using mechanical work </a:t>
            </a:r>
            <a:r>
              <a:rPr lang="en-US" sz="3900" dirty="0" smtClean="0"/>
              <a:t>input (heaters, refrigeration)</a:t>
            </a:r>
          </a:p>
          <a:p>
            <a:pPr lvl="0"/>
            <a:endParaRPr lang="en-US" sz="3900" dirty="0" smtClean="0">
              <a:solidFill>
                <a:srgbClr val="FFFF00"/>
              </a:solidFill>
            </a:endParaRPr>
          </a:p>
          <a:p>
            <a:pPr lvl="0">
              <a:buClr>
                <a:srgbClr val="FFFF00"/>
              </a:buClr>
            </a:pPr>
            <a:r>
              <a:rPr lang="en-US" sz="3900" dirty="0" smtClean="0"/>
              <a:t>A </a:t>
            </a:r>
            <a:r>
              <a:rPr lang="en-US" sz="3900" dirty="0"/>
              <a:t>cycle can operate as </a:t>
            </a:r>
            <a:r>
              <a:rPr lang="en-US" sz="3900" b="1" dirty="0">
                <a:solidFill>
                  <a:srgbClr val="FFFF00"/>
                </a:solidFill>
              </a:rPr>
              <a:t>power or heat pump </a:t>
            </a:r>
            <a:r>
              <a:rPr lang="en-US" sz="3900" dirty="0" smtClean="0"/>
              <a:t>by </a:t>
            </a:r>
            <a:r>
              <a:rPr lang="en-US" sz="3900" dirty="0"/>
              <a:t>controlling the process direction.</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solidFill>
                  <a:srgbClr val="002060"/>
                </a:solidFill>
              </a:rPr>
              <a:t>The Power Cycle</a:t>
            </a:r>
            <a:endParaRPr lang="en-US" b="1" dirty="0">
              <a:solidFill>
                <a:srgbClr val="002060"/>
              </a:solidFill>
            </a:endParaRPr>
          </a:p>
        </p:txBody>
      </p:sp>
      <p:sp>
        <p:nvSpPr>
          <p:cNvPr id="3" name="Content Placeholder 2"/>
          <p:cNvSpPr>
            <a:spLocks noGrp="1"/>
          </p:cNvSpPr>
          <p:nvPr>
            <p:ph idx="1"/>
          </p:nvPr>
        </p:nvSpPr>
        <p:spPr>
          <a:xfrm>
            <a:off x="152400" y="914400"/>
            <a:ext cx="8229600" cy="5105400"/>
          </a:xfrm>
        </p:spPr>
        <p:txBody>
          <a:bodyPr>
            <a:normAutofit/>
          </a:bodyPr>
          <a:lstStyle/>
          <a:p>
            <a:pPr lvl="0"/>
            <a:r>
              <a:rPr lang="en-US" dirty="0"/>
              <a:t>Because the net variation in state properties during a thermodynamic cycle is zero, it forms a closed loop on a </a:t>
            </a:r>
            <a:r>
              <a:rPr lang="en-US" b="1" dirty="0"/>
              <a:t>PV</a:t>
            </a:r>
            <a:r>
              <a:rPr lang="en-US" dirty="0"/>
              <a:t> diagram</a:t>
            </a:r>
            <a:r>
              <a:rPr lang="en-US" dirty="0" smtClean="0"/>
              <a:t>.</a:t>
            </a:r>
          </a:p>
          <a:p>
            <a:pPr lvl="0"/>
            <a:r>
              <a:rPr lang="en-US" dirty="0" smtClean="0"/>
              <a:t> </a:t>
            </a:r>
            <a:r>
              <a:rPr lang="en-US" dirty="0"/>
              <a:t>A PV diagram's </a:t>
            </a:r>
            <a:r>
              <a:rPr lang="en-US" i="1" dirty="0"/>
              <a:t>Y</a:t>
            </a:r>
            <a:r>
              <a:rPr lang="en-US" dirty="0"/>
              <a:t> axis shows pressure (</a:t>
            </a:r>
            <a:r>
              <a:rPr lang="en-US" i="1" dirty="0">
                <a:solidFill>
                  <a:srgbClr val="FFFF00"/>
                </a:solidFill>
              </a:rPr>
              <a:t>P</a:t>
            </a:r>
            <a:r>
              <a:rPr lang="en-US" dirty="0"/>
              <a:t>) and </a:t>
            </a:r>
            <a:r>
              <a:rPr lang="en-US" i="1" dirty="0"/>
              <a:t>X</a:t>
            </a:r>
            <a:r>
              <a:rPr lang="en-US" dirty="0"/>
              <a:t> axis shows volume (</a:t>
            </a:r>
            <a:r>
              <a:rPr lang="en-US" i="1" dirty="0">
                <a:solidFill>
                  <a:srgbClr val="FFFF00"/>
                </a:solidFill>
              </a:rPr>
              <a:t>V</a:t>
            </a:r>
            <a:r>
              <a:rPr lang="en-US" dirty="0"/>
              <a:t>).</a:t>
            </a:r>
          </a:p>
          <a:p>
            <a:endParaRPr lang="en-US" dirty="0"/>
          </a:p>
        </p:txBody>
      </p:sp>
      <p:pic>
        <p:nvPicPr>
          <p:cNvPr id="4" name="Picture 3" descr="http://upload.wikimedia.org/wikipedia/commons/thumb/d/dc/Stirling_Cycle.png/200px-Stirling_Cycle.png"/>
          <p:cNvPicPr/>
          <p:nvPr/>
        </p:nvPicPr>
        <p:blipFill>
          <a:blip r:embed="rId2" cstate="print"/>
          <a:srcRect/>
          <a:stretch>
            <a:fillRect/>
          </a:stretch>
        </p:blipFill>
        <p:spPr bwMode="auto">
          <a:xfrm>
            <a:off x="2514600" y="3581400"/>
            <a:ext cx="3581400" cy="3200400"/>
          </a:xfrm>
          <a:prstGeom prst="rect">
            <a:avLst/>
          </a:prstGeom>
          <a:solidFill>
            <a:schemeClr val="accent5">
              <a:lumMod val="20000"/>
              <a:lumOff val="80000"/>
            </a:schemeClr>
          </a:solid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solidFill>
                  <a:srgbClr val="002060"/>
                </a:solidFill>
              </a:rPr>
              <a:t>Thermodynamic Cycles</a:t>
            </a:r>
            <a:endParaRPr lang="en-US" dirty="0">
              <a:solidFill>
                <a:srgbClr val="002060"/>
              </a:solidFill>
            </a:endParaRPr>
          </a:p>
        </p:txBody>
      </p:sp>
      <p:sp>
        <p:nvSpPr>
          <p:cNvPr id="3" name="Content Placeholder 2"/>
          <p:cNvSpPr>
            <a:spLocks noGrp="1"/>
          </p:cNvSpPr>
          <p:nvPr>
            <p:ph idx="1"/>
          </p:nvPr>
        </p:nvSpPr>
        <p:spPr>
          <a:xfrm>
            <a:off x="304800" y="914400"/>
            <a:ext cx="8839200" cy="5486400"/>
          </a:xfrm>
        </p:spPr>
        <p:txBody>
          <a:bodyPr>
            <a:normAutofit/>
          </a:bodyPr>
          <a:lstStyle/>
          <a:p>
            <a:r>
              <a:rPr lang="en-US" dirty="0" smtClean="0"/>
              <a:t>May be used to </a:t>
            </a:r>
            <a:r>
              <a:rPr lang="en-US" dirty="0" smtClean="0">
                <a:solidFill>
                  <a:srgbClr val="FFFF00"/>
                </a:solidFill>
              </a:rPr>
              <a:t>model real devices </a:t>
            </a:r>
            <a:r>
              <a:rPr lang="en-US" dirty="0" smtClean="0"/>
              <a:t>and systems.</a:t>
            </a:r>
          </a:p>
          <a:p>
            <a:r>
              <a:rPr lang="en-US" dirty="0" smtClean="0"/>
              <a:t>The actual device is made up of a </a:t>
            </a:r>
            <a:r>
              <a:rPr lang="en-US" dirty="0" smtClean="0">
                <a:solidFill>
                  <a:srgbClr val="FFFF00"/>
                </a:solidFill>
              </a:rPr>
              <a:t>series of stages</a:t>
            </a:r>
            <a:r>
              <a:rPr lang="en-US" dirty="0" smtClean="0"/>
              <a:t>, each modeled as an </a:t>
            </a:r>
            <a:r>
              <a:rPr lang="en-US" dirty="0" smtClean="0">
                <a:solidFill>
                  <a:srgbClr val="FFFF00"/>
                </a:solidFill>
              </a:rPr>
              <a:t>ideal process </a:t>
            </a:r>
            <a:r>
              <a:rPr lang="en-US" dirty="0" smtClean="0"/>
              <a:t>(in reality they are complex)</a:t>
            </a:r>
          </a:p>
          <a:p>
            <a:r>
              <a:rPr lang="en-US" dirty="0" smtClean="0"/>
              <a:t>For example, a </a:t>
            </a:r>
            <a:r>
              <a:rPr lang="en-US" dirty="0" smtClean="0">
                <a:solidFill>
                  <a:srgbClr val="FFFF00"/>
                </a:solidFill>
              </a:rPr>
              <a:t>gas turbine </a:t>
            </a:r>
            <a:r>
              <a:rPr lang="en-US" dirty="0" smtClean="0"/>
              <a:t>or jet engine can be modeled as a </a:t>
            </a:r>
            <a:r>
              <a:rPr lang="en-US" dirty="0" err="1" smtClean="0">
                <a:solidFill>
                  <a:srgbClr val="FFFF00"/>
                </a:solidFill>
              </a:rPr>
              <a:t>Brayton</a:t>
            </a:r>
            <a:r>
              <a:rPr lang="en-US" dirty="0" smtClean="0"/>
              <a:t> cycle.</a:t>
            </a:r>
          </a:p>
          <a:p>
            <a:endParaRPr lang="en-US" dirty="0"/>
          </a:p>
        </p:txBody>
      </p:sp>
      <p:pic>
        <p:nvPicPr>
          <p:cNvPr id="4100" name="Picture 4" descr="http://farm7.staticflickr.com/6207/6089091226_d53491a19b_z.jpg"/>
          <p:cNvPicPr>
            <a:picLocks noChangeAspect="1" noChangeArrowheads="1"/>
          </p:cNvPicPr>
          <p:nvPr/>
        </p:nvPicPr>
        <p:blipFill>
          <a:blip r:embed="rId2" cstate="print"/>
          <a:srcRect/>
          <a:stretch>
            <a:fillRect/>
          </a:stretch>
        </p:blipFill>
        <p:spPr bwMode="auto">
          <a:xfrm>
            <a:off x="2590800" y="4114800"/>
            <a:ext cx="3810000" cy="254198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2060"/>
                </a:solidFill>
              </a:rPr>
              <a:t>The Thermodynamic (Power) Cycle</a:t>
            </a:r>
            <a:endParaRPr lang="en-US" dirty="0">
              <a:solidFill>
                <a:srgbClr val="002060"/>
              </a:solidFill>
            </a:endParaRPr>
          </a:p>
        </p:txBody>
      </p:sp>
      <p:pic>
        <p:nvPicPr>
          <p:cNvPr id="4" name="Picture 3" descr="File:Brayton cycle.svg"/>
          <p:cNvPicPr/>
          <p:nvPr/>
        </p:nvPicPr>
        <p:blipFill>
          <a:blip r:embed="rId2" cstate="print"/>
          <a:srcRect/>
          <a:stretch>
            <a:fillRect/>
          </a:stretch>
        </p:blipFill>
        <p:spPr bwMode="auto">
          <a:xfrm>
            <a:off x="152400" y="1371600"/>
            <a:ext cx="8686800" cy="5029200"/>
          </a:xfrm>
          <a:prstGeom prst="rect">
            <a:avLst/>
          </a:prstGeom>
          <a:solidFill>
            <a:schemeClr val="accent5">
              <a:lumMod val="20000"/>
              <a:lumOff val="80000"/>
            </a:schemeClr>
          </a:solid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solidFill>
                  <a:srgbClr val="002060"/>
                </a:solidFill>
              </a:rPr>
              <a:t>Processes in a Cycle</a:t>
            </a:r>
            <a:endParaRPr lang="en-US" dirty="0">
              <a:solidFill>
                <a:srgbClr val="002060"/>
              </a:solidFill>
            </a:endParaRPr>
          </a:p>
        </p:txBody>
      </p:sp>
      <p:sp>
        <p:nvSpPr>
          <p:cNvPr id="3" name="Content Placeholder 2"/>
          <p:cNvSpPr>
            <a:spLocks noGrp="1"/>
          </p:cNvSpPr>
          <p:nvPr>
            <p:ph idx="1"/>
          </p:nvPr>
        </p:nvSpPr>
        <p:spPr>
          <a:xfrm>
            <a:off x="228600" y="914400"/>
            <a:ext cx="8229600" cy="2743200"/>
          </a:xfrm>
        </p:spPr>
        <p:txBody>
          <a:bodyPr>
            <a:normAutofit/>
          </a:bodyPr>
          <a:lstStyle/>
          <a:p>
            <a:pPr lvl="0"/>
            <a:r>
              <a:rPr lang="en-US" sz="2000" b="1" dirty="0">
                <a:solidFill>
                  <a:srgbClr val="FFFF00"/>
                </a:solidFill>
              </a:rPr>
              <a:t>1→2: Isentropic </a:t>
            </a:r>
            <a:r>
              <a:rPr lang="en-US" sz="2000" b="1" dirty="0" smtClean="0">
                <a:solidFill>
                  <a:srgbClr val="FFFF00"/>
                </a:solidFill>
              </a:rPr>
              <a:t>Expansion</a:t>
            </a:r>
            <a:r>
              <a:rPr lang="en-US" sz="2000" b="1" dirty="0">
                <a:solidFill>
                  <a:srgbClr val="FFFF00"/>
                </a:solidFill>
              </a:rPr>
              <a:t>: </a:t>
            </a:r>
            <a:r>
              <a:rPr lang="en-US" sz="2000" dirty="0"/>
              <a:t>Constant entropy (s), </a:t>
            </a:r>
            <a:r>
              <a:rPr lang="en-US" sz="2000" b="1" dirty="0"/>
              <a:t>Decrease in pressure (P),</a:t>
            </a:r>
            <a:r>
              <a:rPr lang="en-US" sz="2000" dirty="0"/>
              <a:t> Increase in volume (v), </a:t>
            </a:r>
            <a:r>
              <a:rPr lang="en-US" sz="2000" b="1" dirty="0"/>
              <a:t>Decrease in temperature (T</a:t>
            </a:r>
            <a:r>
              <a:rPr lang="en-US" sz="2000" dirty="0"/>
              <a:t>)</a:t>
            </a:r>
          </a:p>
          <a:p>
            <a:pPr lvl="0"/>
            <a:r>
              <a:rPr lang="en-US" sz="2000" b="1" dirty="0">
                <a:solidFill>
                  <a:srgbClr val="FFFF00"/>
                </a:solidFill>
              </a:rPr>
              <a:t>2→3: Isochoric Cooling: </a:t>
            </a:r>
            <a:r>
              <a:rPr lang="en-US" sz="2000" b="1" dirty="0"/>
              <a:t>Constant volume(v),</a:t>
            </a:r>
            <a:r>
              <a:rPr lang="en-US" sz="2000" dirty="0"/>
              <a:t> </a:t>
            </a:r>
            <a:r>
              <a:rPr lang="en-US" sz="2000" b="1" dirty="0"/>
              <a:t>Decrease in pressure (P)</a:t>
            </a:r>
            <a:r>
              <a:rPr lang="en-US" sz="2000" dirty="0"/>
              <a:t>, Decrease in entropy (S), </a:t>
            </a:r>
            <a:r>
              <a:rPr lang="en-US" sz="2000" b="1" dirty="0"/>
              <a:t>Decrease in temperature (T)</a:t>
            </a:r>
            <a:endParaRPr lang="en-US" sz="2000" dirty="0"/>
          </a:p>
          <a:p>
            <a:pPr lvl="0"/>
            <a:r>
              <a:rPr lang="en-US" sz="2000" b="1" dirty="0">
                <a:solidFill>
                  <a:srgbClr val="FFFF00"/>
                </a:solidFill>
              </a:rPr>
              <a:t>3→4: Isentropic Compression</a:t>
            </a:r>
            <a:r>
              <a:rPr lang="en-US" sz="2000" dirty="0"/>
              <a:t>: Constant entropy (s), </a:t>
            </a:r>
            <a:r>
              <a:rPr lang="en-US" sz="2000" b="1" dirty="0"/>
              <a:t>Increase in pressure (P)</a:t>
            </a:r>
            <a:r>
              <a:rPr lang="en-US" sz="2000" dirty="0"/>
              <a:t>, </a:t>
            </a:r>
            <a:r>
              <a:rPr lang="en-US" sz="2000" b="1" dirty="0"/>
              <a:t>Decrease in volume (v)</a:t>
            </a:r>
            <a:r>
              <a:rPr lang="en-US" sz="2000" dirty="0"/>
              <a:t>, </a:t>
            </a:r>
            <a:r>
              <a:rPr lang="en-US" sz="2000" b="1" dirty="0"/>
              <a:t>Increase in temperature (T)</a:t>
            </a:r>
            <a:endParaRPr lang="en-US" sz="2000" dirty="0"/>
          </a:p>
          <a:p>
            <a:pPr lvl="0"/>
            <a:r>
              <a:rPr lang="en-US" sz="2000" b="1" dirty="0">
                <a:solidFill>
                  <a:srgbClr val="FFFF00"/>
                </a:solidFill>
              </a:rPr>
              <a:t>4→1: Isochoric Heating: </a:t>
            </a:r>
            <a:r>
              <a:rPr lang="en-US" sz="2000" b="1" dirty="0"/>
              <a:t>Constant volume (v)</a:t>
            </a:r>
            <a:r>
              <a:rPr lang="en-US" sz="2000" dirty="0"/>
              <a:t>, </a:t>
            </a:r>
            <a:r>
              <a:rPr lang="en-US" sz="2000" b="1" dirty="0"/>
              <a:t>Increase in pressure (P)</a:t>
            </a:r>
            <a:r>
              <a:rPr lang="en-US" sz="2000" dirty="0"/>
              <a:t>, </a:t>
            </a:r>
            <a:r>
              <a:rPr lang="en-US" sz="2000" b="1" dirty="0"/>
              <a:t>Increase in entropy (S)</a:t>
            </a:r>
            <a:r>
              <a:rPr lang="en-US" sz="2000" dirty="0"/>
              <a:t>, </a:t>
            </a:r>
            <a:r>
              <a:rPr lang="en-US" sz="2000" b="1" dirty="0"/>
              <a:t>Increase in temperature (T)</a:t>
            </a:r>
            <a:endParaRPr lang="en-US" sz="2000" dirty="0"/>
          </a:p>
          <a:p>
            <a:endParaRPr lang="en-US" dirty="0"/>
          </a:p>
        </p:txBody>
      </p:sp>
      <p:pic>
        <p:nvPicPr>
          <p:cNvPr id="4" name="Picture 3" descr="http://upload.wikimedia.org/wikipedia/commons/thumb/d/dc/Stirling_Cycle.png/200px-Stirling_Cycle.png"/>
          <p:cNvPicPr/>
          <p:nvPr/>
        </p:nvPicPr>
        <p:blipFill>
          <a:blip r:embed="rId2" cstate="print"/>
          <a:srcRect/>
          <a:stretch>
            <a:fillRect/>
          </a:stretch>
        </p:blipFill>
        <p:spPr bwMode="auto">
          <a:xfrm>
            <a:off x="152400" y="3657600"/>
            <a:ext cx="3581400" cy="3048000"/>
          </a:xfrm>
          <a:prstGeom prst="rect">
            <a:avLst/>
          </a:prstGeom>
          <a:solidFill>
            <a:schemeClr val="accent5">
              <a:lumMod val="20000"/>
              <a:lumOff val="80000"/>
            </a:schemeClr>
          </a:solidFill>
          <a:ln w="9525">
            <a:noFill/>
            <a:miter lim="800000"/>
            <a:headEnd/>
            <a:tailEnd/>
          </a:ln>
        </p:spPr>
      </p:pic>
      <p:pic>
        <p:nvPicPr>
          <p:cNvPr id="5" name="Picture 4" descr=" \text{(3)} \qquad  W = W_{1\to 2} + W_{2\to 3} + W_{3\to 4} + W_{4\to 1} "/>
          <p:cNvPicPr/>
          <p:nvPr/>
        </p:nvPicPr>
        <p:blipFill>
          <a:blip r:embed="rId3" cstate="print"/>
          <a:srcRect l="14595"/>
          <a:stretch>
            <a:fillRect/>
          </a:stretch>
        </p:blipFill>
        <p:spPr bwMode="auto">
          <a:xfrm>
            <a:off x="3810000" y="3810000"/>
            <a:ext cx="5334000" cy="609600"/>
          </a:xfrm>
          <a:prstGeom prst="rect">
            <a:avLst/>
          </a:prstGeom>
          <a:solidFill>
            <a:schemeClr val="accent5">
              <a:lumMod val="20000"/>
              <a:lumOff val="80000"/>
            </a:schemeClr>
          </a:solid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0"/>
            <a:ext cx="7772400" cy="1771650"/>
          </a:xfrm>
        </p:spPr>
        <p:txBody>
          <a:bodyPr>
            <a:normAutofit fontScale="90000"/>
          </a:bodyPr>
          <a:lstStyle/>
          <a:p>
            <a:r>
              <a:rPr lang="en-US" sz="4000" dirty="0" smtClean="0">
                <a:latin typeface="Tahoma" pitchFamily="34" charset="0"/>
                <a:cs typeface="Tahoma" pitchFamily="34" charset="0"/>
              </a:rPr>
              <a:t>They produce </a:t>
            </a:r>
            <a:r>
              <a:rPr lang="en-US" sz="4000" dirty="0" smtClean="0">
                <a:solidFill>
                  <a:srgbClr val="FFFF00"/>
                </a:solidFill>
                <a:latin typeface="Tahoma" pitchFamily="34" charset="0"/>
                <a:cs typeface="Tahoma" pitchFamily="34" charset="0"/>
              </a:rPr>
              <a:t>work</a:t>
            </a:r>
            <a:r>
              <a:rPr lang="en-US" sz="4000" dirty="0" smtClean="0">
                <a:latin typeface="Tahoma" pitchFamily="34" charset="0"/>
                <a:cs typeface="Tahoma" pitchFamily="34" charset="0"/>
              </a:rPr>
              <a:t> through the conversion of </a:t>
            </a:r>
            <a:r>
              <a:rPr lang="en-US" sz="4000" dirty="0" smtClean="0">
                <a:solidFill>
                  <a:srgbClr val="FFFF00"/>
                </a:solidFill>
                <a:latin typeface="Tahoma" pitchFamily="34" charset="0"/>
                <a:cs typeface="Tahoma" pitchFamily="34" charset="0"/>
              </a:rPr>
              <a:t>heat energy</a:t>
            </a:r>
            <a:r>
              <a:rPr lang="en-US" sz="4000" dirty="0" smtClean="0">
                <a:latin typeface="Tahoma" pitchFamily="34" charset="0"/>
                <a:cs typeface="Tahoma" pitchFamily="34" charset="0"/>
              </a:rPr>
              <a:t> to </a:t>
            </a:r>
            <a:r>
              <a:rPr lang="en-US" sz="4000" dirty="0" smtClean="0">
                <a:solidFill>
                  <a:srgbClr val="FFFF00"/>
                </a:solidFill>
                <a:latin typeface="Tahoma" pitchFamily="34" charset="0"/>
                <a:cs typeface="Tahoma" pitchFamily="34" charset="0"/>
              </a:rPr>
              <a:t>mechanical energy</a:t>
            </a:r>
            <a:r>
              <a:rPr lang="en-US" sz="3200" dirty="0" smtClean="0">
                <a:latin typeface="Tahoma" pitchFamily="34" charset="0"/>
                <a:cs typeface="Tahoma" pitchFamily="34" charset="0"/>
              </a:rPr>
              <a:t>.</a:t>
            </a:r>
            <a:endParaRPr lang="en-US" sz="3200" dirty="0"/>
          </a:p>
        </p:txBody>
      </p:sp>
      <p:pic>
        <p:nvPicPr>
          <p:cNvPr id="6146" name="Picture 2" descr="http://www.riverboatdays.org/images/Tractor%20Pull/TractorPull2.jpg"/>
          <p:cNvPicPr>
            <a:picLocks noChangeAspect="1" noChangeArrowheads="1"/>
          </p:cNvPicPr>
          <p:nvPr/>
        </p:nvPicPr>
        <p:blipFill>
          <a:blip r:embed="rId2" cstate="print"/>
          <a:srcRect/>
          <a:stretch>
            <a:fillRect/>
          </a:stretch>
        </p:blipFill>
        <p:spPr bwMode="auto">
          <a:xfrm>
            <a:off x="1447800" y="304800"/>
            <a:ext cx="5715000" cy="429260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762000"/>
          </a:xfrm>
        </p:spPr>
        <p:txBody>
          <a:bodyPr>
            <a:normAutofit/>
          </a:bodyPr>
          <a:lstStyle/>
          <a:p>
            <a:r>
              <a:rPr lang="en-US" sz="4000" b="1" dirty="0" smtClean="0">
                <a:solidFill>
                  <a:srgbClr val="002060"/>
                </a:solidFill>
              </a:rPr>
              <a:t>Work Calculation</a:t>
            </a:r>
            <a:endParaRPr lang="en-US" sz="4000" b="1" dirty="0">
              <a:solidFill>
                <a:srgbClr val="002060"/>
              </a:solidFill>
            </a:endParaRPr>
          </a:p>
        </p:txBody>
      </p:sp>
      <p:pic>
        <p:nvPicPr>
          <p:cNvPr id="4" name="Picture 3" descr="http://upload.wikimedia.org/wikipedia/commons/thumb/d/dc/Stirling_Cycle.png/200px-Stirling_Cycle.png"/>
          <p:cNvPicPr/>
          <p:nvPr/>
        </p:nvPicPr>
        <p:blipFill>
          <a:blip r:embed="rId2" cstate="print"/>
          <a:srcRect/>
          <a:stretch>
            <a:fillRect/>
          </a:stretch>
        </p:blipFill>
        <p:spPr bwMode="auto">
          <a:xfrm>
            <a:off x="3200400" y="838200"/>
            <a:ext cx="3200400" cy="2667000"/>
          </a:xfrm>
          <a:prstGeom prst="rect">
            <a:avLst/>
          </a:prstGeom>
          <a:solidFill>
            <a:schemeClr val="accent5">
              <a:lumMod val="20000"/>
              <a:lumOff val="80000"/>
            </a:schemeClr>
          </a:solidFill>
          <a:ln w="9525">
            <a:noFill/>
            <a:miter lim="800000"/>
            <a:headEnd/>
            <a:tailEnd/>
          </a:ln>
        </p:spPr>
      </p:pic>
      <p:sp>
        <p:nvSpPr>
          <p:cNvPr id="14343" name="Rectangle 7"/>
          <p:cNvSpPr>
            <a:spLocks noChangeArrowheads="1"/>
          </p:cNvSpPr>
          <p:nvPr/>
        </p:nvSpPr>
        <p:spPr bwMode="auto">
          <a:xfrm>
            <a:off x="45720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4" name="Rectangle 8"/>
          <p:cNvSpPr>
            <a:spLocks noChangeArrowheads="1"/>
          </p:cNvSpPr>
          <p:nvPr/>
        </p:nvSpPr>
        <p:spPr bwMode="auto">
          <a:xfrm>
            <a:off x="45720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5" name="Rectangle 9"/>
          <p:cNvSpPr>
            <a:spLocks noChangeArrowheads="1"/>
          </p:cNvSpPr>
          <p:nvPr/>
        </p:nvSpPr>
        <p:spPr bwMode="auto">
          <a:xfrm>
            <a:off x="457200" y="1638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6" name="Rectangle 10"/>
          <p:cNvSpPr>
            <a:spLocks noChangeArrowheads="1"/>
          </p:cNvSpPr>
          <p:nvPr/>
        </p:nvSpPr>
        <p:spPr bwMode="auto">
          <a:xfrm>
            <a:off x="457200" y="2124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7" name="Rectangle 11"/>
          <p:cNvSpPr>
            <a:spLocks noChangeArrowheads="1"/>
          </p:cNvSpPr>
          <p:nvPr/>
        </p:nvSpPr>
        <p:spPr bwMode="auto">
          <a:xfrm>
            <a:off x="457200" y="2609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4" name="Picture 7" descr=" W_{1\to 2} = \int_{V_1}^{V_2} P \, dV, \, \, \text{negative, work done on system} "/>
          <p:cNvPicPr>
            <a:picLocks noChangeAspect="1" noChangeArrowheads="1"/>
          </p:cNvPicPr>
          <p:nvPr/>
        </p:nvPicPr>
        <p:blipFill>
          <a:blip r:embed="rId3" cstate="print"/>
          <a:srcRect l="15585" r="64307"/>
          <a:stretch>
            <a:fillRect/>
          </a:stretch>
        </p:blipFill>
        <p:spPr bwMode="auto">
          <a:xfrm>
            <a:off x="1676400" y="4267200"/>
            <a:ext cx="1905000" cy="1143000"/>
          </a:xfrm>
          <a:prstGeom prst="rect">
            <a:avLst/>
          </a:prstGeom>
          <a:solidFill>
            <a:schemeClr val="accent5">
              <a:lumMod val="20000"/>
              <a:lumOff val="80000"/>
            </a:schemeClr>
          </a:solidFill>
        </p:spPr>
      </p:pic>
      <p:grpSp>
        <p:nvGrpSpPr>
          <p:cNvPr id="3" name="Group 41"/>
          <p:cNvGrpSpPr/>
          <p:nvPr/>
        </p:nvGrpSpPr>
        <p:grpSpPr>
          <a:xfrm>
            <a:off x="4038600" y="1371600"/>
            <a:ext cx="1752600" cy="1828800"/>
            <a:chOff x="4038600" y="1371600"/>
            <a:chExt cx="1752600" cy="1828800"/>
          </a:xfrm>
        </p:grpSpPr>
        <p:cxnSp>
          <p:nvCxnSpPr>
            <p:cNvPr id="16" name="Straight Connector 15"/>
            <p:cNvCxnSpPr/>
            <p:nvPr/>
          </p:nvCxnSpPr>
          <p:spPr>
            <a:xfrm flipV="1">
              <a:off x="4038600" y="1371600"/>
              <a:ext cx="0" cy="1828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91000" y="1600200"/>
              <a:ext cx="0" cy="16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343400" y="1752600"/>
              <a:ext cx="0" cy="1447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495800" y="1905000"/>
              <a:ext cx="0" cy="129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648200" y="2057400"/>
              <a:ext cx="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800600" y="2133600"/>
              <a:ext cx="0" cy="1066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953000" y="2209800"/>
              <a:ext cx="0" cy="990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105400" y="2286000"/>
              <a:ext cx="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257800" y="2362200"/>
              <a:ext cx="0" cy="838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486400" y="2438400"/>
              <a:ext cx="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638800" y="2514600"/>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791200" y="2514600"/>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 name="Title 1"/>
          <p:cNvSpPr txBox="1">
            <a:spLocks/>
          </p:cNvSpPr>
          <p:nvPr/>
        </p:nvSpPr>
        <p:spPr>
          <a:xfrm>
            <a:off x="3733800" y="4419600"/>
            <a:ext cx="5029200" cy="762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mj-lt"/>
                <a:ea typeface="+mj-ea"/>
                <a:cs typeface="+mj-cs"/>
              </a:rPr>
              <a:t>= Area under curve 1 -2</a:t>
            </a:r>
            <a:endParaRPr kumimoji="0" lang="en-US" sz="40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762000"/>
          </a:xfrm>
        </p:spPr>
        <p:txBody>
          <a:bodyPr>
            <a:normAutofit/>
          </a:bodyPr>
          <a:lstStyle/>
          <a:p>
            <a:r>
              <a:rPr lang="en-US" sz="4000" b="1" dirty="0" smtClean="0">
                <a:solidFill>
                  <a:srgbClr val="002060"/>
                </a:solidFill>
              </a:rPr>
              <a:t>Work Calculation</a:t>
            </a:r>
            <a:endParaRPr lang="en-US" sz="4000" b="1" dirty="0">
              <a:solidFill>
                <a:srgbClr val="002060"/>
              </a:solidFill>
            </a:endParaRPr>
          </a:p>
        </p:txBody>
      </p:sp>
      <p:pic>
        <p:nvPicPr>
          <p:cNvPr id="4" name="Picture 3" descr="http://upload.wikimedia.org/wikipedia/commons/thumb/d/dc/Stirling_Cycle.png/200px-Stirling_Cycle.png"/>
          <p:cNvPicPr/>
          <p:nvPr/>
        </p:nvPicPr>
        <p:blipFill>
          <a:blip r:embed="rId2" cstate="print"/>
          <a:srcRect/>
          <a:stretch>
            <a:fillRect/>
          </a:stretch>
        </p:blipFill>
        <p:spPr bwMode="auto">
          <a:xfrm>
            <a:off x="2667000" y="4114800"/>
            <a:ext cx="3200400" cy="2667000"/>
          </a:xfrm>
          <a:prstGeom prst="rect">
            <a:avLst/>
          </a:prstGeom>
          <a:solidFill>
            <a:schemeClr val="accent5">
              <a:lumMod val="20000"/>
              <a:lumOff val="80000"/>
            </a:schemeClr>
          </a:solidFill>
          <a:ln w="9525">
            <a:noFill/>
            <a:miter lim="800000"/>
            <a:headEnd/>
            <a:tailEnd/>
          </a:ln>
        </p:spPr>
      </p:pic>
      <p:pic>
        <p:nvPicPr>
          <p:cNvPr id="14341" name="Picture 6" descr=" \text{(3)} \qquad  W = W_{1\to 2} + W_{2\to 3} + W_{3\to 4} + W_{4\to 1} "/>
          <p:cNvPicPr>
            <a:picLocks noChangeAspect="1" noChangeArrowheads="1"/>
          </p:cNvPicPr>
          <p:nvPr/>
        </p:nvPicPr>
        <p:blipFill>
          <a:blip r:embed="rId3" cstate="print"/>
          <a:srcRect l="14595"/>
          <a:stretch>
            <a:fillRect/>
          </a:stretch>
        </p:blipFill>
        <p:spPr bwMode="auto">
          <a:xfrm>
            <a:off x="838200" y="685800"/>
            <a:ext cx="6879771" cy="457200"/>
          </a:xfrm>
          <a:prstGeom prst="rect">
            <a:avLst/>
          </a:prstGeom>
          <a:solidFill>
            <a:schemeClr val="accent5">
              <a:lumMod val="20000"/>
              <a:lumOff val="80000"/>
            </a:schemeClr>
          </a:solidFill>
        </p:spPr>
      </p:pic>
      <p:pic>
        <p:nvPicPr>
          <p:cNvPr id="14340" name="Picture 7" descr=" W_{1\to 2} = \int_{V_1}^{V_2} P \, dV, \, \, \text{negative, work done on system} "/>
          <p:cNvPicPr>
            <a:picLocks noChangeAspect="1" noChangeArrowheads="1"/>
          </p:cNvPicPr>
          <p:nvPr/>
        </p:nvPicPr>
        <p:blipFill>
          <a:blip r:embed="rId4" cstate="print"/>
          <a:srcRect/>
          <a:stretch>
            <a:fillRect/>
          </a:stretch>
        </p:blipFill>
        <p:spPr bwMode="auto">
          <a:xfrm>
            <a:off x="1143000" y="1143000"/>
            <a:ext cx="5867400" cy="707900"/>
          </a:xfrm>
          <a:prstGeom prst="rect">
            <a:avLst/>
          </a:prstGeom>
          <a:solidFill>
            <a:schemeClr val="accent5">
              <a:lumMod val="20000"/>
              <a:lumOff val="80000"/>
            </a:schemeClr>
          </a:solidFill>
        </p:spPr>
      </p:pic>
      <p:pic>
        <p:nvPicPr>
          <p:cNvPr id="14339" name="Picture 8" descr=" W_{2\to 3} = \int_{V_2}^{V_3} P \, dV, \, \, \text{zero work if V2 equal V3} "/>
          <p:cNvPicPr>
            <a:picLocks noChangeAspect="1" noChangeArrowheads="1"/>
          </p:cNvPicPr>
          <p:nvPr/>
        </p:nvPicPr>
        <p:blipFill>
          <a:blip r:embed="rId5" cstate="print"/>
          <a:srcRect/>
          <a:stretch>
            <a:fillRect/>
          </a:stretch>
        </p:blipFill>
        <p:spPr bwMode="auto">
          <a:xfrm>
            <a:off x="1143000" y="1828800"/>
            <a:ext cx="5867400" cy="701958"/>
          </a:xfrm>
          <a:prstGeom prst="rect">
            <a:avLst/>
          </a:prstGeom>
          <a:solidFill>
            <a:schemeClr val="accent5">
              <a:lumMod val="20000"/>
              <a:lumOff val="80000"/>
            </a:schemeClr>
          </a:solidFill>
        </p:spPr>
      </p:pic>
      <p:pic>
        <p:nvPicPr>
          <p:cNvPr id="14338" name="Picture 9" descr=" W_{3\to 4} = \int_{V_3}^{V_4} P \, dV, \, \, \text{positive, work done on system} "/>
          <p:cNvPicPr>
            <a:picLocks noChangeAspect="1" noChangeArrowheads="1"/>
          </p:cNvPicPr>
          <p:nvPr/>
        </p:nvPicPr>
        <p:blipFill>
          <a:blip r:embed="rId6" cstate="print"/>
          <a:srcRect/>
          <a:stretch>
            <a:fillRect/>
          </a:stretch>
        </p:blipFill>
        <p:spPr bwMode="auto">
          <a:xfrm>
            <a:off x="1143000" y="2514600"/>
            <a:ext cx="5867400" cy="700790"/>
          </a:xfrm>
          <a:prstGeom prst="rect">
            <a:avLst/>
          </a:prstGeom>
          <a:solidFill>
            <a:schemeClr val="accent5">
              <a:lumMod val="20000"/>
              <a:lumOff val="80000"/>
            </a:schemeClr>
          </a:solidFill>
        </p:spPr>
      </p:pic>
      <p:pic>
        <p:nvPicPr>
          <p:cNvPr id="14337" name="Picture 10" descr=" W_{4\to 1} = \int_{V_4}^{V_1} P \, dV, \, \, \text{zero work if V4 equal V1} "/>
          <p:cNvPicPr>
            <a:picLocks noChangeAspect="1" noChangeArrowheads="1"/>
          </p:cNvPicPr>
          <p:nvPr/>
        </p:nvPicPr>
        <p:blipFill>
          <a:blip r:embed="rId7" cstate="print"/>
          <a:srcRect/>
          <a:stretch>
            <a:fillRect/>
          </a:stretch>
        </p:blipFill>
        <p:spPr bwMode="auto">
          <a:xfrm>
            <a:off x="1143000" y="3200400"/>
            <a:ext cx="5867400" cy="762997"/>
          </a:xfrm>
          <a:prstGeom prst="rect">
            <a:avLst/>
          </a:prstGeom>
          <a:solidFill>
            <a:schemeClr val="accent5">
              <a:lumMod val="20000"/>
              <a:lumOff val="80000"/>
            </a:schemeClr>
          </a:solidFill>
        </p:spPr>
      </p:pic>
      <p:sp>
        <p:nvSpPr>
          <p:cNvPr id="14343" name="Rectangle 7"/>
          <p:cNvSpPr>
            <a:spLocks noChangeArrowheads="1"/>
          </p:cNvSpPr>
          <p:nvPr/>
        </p:nvSpPr>
        <p:spPr bwMode="auto">
          <a:xfrm>
            <a:off x="45720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4" name="Rectangle 8"/>
          <p:cNvSpPr>
            <a:spLocks noChangeArrowheads="1"/>
          </p:cNvSpPr>
          <p:nvPr/>
        </p:nvSpPr>
        <p:spPr bwMode="auto">
          <a:xfrm>
            <a:off x="45720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5" name="Rectangle 9"/>
          <p:cNvSpPr>
            <a:spLocks noChangeArrowheads="1"/>
          </p:cNvSpPr>
          <p:nvPr/>
        </p:nvSpPr>
        <p:spPr bwMode="auto">
          <a:xfrm>
            <a:off x="457200" y="1638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6" name="Rectangle 10"/>
          <p:cNvSpPr>
            <a:spLocks noChangeArrowheads="1"/>
          </p:cNvSpPr>
          <p:nvPr/>
        </p:nvSpPr>
        <p:spPr bwMode="auto">
          <a:xfrm>
            <a:off x="457200" y="2124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7" name="Rectangle 11"/>
          <p:cNvSpPr>
            <a:spLocks noChangeArrowheads="1"/>
          </p:cNvSpPr>
          <p:nvPr/>
        </p:nvSpPr>
        <p:spPr bwMode="auto">
          <a:xfrm>
            <a:off x="457200" y="2609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4" name="Picture 7" descr=" W_{1\to 2} = \int_{V_1}^{V_2} P \, dV, \, \, \text{negative, work done on system} "/>
          <p:cNvPicPr>
            <a:picLocks noChangeAspect="1" noChangeArrowheads="1"/>
          </p:cNvPicPr>
          <p:nvPr/>
        </p:nvPicPr>
        <p:blipFill>
          <a:blip r:embed="rId4" cstate="print"/>
          <a:srcRect l="15585" r="64307"/>
          <a:stretch>
            <a:fillRect/>
          </a:stretch>
        </p:blipFill>
        <p:spPr bwMode="auto">
          <a:xfrm>
            <a:off x="228600" y="4572000"/>
            <a:ext cx="1905000" cy="1143000"/>
          </a:xfrm>
          <a:prstGeom prst="rect">
            <a:avLst/>
          </a:prstGeom>
          <a:solidFill>
            <a:schemeClr val="accent5">
              <a:lumMod val="20000"/>
              <a:lumOff val="80000"/>
            </a:schemeClr>
          </a:solid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838200"/>
            <a:ext cx="7816435" cy="5447645"/>
          </a:xfrm>
          <a:prstGeom prst="rect">
            <a:avLst/>
          </a:prstGeom>
          <a:noFill/>
        </p:spPr>
        <p:txBody>
          <a:bodyPr wrap="square" rtlCol="0">
            <a:spAutoFit/>
          </a:bodyPr>
          <a:lstStyle/>
          <a:p>
            <a:pPr>
              <a:buFont typeface="Arial" pitchFamily="34" charset="0"/>
              <a:buChar char="•"/>
            </a:pPr>
            <a:r>
              <a:rPr lang="en-US" sz="2800" dirty="0" smtClean="0"/>
              <a:t> Composed of  totally reversible processes:</a:t>
            </a:r>
          </a:p>
          <a:p>
            <a:r>
              <a:rPr lang="en-US" sz="2800" dirty="0" smtClean="0"/>
              <a:t> - isentropic compression and expansion &amp; isothermal heat addition and rejection</a:t>
            </a:r>
          </a:p>
          <a:p>
            <a:endParaRPr lang="en-US" sz="1200" dirty="0" smtClean="0"/>
          </a:p>
          <a:p>
            <a:pPr>
              <a:buFont typeface="Arial" pitchFamily="34" charset="0"/>
              <a:buChar char="•"/>
            </a:pPr>
            <a:r>
              <a:rPr lang="en-US" sz="2800" dirty="0" smtClean="0"/>
              <a:t> The </a:t>
            </a:r>
            <a:r>
              <a:rPr lang="en-US" sz="2800" dirty="0" smtClean="0">
                <a:solidFill>
                  <a:srgbClr val="FFFF00"/>
                </a:solidFill>
              </a:rPr>
              <a:t>thermal efficiency </a:t>
            </a:r>
            <a:r>
              <a:rPr lang="en-US" sz="2800" dirty="0" smtClean="0"/>
              <a:t>of a Carnot cycle depends only on the absolute temperatures of the two reservoirs in which heat transfer takes place,</a:t>
            </a:r>
          </a:p>
          <a:p>
            <a:r>
              <a:rPr lang="en-US" sz="2800" dirty="0" smtClean="0"/>
              <a:t>and for a power cycle is:</a:t>
            </a:r>
          </a:p>
          <a:p>
            <a:endParaRPr lang="en-US" sz="2800" dirty="0" smtClean="0"/>
          </a:p>
          <a:p>
            <a:endParaRPr lang="en-US" sz="2800" dirty="0" smtClean="0"/>
          </a:p>
          <a:p>
            <a:endParaRPr lang="en-US" sz="2800" dirty="0" smtClean="0"/>
          </a:p>
          <a:p>
            <a:r>
              <a:rPr lang="en-US" sz="2800" dirty="0" smtClean="0"/>
              <a:t>where is the lowest cycle temperature</a:t>
            </a:r>
          </a:p>
          <a:p>
            <a:r>
              <a:rPr lang="en-US" sz="2800" dirty="0" smtClean="0"/>
              <a:t>And the highest. </a:t>
            </a:r>
            <a:endParaRPr lang="en-US" sz="2800" dirty="0"/>
          </a:p>
        </p:txBody>
      </p:sp>
      <p:sp>
        <p:nvSpPr>
          <p:cNvPr id="2" name="Title 1"/>
          <p:cNvSpPr>
            <a:spLocks noGrp="1"/>
          </p:cNvSpPr>
          <p:nvPr>
            <p:ph type="title"/>
          </p:nvPr>
        </p:nvSpPr>
        <p:spPr>
          <a:xfrm>
            <a:off x="457200" y="0"/>
            <a:ext cx="8229600" cy="1143000"/>
          </a:xfrm>
        </p:spPr>
        <p:txBody>
          <a:bodyPr>
            <a:normAutofit/>
          </a:bodyPr>
          <a:lstStyle/>
          <a:p>
            <a:r>
              <a:rPr lang="en-US" sz="4000" b="1" dirty="0" smtClean="0">
                <a:solidFill>
                  <a:srgbClr val="FFFF00"/>
                </a:solidFill>
              </a:rPr>
              <a:t>Carnot</a:t>
            </a:r>
            <a:r>
              <a:rPr lang="en-US" sz="4000" b="1" dirty="0" smtClean="0">
                <a:solidFill>
                  <a:srgbClr val="002060"/>
                </a:solidFill>
              </a:rPr>
              <a:t> (ideal) Cycle</a:t>
            </a:r>
          </a:p>
        </p:txBody>
      </p:sp>
      <p:pic>
        <p:nvPicPr>
          <p:cNvPr id="4" name="Content Placeholder 3" descr="http://upload.wikimedia.org/wikipedia/commons/d/da/Cyclic_process.PNG"/>
          <p:cNvPicPr>
            <a:picLocks noGrp="1"/>
          </p:cNvPicPr>
          <p:nvPr>
            <p:ph idx="1"/>
          </p:nvPr>
        </p:nvPicPr>
        <p:blipFill>
          <a:blip r:embed="rId2" cstate="print"/>
          <a:srcRect/>
          <a:stretch>
            <a:fillRect/>
          </a:stretch>
        </p:blipFill>
        <p:spPr bwMode="auto">
          <a:xfrm>
            <a:off x="5943600" y="3733800"/>
            <a:ext cx="3200400" cy="2971800"/>
          </a:xfrm>
          <a:prstGeom prst="rect">
            <a:avLst/>
          </a:prstGeom>
          <a:noFill/>
          <a:ln w="9525">
            <a:noFill/>
            <a:miter lim="800000"/>
            <a:headEnd/>
            <a:tailEnd/>
          </a:ln>
        </p:spPr>
      </p:pic>
      <p:pic>
        <p:nvPicPr>
          <p:cNvPr id="6" name="Picture 5" descr="\eta=1-\frac{T_L}{T_H}"/>
          <p:cNvPicPr/>
          <p:nvPr/>
        </p:nvPicPr>
        <p:blipFill>
          <a:blip r:embed="rId3" cstate="print"/>
          <a:srcRect/>
          <a:stretch>
            <a:fillRect/>
          </a:stretch>
        </p:blipFill>
        <p:spPr bwMode="auto">
          <a:xfrm>
            <a:off x="2057400" y="4114800"/>
            <a:ext cx="2286000" cy="990600"/>
          </a:xfrm>
          <a:prstGeom prst="rect">
            <a:avLst/>
          </a:prstGeom>
          <a:solidFill>
            <a:schemeClr val="bg1"/>
          </a:solid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066800"/>
            <a:ext cx="7816435" cy="707886"/>
          </a:xfrm>
          <a:prstGeom prst="rect">
            <a:avLst/>
          </a:prstGeom>
          <a:noFill/>
        </p:spPr>
        <p:txBody>
          <a:bodyPr wrap="square" rtlCol="0">
            <a:spAutoFit/>
          </a:bodyPr>
          <a:lstStyle/>
          <a:p>
            <a:pPr>
              <a:buFont typeface="Arial" pitchFamily="34" charset="0"/>
              <a:buChar char="•"/>
            </a:pPr>
            <a:r>
              <a:rPr lang="en-US" sz="2800" dirty="0" smtClean="0"/>
              <a:t> </a:t>
            </a:r>
            <a:r>
              <a:rPr lang="en-US" sz="2800" b="1" dirty="0" err="1" smtClean="0">
                <a:solidFill>
                  <a:srgbClr val="FFFF00"/>
                </a:solidFill>
              </a:rPr>
              <a:t>Rankine</a:t>
            </a:r>
            <a:r>
              <a:rPr lang="en-US" sz="2800" b="1" dirty="0" smtClean="0">
                <a:solidFill>
                  <a:srgbClr val="FFFF00"/>
                </a:solidFill>
              </a:rPr>
              <a:t> cycle </a:t>
            </a:r>
            <a:r>
              <a:rPr lang="en-US" sz="2800" b="1" dirty="0" smtClean="0"/>
              <a:t>– used to models </a:t>
            </a:r>
            <a:r>
              <a:rPr lang="en-US" sz="2800" b="1" dirty="0" smtClean="0">
                <a:solidFill>
                  <a:srgbClr val="FFFF00"/>
                </a:solidFill>
              </a:rPr>
              <a:t>steam turbines </a:t>
            </a:r>
          </a:p>
          <a:p>
            <a:endParaRPr lang="en-US" sz="1200" b="1" dirty="0" smtClean="0"/>
          </a:p>
        </p:txBody>
      </p:sp>
      <p:sp>
        <p:nvSpPr>
          <p:cNvPr id="2" name="Title 1"/>
          <p:cNvSpPr>
            <a:spLocks noGrp="1"/>
          </p:cNvSpPr>
          <p:nvPr>
            <p:ph type="title"/>
          </p:nvPr>
        </p:nvSpPr>
        <p:spPr>
          <a:xfrm>
            <a:off x="457200" y="0"/>
            <a:ext cx="8229600" cy="1143000"/>
          </a:xfrm>
        </p:spPr>
        <p:txBody>
          <a:bodyPr>
            <a:normAutofit/>
          </a:bodyPr>
          <a:lstStyle/>
          <a:p>
            <a:r>
              <a:rPr lang="en-US" sz="4000" b="1" dirty="0" err="1" smtClean="0">
                <a:solidFill>
                  <a:srgbClr val="002060"/>
                </a:solidFill>
              </a:rPr>
              <a:t>Rankine</a:t>
            </a:r>
            <a:r>
              <a:rPr lang="en-US" sz="4000" b="1" dirty="0" smtClean="0">
                <a:solidFill>
                  <a:srgbClr val="002060"/>
                </a:solidFill>
              </a:rPr>
              <a:t> Cycle</a:t>
            </a:r>
          </a:p>
        </p:txBody>
      </p:sp>
      <p:pic>
        <p:nvPicPr>
          <p:cNvPr id="9" name="Content Placeholder 8" descr="Rankine Cycle PV Diagram"/>
          <p:cNvPicPr>
            <a:picLocks noGrp="1"/>
          </p:cNvPicPr>
          <p:nvPr>
            <p:ph idx="1"/>
          </p:nvPr>
        </p:nvPicPr>
        <p:blipFill>
          <a:blip r:embed="rId2" cstate="print"/>
          <a:srcRect/>
          <a:stretch>
            <a:fillRect/>
          </a:stretch>
        </p:blipFill>
        <p:spPr bwMode="auto">
          <a:xfrm>
            <a:off x="304800" y="2133600"/>
            <a:ext cx="4114800" cy="2895600"/>
          </a:xfrm>
          <a:prstGeom prst="rect">
            <a:avLst/>
          </a:prstGeom>
          <a:noFill/>
          <a:ln w="9525">
            <a:noFill/>
            <a:miter lim="800000"/>
            <a:headEnd/>
            <a:tailEnd/>
          </a:ln>
        </p:spPr>
      </p:pic>
      <p:pic>
        <p:nvPicPr>
          <p:cNvPr id="31746" name="Picture 2" descr="http://geothermal.marin.org/geopresentation/images/img038.jpg"/>
          <p:cNvPicPr>
            <a:picLocks noChangeAspect="1" noChangeArrowheads="1"/>
          </p:cNvPicPr>
          <p:nvPr/>
        </p:nvPicPr>
        <p:blipFill>
          <a:blip r:embed="rId3" cstate="print"/>
          <a:srcRect/>
          <a:stretch>
            <a:fillRect/>
          </a:stretch>
        </p:blipFill>
        <p:spPr bwMode="auto">
          <a:xfrm>
            <a:off x="4572000" y="2133600"/>
            <a:ext cx="4332881" cy="288607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066800"/>
            <a:ext cx="7816435" cy="707886"/>
          </a:xfrm>
          <a:prstGeom prst="rect">
            <a:avLst/>
          </a:prstGeom>
          <a:noFill/>
        </p:spPr>
        <p:txBody>
          <a:bodyPr wrap="square" rtlCol="0">
            <a:spAutoFit/>
          </a:bodyPr>
          <a:lstStyle/>
          <a:p>
            <a:pPr>
              <a:buFont typeface="Arial" pitchFamily="34" charset="0"/>
              <a:buChar char="•"/>
            </a:pPr>
            <a:r>
              <a:rPr lang="en-US" sz="2800" dirty="0" smtClean="0"/>
              <a:t> </a:t>
            </a:r>
            <a:r>
              <a:rPr lang="en-US" sz="2800" b="1" dirty="0" smtClean="0">
                <a:solidFill>
                  <a:srgbClr val="FFFF00"/>
                </a:solidFill>
              </a:rPr>
              <a:t>Otto cycle </a:t>
            </a:r>
            <a:r>
              <a:rPr lang="en-US" sz="2800" b="1" dirty="0" smtClean="0"/>
              <a:t>- used to model gas engines</a:t>
            </a:r>
            <a:endParaRPr lang="en-US" sz="2800" b="1" dirty="0" smtClean="0">
              <a:solidFill>
                <a:srgbClr val="FFFF00"/>
              </a:solidFill>
            </a:endParaRPr>
          </a:p>
          <a:p>
            <a:endParaRPr lang="en-US" sz="1200" dirty="0" smtClean="0"/>
          </a:p>
        </p:txBody>
      </p:sp>
      <p:sp>
        <p:nvSpPr>
          <p:cNvPr id="2" name="Title 1"/>
          <p:cNvSpPr>
            <a:spLocks noGrp="1"/>
          </p:cNvSpPr>
          <p:nvPr>
            <p:ph type="title"/>
          </p:nvPr>
        </p:nvSpPr>
        <p:spPr>
          <a:xfrm>
            <a:off x="457200" y="0"/>
            <a:ext cx="8229600" cy="1143000"/>
          </a:xfrm>
        </p:spPr>
        <p:txBody>
          <a:bodyPr>
            <a:normAutofit/>
          </a:bodyPr>
          <a:lstStyle/>
          <a:p>
            <a:r>
              <a:rPr lang="en-US" sz="4000" b="1" dirty="0" smtClean="0">
                <a:solidFill>
                  <a:srgbClr val="002060"/>
                </a:solidFill>
              </a:rPr>
              <a:t>Otto Cycle</a:t>
            </a:r>
          </a:p>
        </p:txBody>
      </p:sp>
      <p:pic>
        <p:nvPicPr>
          <p:cNvPr id="10" name="Picture 9" descr="http://upload.wikimedia.org/wikipedia/commons/thumb/c/cf/P-V_otto.png/300px-P-V_otto.png">
            <a:hlinkClick r:id="rId2"/>
          </p:cNvPr>
          <p:cNvPicPr/>
          <p:nvPr/>
        </p:nvPicPr>
        <p:blipFill>
          <a:blip r:embed="rId3" cstate="print"/>
          <a:srcRect/>
          <a:stretch>
            <a:fillRect/>
          </a:stretch>
        </p:blipFill>
        <p:spPr bwMode="auto">
          <a:xfrm>
            <a:off x="228600" y="1676400"/>
            <a:ext cx="3657600" cy="2819400"/>
          </a:xfrm>
          <a:prstGeom prst="rect">
            <a:avLst/>
          </a:prstGeom>
          <a:noFill/>
          <a:ln w="9525">
            <a:noFill/>
            <a:miter lim="800000"/>
            <a:headEnd/>
            <a:tailEnd/>
          </a:ln>
        </p:spPr>
      </p:pic>
      <p:sp>
        <p:nvSpPr>
          <p:cNvPr id="12" name="TextBox 11"/>
          <p:cNvSpPr txBox="1"/>
          <p:nvPr/>
        </p:nvSpPr>
        <p:spPr>
          <a:xfrm>
            <a:off x="457200" y="4572000"/>
            <a:ext cx="8001000" cy="2215991"/>
          </a:xfrm>
          <a:prstGeom prst="rect">
            <a:avLst/>
          </a:prstGeom>
          <a:noFill/>
        </p:spPr>
        <p:txBody>
          <a:bodyPr wrap="square" rtlCol="0">
            <a:spAutoFit/>
          </a:bodyPr>
          <a:lstStyle/>
          <a:p>
            <a:r>
              <a:rPr lang="en-US" sz="2000" b="1" dirty="0" smtClean="0"/>
              <a:t>• Process 1-2:  intake and isentropic </a:t>
            </a:r>
            <a:r>
              <a:rPr lang="en-US" sz="2000" b="1" dirty="0" smtClean="0">
                <a:solidFill>
                  <a:srgbClr val="FFFF00"/>
                </a:solidFill>
              </a:rPr>
              <a:t>compression of the air-fuel mix</a:t>
            </a:r>
            <a:r>
              <a:rPr lang="en-US" sz="2000" b="1" dirty="0" smtClean="0"/>
              <a:t>.</a:t>
            </a:r>
          </a:p>
          <a:p>
            <a:r>
              <a:rPr lang="en-US" sz="2000" b="1" dirty="0" smtClean="0"/>
              <a:t>• Process 2-3 : </a:t>
            </a:r>
            <a:r>
              <a:rPr lang="en-US" sz="2000" b="1" dirty="0" smtClean="0">
                <a:solidFill>
                  <a:srgbClr val="FFFF00"/>
                </a:solidFill>
              </a:rPr>
              <a:t>constant-volume heat transfer </a:t>
            </a:r>
            <a:r>
              <a:rPr lang="en-US" sz="2000" b="1" dirty="0" smtClean="0"/>
              <a:t>(ignition and burn of the fuel-air mix</a:t>
            </a:r>
          </a:p>
          <a:p>
            <a:r>
              <a:rPr lang="en-US" sz="2000" b="1" dirty="0" smtClean="0"/>
              <a:t>• Process 3-4 : isentropic </a:t>
            </a:r>
            <a:r>
              <a:rPr lang="en-US" sz="2000" b="1" dirty="0" smtClean="0">
                <a:solidFill>
                  <a:srgbClr val="FFFF00"/>
                </a:solidFill>
              </a:rPr>
              <a:t>expansion</a:t>
            </a:r>
            <a:r>
              <a:rPr lang="en-US" sz="2000" b="1" dirty="0" smtClean="0"/>
              <a:t> (power stroke).</a:t>
            </a:r>
          </a:p>
          <a:p>
            <a:r>
              <a:rPr lang="en-US" sz="2000" b="1" dirty="0" smtClean="0"/>
              <a:t>• Process 4-1: constant-volume process - </a:t>
            </a:r>
            <a:r>
              <a:rPr lang="en-US" sz="2000" b="1" dirty="0" smtClean="0">
                <a:solidFill>
                  <a:srgbClr val="FFFF00"/>
                </a:solidFill>
              </a:rPr>
              <a:t>heat is rejected </a:t>
            </a:r>
            <a:r>
              <a:rPr lang="en-US" sz="2000" b="1" dirty="0" smtClean="0"/>
              <a:t>from the air while the piston is a bottom dead centre.</a:t>
            </a:r>
          </a:p>
          <a:p>
            <a:endParaRPr lang="en-US" dirty="0"/>
          </a:p>
        </p:txBody>
      </p:sp>
      <p:pic>
        <p:nvPicPr>
          <p:cNvPr id="4100" name="Picture 4" descr="http://www.seriouswheels.com/pics-2005/2005-AL-Racing-Honda-S2000-Engine-Compartment-1280x960.jpg"/>
          <p:cNvPicPr>
            <a:picLocks noChangeAspect="1" noChangeArrowheads="1"/>
          </p:cNvPicPr>
          <p:nvPr/>
        </p:nvPicPr>
        <p:blipFill>
          <a:blip r:embed="rId4" cstate="print"/>
          <a:srcRect t="5556" b="11111"/>
          <a:stretch>
            <a:fillRect/>
          </a:stretch>
        </p:blipFill>
        <p:spPr bwMode="auto">
          <a:xfrm>
            <a:off x="4343400" y="1676399"/>
            <a:ext cx="4495800" cy="280987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685800"/>
            <a:ext cx="7816435" cy="954107"/>
          </a:xfrm>
          <a:prstGeom prst="rect">
            <a:avLst/>
          </a:prstGeom>
          <a:noFill/>
        </p:spPr>
        <p:txBody>
          <a:bodyPr wrap="square" rtlCol="0">
            <a:spAutoFit/>
          </a:bodyPr>
          <a:lstStyle/>
          <a:p>
            <a:pPr>
              <a:buFont typeface="Arial" pitchFamily="34" charset="0"/>
              <a:buChar char="•"/>
            </a:pPr>
            <a:r>
              <a:rPr lang="en-US" sz="2800" b="1" dirty="0" smtClean="0"/>
              <a:t> </a:t>
            </a:r>
            <a:r>
              <a:rPr lang="en-US" sz="2800" b="1" dirty="0" smtClean="0">
                <a:solidFill>
                  <a:srgbClr val="FFFF00"/>
                </a:solidFill>
              </a:rPr>
              <a:t>Diesel cycle </a:t>
            </a:r>
            <a:r>
              <a:rPr lang="en-US" sz="2800" b="1" dirty="0" smtClean="0"/>
              <a:t>– approximates pressure and volume in combustion chamber of Diesel engine</a:t>
            </a:r>
            <a:endParaRPr lang="en-US" sz="1200" b="1" dirty="0" smtClean="0"/>
          </a:p>
        </p:txBody>
      </p:sp>
      <p:sp>
        <p:nvSpPr>
          <p:cNvPr id="2" name="Title 1"/>
          <p:cNvSpPr>
            <a:spLocks noGrp="1"/>
          </p:cNvSpPr>
          <p:nvPr>
            <p:ph type="title"/>
          </p:nvPr>
        </p:nvSpPr>
        <p:spPr>
          <a:xfrm>
            <a:off x="457200" y="-152400"/>
            <a:ext cx="8229600" cy="1143000"/>
          </a:xfrm>
        </p:spPr>
        <p:txBody>
          <a:bodyPr>
            <a:normAutofit/>
          </a:bodyPr>
          <a:lstStyle/>
          <a:p>
            <a:r>
              <a:rPr lang="en-US" sz="4000" b="1" dirty="0" smtClean="0">
                <a:solidFill>
                  <a:srgbClr val="002060"/>
                </a:solidFill>
              </a:rPr>
              <a:t>Diesel Cycle</a:t>
            </a:r>
          </a:p>
        </p:txBody>
      </p:sp>
      <p:pic>
        <p:nvPicPr>
          <p:cNvPr id="8" name="Picture 7" descr="http://upload.wikimedia.org/wikipedia/commons/thumb/6/65/DieselCycle_PV.svg/300px-DieselCycle_PV.svg.png">
            <a:hlinkClick r:id="rId2"/>
          </p:cNvPr>
          <p:cNvPicPr/>
          <p:nvPr/>
        </p:nvPicPr>
        <p:blipFill>
          <a:blip r:embed="rId3" cstate="print"/>
          <a:srcRect/>
          <a:stretch>
            <a:fillRect/>
          </a:stretch>
        </p:blipFill>
        <p:spPr bwMode="auto">
          <a:xfrm>
            <a:off x="533400" y="1981200"/>
            <a:ext cx="3505200" cy="3581400"/>
          </a:xfrm>
          <a:prstGeom prst="rect">
            <a:avLst/>
          </a:prstGeom>
          <a:solidFill>
            <a:schemeClr val="bg1"/>
          </a:solidFill>
          <a:ln w="9525">
            <a:noFill/>
            <a:miter lim="800000"/>
            <a:headEnd/>
            <a:tailEnd/>
          </a:ln>
        </p:spPr>
      </p:pic>
      <p:sp>
        <p:nvSpPr>
          <p:cNvPr id="9" name="TextBox 8"/>
          <p:cNvSpPr txBox="1"/>
          <p:nvPr/>
        </p:nvSpPr>
        <p:spPr>
          <a:xfrm>
            <a:off x="381000" y="5867400"/>
            <a:ext cx="8763000" cy="523220"/>
          </a:xfrm>
          <a:prstGeom prst="rect">
            <a:avLst/>
          </a:prstGeom>
          <a:noFill/>
        </p:spPr>
        <p:txBody>
          <a:bodyPr wrap="square" rtlCol="0">
            <a:spAutoFit/>
          </a:bodyPr>
          <a:lstStyle/>
          <a:p>
            <a:pPr algn="ctr"/>
            <a:r>
              <a:rPr lang="en-US" sz="2800" dirty="0" smtClean="0">
                <a:solidFill>
                  <a:srgbClr val="FFFF00"/>
                </a:solidFill>
              </a:rPr>
              <a:t>• How does ignition take place in a Diesel Engine?</a:t>
            </a:r>
            <a:endParaRPr lang="en-US" sz="2400" dirty="0">
              <a:solidFill>
                <a:srgbClr val="FFFF00"/>
              </a:solidFill>
            </a:endParaRPr>
          </a:p>
        </p:txBody>
      </p:sp>
      <p:pic>
        <p:nvPicPr>
          <p:cNvPr id="32776" name="Picture 8" descr="http://www.floscan.com/html/blue/images/cat3516genset1.jpg"/>
          <p:cNvPicPr>
            <a:picLocks noChangeAspect="1" noChangeArrowheads="1"/>
          </p:cNvPicPr>
          <p:nvPr/>
        </p:nvPicPr>
        <p:blipFill>
          <a:blip r:embed="rId4" cstate="print"/>
          <a:srcRect/>
          <a:stretch>
            <a:fillRect/>
          </a:stretch>
        </p:blipFill>
        <p:spPr bwMode="auto">
          <a:xfrm>
            <a:off x="4191000" y="1981200"/>
            <a:ext cx="4665625" cy="3505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066800"/>
            <a:ext cx="7816435" cy="523220"/>
          </a:xfrm>
          <a:prstGeom prst="rect">
            <a:avLst/>
          </a:prstGeom>
          <a:noFill/>
        </p:spPr>
        <p:txBody>
          <a:bodyPr wrap="square" rtlCol="0">
            <a:spAutoFit/>
          </a:bodyPr>
          <a:lstStyle/>
          <a:p>
            <a:pPr>
              <a:buFont typeface="Arial" pitchFamily="34" charset="0"/>
              <a:buChar char="•"/>
            </a:pPr>
            <a:r>
              <a:rPr lang="en-US" sz="2800" b="1" dirty="0" smtClean="0"/>
              <a:t> </a:t>
            </a:r>
            <a:r>
              <a:rPr lang="en-US" sz="2800" b="1" dirty="0" err="1" smtClean="0">
                <a:solidFill>
                  <a:srgbClr val="FFFF00"/>
                </a:solidFill>
              </a:rPr>
              <a:t>Brayton</a:t>
            </a:r>
            <a:r>
              <a:rPr lang="en-US" sz="2800" b="1" dirty="0" smtClean="0">
                <a:solidFill>
                  <a:srgbClr val="FFFF00"/>
                </a:solidFill>
              </a:rPr>
              <a:t> cycle </a:t>
            </a:r>
            <a:r>
              <a:rPr lang="en-US" sz="2800" b="1" dirty="0" smtClean="0"/>
              <a:t>– used to model gas turbines</a:t>
            </a:r>
            <a:endParaRPr lang="en-US" sz="1200" b="1" dirty="0" smtClean="0"/>
          </a:p>
        </p:txBody>
      </p:sp>
      <p:sp>
        <p:nvSpPr>
          <p:cNvPr id="2" name="Title 1"/>
          <p:cNvSpPr>
            <a:spLocks noGrp="1"/>
          </p:cNvSpPr>
          <p:nvPr>
            <p:ph type="title"/>
          </p:nvPr>
        </p:nvSpPr>
        <p:spPr>
          <a:xfrm>
            <a:off x="457200" y="0"/>
            <a:ext cx="8229600" cy="1143000"/>
          </a:xfrm>
        </p:spPr>
        <p:txBody>
          <a:bodyPr>
            <a:normAutofit/>
          </a:bodyPr>
          <a:lstStyle/>
          <a:p>
            <a:r>
              <a:rPr lang="en-US" sz="4000" b="1" dirty="0" err="1" smtClean="0">
                <a:solidFill>
                  <a:srgbClr val="002060"/>
                </a:solidFill>
              </a:rPr>
              <a:t>Brayton</a:t>
            </a:r>
            <a:r>
              <a:rPr lang="en-US" sz="4000" b="1" dirty="0" smtClean="0">
                <a:solidFill>
                  <a:srgbClr val="002060"/>
                </a:solidFill>
              </a:rPr>
              <a:t> Cycle</a:t>
            </a:r>
          </a:p>
        </p:txBody>
      </p:sp>
      <p:pic>
        <p:nvPicPr>
          <p:cNvPr id="10" name="Picture 9" descr="http://upload.wikimedia.org/wikipedia/commons/thumb/3/3c/Brayton_cycle.svg/745px-Brayton_cycle.svg.png">
            <a:hlinkClick r:id="rId2"/>
          </p:cNvPr>
          <p:cNvPicPr/>
          <p:nvPr/>
        </p:nvPicPr>
        <p:blipFill>
          <a:blip r:embed="rId3" cstate="print"/>
          <a:srcRect b="13513"/>
          <a:stretch>
            <a:fillRect/>
          </a:stretch>
        </p:blipFill>
        <p:spPr bwMode="auto">
          <a:xfrm>
            <a:off x="838200" y="1600200"/>
            <a:ext cx="7391400" cy="2438400"/>
          </a:xfrm>
          <a:prstGeom prst="rect">
            <a:avLst/>
          </a:prstGeom>
          <a:solidFill>
            <a:schemeClr val="bg1"/>
          </a:solidFill>
          <a:ln w="9525">
            <a:noFill/>
            <a:miter lim="800000"/>
            <a:headEnd/>
            <a:tailEnd/>
          </a:ln>
        </p:spPr>
      </p:pic>
      <p:pic>
        <p:nvPicPr>
          <p:cNvPr id="33798" name="Picture 6" descr="http://1.bp.blogspot.com/_7vYReKuyvzQ/TRbc4o6S6oI/AAAAAAAAAbQ/TGzFJWerCVc/s1600/Two%2BShaft%2BGas%2BTurbines.JPG"/>
          <p:cNvPicPr>
            <a:picLocks noChangeAspect="1" noChangeArrowheads="1"/>
          </p:cNvPicPr>
          <p:nvPr/>
        </p:nvPicPr>
        <p:blipFill>
          <a:blip r:embed="rId4" cstate="print"/>
          <a:srcRect l="9931" t="22128"/>
          <a:stretch>
            <a:fillRect/>
          </a:stretch>
        </p:blipFill>
        <p:spPr bwMode="auto">
          <a:xfrm>
            <a:off x="2362200" y="4176529"/>
            <a:ext cx="4648200" cy="260527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066800"/>
            <a:ext cx="7816435" cy="523220"/>
          </a:xfrm>
          <a:prstGeom prst="rect">
            <a:avLst/>
          </a:prstGeom>
          <a:noFill/>
        </p:spPr>
        <p:txBody>
          <a:bodyPr wrap="square" rtlCol="0">
            <a:spAutoFit/>
          </a:bodyPr>
          <a:lstStyle/>
          <a:p>
            <a:pPr>
              <a:buFont typeface="Arial" pitchFamily="34" charset="0"/>
              <a:buChar char="•"/>
            </a:pPr>
            <a:r>
              <a:rPr lang="en-US" sz="2800" b="1" dirty="0" smtClean="0"/>
              <a:t> </a:t>
            </a:r>
            <a:r>
              <a:rPr lang="en-US" sz="2800" b="1" dirty="0" err="1" smtClean="0">
                <a:solidFill>
                  <a:srgbClr val="FFFF00"/>
                </a:solidFill>
              </a:rPr>
              <a:t>Stirling</a:t>
            </a:r>
            <a:r>
              <a:rPr lang="en-US" sz="2800" b="1" dirty="0" smtClean="0">
                <a:solidFill>
                  <a:srgbClr val="FFFF00"/>
                </a:solidFill>
              </a:rPr>
              <a:t> cycle </a:t>
            </a:r>
            <a:r>
              <a:rPr lang="en-US" sz="2800" b="1" dirty="0" smtClean="0"/>
              <a:t>– used to model </a:t>
            </a:r>
            <a:r>
              <a:rPr lang="en-US" sz="2800" b="1" dirty="0" err="1" smtClean="0"/>
              <a:t>Stirling</a:t>
            </a:r>
            <a:r>
              <a:rPr lang="en-US" sz="2800" b="1" dirty="0" smtClean="0"/>
              <a:t> type devices</a:t>
            </a:r>
            <a:endParaRPr lang="en-US" sz="1200" b="1" dirty="0" smtClean="0"/>
          </a:p>
        </p:txBody>
      </p:sp>
      <p:sp>
        <p:nvSpPr>
          <p:cNvPr id="2" name="Title 1"/>
          <p:cNvSpPr>
            <a:spLocks noGrp="1"/>
          </p:cNvSpPr>
          <p:nvPr>
            <p:ph type="title"/>
          </p:nvPr>
        </p:nvSpPr>
        <p:spPr>
          <a:xfrm>
            <a:off x="457200" y="0"/>
            <a:ext cx="8229600" cy="1143000"/>
          </a:xfrm>
        </p:spPr>
        <p:txBody>
          <a:bodyPr>
            <a:normAutofit/>
          </a:bodyPr>
          <a:lstStyle/>
          <a:p>
            <a:r>
              <a:rPr lang="en-US" sz="4000" b="1" dirty="0" err="1" smtClean="0">
                <a:solidFill>
                  <a:srgbClr val="002060"/>
                </a:solidFill>
              </a:rPr>
              <a:t>Stirling</a:t>
            </a:r>
            <a:r>
              <a:rPr lang="en-US" sz="4000" b="1" dirty="0" smtClean="0">
                <a:solidFill>
                  <a:srgbClr val="002060"/>
                </a:solidFill>
              </a:rPr>
              <a:t> Cycle</a:t>
            </a:r>
          </a:p>
        </p:txBody>
      </p:sp>
      <p:pic>
        <p:nvPicPr>
          <p:cNvPr id="8" name="Picture 7" descr="Ideal-stirling-cycle.gif"/>
          <p:cNvPicPr>
            <a:picLocks noChangeAspect="1"/>
          </p:cNvPicPr>
          <p:nvPr/>
        </p:nvPicPr>
        <p:blipFill>
          <a:blip r:embed="rId2" cstate="print"/>
          <a:stretch>
            <a:fillRect/>
          </a:stretch>
        </p:blipFill>
        <p:spPr>
          <a:xfrm>
            <a:off x="3886200" y="1752599"/>
            <a:ext cx="3962400" cy="2817707"/>
          </a:xfrm>
          <a:prstGeom prst="rect">
            <a:avLst/>
          </a:prstGeom>
        </p:spPr>
      </p:pic>
      <p:sp>
        <p:nvSpPr>
          <p:cNvPr id="9" name="TextBox 8"/>
          <p:cNvSpPr txBox="1"/>
          <p:nvPr/>
        </p:nvSpPr>
        <p:spPr>
          <a:xfrm>
            <a:off x="228600" y="4648200"/>
            <a:ext cx="8763000" cy="1815882"/>
          </a:xfrm>
          <a:prstGeom prst="rect">
            <a:avLst/>
          </a:prstGeom>
          <a:noFill/>
        </p:spPr>
        <p:txBody>
          <a:bodyPr wrap="square" rtlCol="0">
            <a:spAutoFit/>
          </a:bodyPr>
          <a:lstStyle/>
          <a:p>
            <a:pPr>
              <a:buFont typeface="Arial" pitchFamily="34" charset="0"/>
              <a:buChar char="•"/>
            </a:pPr>
            <a:r>
              <a:rPr lang="en-US" sz="2800" b="1" dirty="0" smtClean="0"/>
              <a:t>The cycle is reversible -can function as a heat pump for heating or cooling, and even for cryogenic cooling. </a:t>
            </a:r>
          </a:p>
          <a:p>
            <a:pPr>
              <a:buFont typeface="Arial" pitchFamily="34" charset="0"/>
              <a:buChar char="•"/>
            </a:pPr>
            <a:endParaRPr lang="en-US" sz="2800" b="1" dirty="0" smtClean="0"/>
          </a:p>
          <a:p>
            <a:pPr>
              <a:buFont typeface="Arial" pitchFamily="34" charset="0"/>
              <a:buChar char="•"/>
            </a:pPr>
            <a:r>
              <a:rPr lang="en-US" sz="2800" b="1" dirty="0" smtClean="0"/>
              <a:t>Closed regenerative cycle with a gaseous working fluid. </a:t>
            </a:r>
            <a:endParaRPr lang="en-US" sz="1200" b="1" dirty="0" smtClean="0"/>
          </a:p>
        </p:txBody>
      </p:sp>
      <p:pic>
        <p:nvPicPr>
          <p:cNvPr id="35844" name="Picture 4" descr="File:Stirling Cycle color.png"/>
          <p:cNvPicPr>
            <a:picLocks noChangeAspect="1" noChangeArrowheads="1"/>
          </p:cNvPicPr>
          <p:nvPr/>
        </p:nvPicPr>
        <p:blipFill>
          <a:blip r:embed="rId3" cstate="print"/>
          <a:srcRect/>
          <a:stretch>
            <a:fillRect/>
          </a:stretch>
        </p:blipFill>
        <p:spPr bwMode="auto">
          <a:xfrm>
            <a:off x="762000" y="1752600"/>
            <a:ext cx="2819400" cy="2759609"/>
          </a:xfrm>
          <a:prstGeom prst="rect">
            <a:avLst/>
          </a:prstGeom>
          <a:solidFill>
            <a:schemeClr val="bg1"/>
          </a:solid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b="1" dirty="0" smtClean="0">
                <a:solidFill>
                  <a:srgbClr val="002060"/>
                </a:solidFill>
              </a:rPr>
              <a:t>Comparative efficiency of Engine Types</a:t>
            </a:r>
          </a:p>
        </p:txBody>
      </p:sp>
      <p:sp>
        <p:nvSpPr>
          <p:cNvPr id="9" name="TextBox 8"/>
          <p:cNvSpPr txBox="1"/>
          <p:nvPr/>
        </p:nvSpPr>
        <p:spPr>
          <a:xfrm>
            <a:off x="152400" y="1066800"/>
            <a:ext cx="9296400" cy="5693866"/>
          </a:xfrm>
          <a:prstGeom prst="rect">
            <a:avLst/>
          </a:prstGeom>
          <a:noFill/>
        </p:spPr>
        <p:txBody>
          <a:bodyPr wrap="square" rtlCol="0">
            <a:spAutoFit/>
          </a:bodyPr>
          <a:lstStyle/>
          <a:p>
            <a:pPr>
              <a:buFont typeface="Arial" pitchFamily="34" charset="0"/>
              <a:buChar char="•"/>
            </a:pPr>
            <a:r>
              <a:rPr lang="en-US" sz="2800" dirty="0" smtClean="0">
                <a:solidFill>
                  <a:srgbClr val="FFFF00"/>
                </a:solidFill>
              </a:rPr>
              <a:t>Gas engine: </a:t>
            </a:r>
            <a:r>
              <a:rPr lang="en-US" sz="2800" dirty="0" smtClean="0"/>
              <a:t>25-35% in a car</a:t>
            </a:r>
          </a:p>
          <a:p>
            <a:pPr>
              <a:buFont typeface="Arial" pitchFamily="34" charset="0"/>
              <a:buChar char="•"/>
            </a:pPr>
            <a:r>
              <a:rPr lang="en-US" sz="2800" dirty="0" smtClean="0">
                <a:solidFill>
                  <a:srgbClr val="FFFF00"/>
                </a:solidFill>
              </a:rPr>
              <a:t>Diesel Engine: </a:t>
            </a:r>
            <a:r>
              <a:rPr lang="en-US" sz="2800" dirty="0" smtClean="0"/>
              <a:t>50% </a:t>
            </a:r>
          </a:p>
          <a:p>
            <a:pPr lvl="1">
              <a:buFont typeface="Arial" pitchFamily="34" charset="0"/>
              <a:buChar char="•"/>
            </a:pPr>
            <a:r>
              <a:rPr lang="en-US" sz="2800" dirty="0" smtClean="0"/>
              <a:t>Direct Injection Diesels are most efficient type ~ 40%</a:t>
            </a:r>
          </a:p>
          <a:p>
            <a:pPr lvl="1">
              <a:buFont typeface="Arial" pitchFamily="34" charset="0"/>
              <a:buChar char="•"/>
            </a:pPr>
            <a:r>
              <a:rPr lang="en-US" sz="2800" dirty="0" smtClean="0"/>
              <a:t>Modern turbo-diesel engines: ~50%</a:t>
            </a:r>
          </a:p>
          <a:p>
            <a:pPr>
              <a:buFont typeface="Arial" pitchFamily="34" charset="0"/>
              <a:buChar char="•"/>
            </a:pPr>
            <a:r>
              <a:rPr lang="en-US" sz="2800" dirty="0" smtClean="0">
                <a:solidFill>
                  <a:srgbClr val="FFFF00"/>
                </a:solidFill>
              </a:rPr>
              <a:t>Steam Engines / Turbines: </a:t>
            </a:r>
            <a:r>
              <a:rPr lang="en-US" sz="2800" dirty="0" smtClean="0"/>
              <a:t>63%</a:t>
            </a:r>
          </a:p>
          <a:p>
            <a:pPr lvl="1">
              <a:buFont typeface="Arial" pitchFamily="34" charset="0"/>
              <a:buChar char="•"/>
            </a:pPr>
            <a:r>
              <a:rPr lang="en-US" sz="2800" dirty="0" smtClean="0"/>
              <a:t>Steam turbine: most efficient steam engine</a:t>
            </a:r>
          </a:p>
          <a:p>
            <a:pPr lvl="1">
              <a:buFont typeface="Arial" pitchFamily="34" charset="0"/>
              <a:buChar char="•"/>
            </a:pPr>
            <a:r>
              <a:rPr lang="en-US" sz="2800" dirty="0" smtClean="0"/>
              <a:t>Universally used for electrical generation. </a:t>
            </a:r>
          </a:p>
          <a:p>
            <a:pPr>
              <a:buFont typeface="Arial" pitchFamily="34" charset="0"/>
              <a:buChar char="•"/>
            </a:pPr>
            <a:r>
              <a:rPr lang="en-US" sz="2800" dirty="0" smtClean="0">
                <a:solidFill>
                  <a:srgbClr val="FFFF00"/>
                </a:solidFill>
              </a:rPr>
              <a:t>Gas turbine: </a:t>
            </a:r>
            <a:r>
              <a:rPr lang="en-US" sz="2800" dirty="0" smtClean="0"/>
              <a:t>~35–40% thermal efficiency, can go up to 60%</a:t>
            </a:r>
          </a:p>
          <a:p>
            <a:pPr>
              <a:buFont typeface="Arial" pitchFamily="34" charset="0"/>
              <a:buChar char="•"/>
            </a:pPr>
            <a:r>
              <a:rPr lang="en-US" sz="2800" dirty="0" err="1" smtClean="0">
                <a:solidFill>
                  <a:srgbClr val="FFFF00"/>
                </a:solidFill>
              </a:rPr>
              <a:t>Stirling</a:t>
            </a:r>
            <a:r>
              <a:rPr lang="en-US" sz="2800" dirty="0" smtClean="0">
                <a:solidFill>
                  <a:srgbClr val="FFFF00"/>
                </a:solidFill>
              </a:rPr>
              <a:t> Engine:</a:t>
            </a:r>
          </a:p>
          <a:p>
            <a:pPr lvl="1">
              <a:buFont typeface="Arial" pitchFamily="34" charset="0"/>
              <a:buChar char="•"/>
            </a:pPr>
            <a:r>
              <a:rPr lang="en-US" sz="2800" dirty="0" smtClean="0"/>
              <a:t> Highest theoretical efficiency of any thermal engine</a:t>
            </a:r>
          </a:p>
          <a:p>
            <a:pPr lvl="1">
              <a:buFont typeface="Arial" pitchFamily="34" charset="0"/>
              <a:buChar char="•"/>
            </a:pPr>
            <a:r>
              <a:rPr lang="en-US" sz="2800" dirty="0" smtClean="0"/>
              <a:t> More expensive to make</a:t>
            </a:r>
          </a:p>
          <a:p>
            <a:pPr lvl="1">
              <a:buFont typeface="Arial" pitchFamily="34" charset="0"/>
              <a:buChar char="•"/>
            </a:pPr>
            <a:r>
              <a:rPr lang="en-US" sz="2800" dirty="0" smtClean="0"/>
              <a:t> Not competitive with other types for normal commercial use.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b="1" dirty="0" smtClean="0">
                <a:solidFill>
                  <a:srgbClr val="002060"/>
                </a:solidFill>
              </a:rPr>
              <a:t>Steam and </a:t>
            </a:r>
            <a:r>
              <a:rPr lang="en-US" sz="3600" b="1" dirty="0" smtClean="0">
                <a:solidFill>
                  <a:srgbClr val="002060"/>
                </a:solidFill>
              </a:rPr>
              <a:t>Gas Turbine Plants</a:t>
            </a:r>
            <a:endParaRPr lang="en-US" sz="3600" b="1" dirty="0" smtClean="0">
              <a:solidFill>
                <a:srgbClr val="002060"/>
              </a:solidFill>
            </a:endParaRPr>
          </a:p>
        </p:txBody>
      </p:sp>
      <p:sp>
        <p:nvSpPr>
          <p:cNvPr id="4" name="TextBox 3"/>
          <p:cNvSpPr txBox="1"/>
          <p:nvPr/>
        </p:nvSpPr>
        <p:spPr>
          <a:xfrm>
            <a:off x="3581400" y="1219200"/>
            <a:ext cx="1050288" cy="523220"/>
          </a:xfrm>
          <a:prstGeom prst="rect">
            <a:avLst/>
          </a:prstGeom>
          <a:noFill/>
        </p:spPr>
        <p:txBody>
          <a:bodyPr wrap="none" rtlCol="0">
            <a:spAutoFit/>
          </a:bodyPr>
          <a:lstStyle/>
          <a:p>
            <a:r>
              <a:rPr lang="en-US" sz="2800" b="1" dirty="0" smtClean="0">
                <a:solidFill>
                  <a:srgbClr val="002060"/>
                </a:solidFill>
              </a:rPr>
              <a:t>Video</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History – The Steam Engine</a:t>
            </a:r>
          </a:p>
        </p:txBody>
      </p:sp>
      <p:sp>
        <p:nvSpPr>
          <p:cNvPr id="3" name="Content Placeholder 2"/>
          <p:cNvSpPr>
            <a:spLocks noGrp="1"/>
          </p:cNvSpPr>
          <p:nvPr>
            <p:ph idx="1"/>
          </p:nvPr>
        </p:nvSpPr>
        <p:spPr>
          <a:xfrm>
            <a:off x="457200" y="1143000"/>
            <a:ext cx="8229600" cy="4983163"/>
          </a:xfrm>
        </p:spPr>
        <p:txBody>
          <a:bodyPr>
            <a:normAutofit/>
          </a:bodyPr>
          <a:lstStyle/>
          <a:p>
            <a:pPr lvl="0"/>
            <a:endParaRPr lang="en-US" dirty="0" smtClean="0"/>
          </a:p>
          <a:p>
            <a:pPr lvl="0"/>
            <a:endParaRPr lang="en-US" dirty="0" smtClean="0"/>
          </a:p>
          <a:p>
            <a:pPr lvl="0"/>
            <a:endParaRPr lang="en-US" dirty="0" smtClean="0"/>
          </a:p>
          <a:p>
            <a:pPr lvl="0"/>
            <a:endParaRPr lang="en-US" dirty="0" smtClean="0"/>
          </a:p>
        </p:txBody>
      </p:sp>
      <p:pic>
        <p:nvPicPr>
          <p:cNvPr id="4" name="Picture 3">
            <a:hlinkClick r:id="rId3"/>
          </p:cNvPr>
          <p:cNvPicPr/>
          <p:nvPr/>
        </p:nvPicPr>
        <p:blipFill>
          <a:blip r:embed="rId4" cstate="print"/>
          <a:srcRect l="11378" t="28342" r="54220" b="29144"/>
          <a:stretch>
            <a:fillRect/>
          </a:stretch>
        </p:blipFill>
        <p:spPr bwMode="auto">
          <a:xfrm>
            <a:off x="1371600" y="1295400"/>
            <a:ext cx="62484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smtClean="0">
                <a:solidFill>
                  <a:srgbClr val="002060"/>
                </a:solidFill>
              </a:rPr>
              <a:t>How does ignition take place in a Diesel Engine?</a:t>
            </a:r>
          </a:p>
        </p:txBody>
      </p:sp>
      <p:pic>
        <p:nvPicPr>
          <p:cNvPr id="32774" name="Picture 6" descr="http://3.bp.blogspot.com/-qVqD6cuFEYE/UA6hrJOZSeI/AAAAAAAAADM/ExL_Fgw-S7M/s1600/engine+7.png"/>
          <p:cNvPicPr>
            <a:picLocks noChangeAspect="1" noChangeArrowheads="1"/>
          </p:cNvPicPr>
          <p:nvPr/>
        </p:nvPicPr>
        <p:blipFill>
          <a:blip r:embed="rId2" cstate="print"/>
          <a:srcRect b="8571"/>
          <a:stretch>
            <a:fillRect/>
          </a:stretch>
        </p:blipFill>
        <p:spPr bwMode="auto">
          <a:xfrm>
            <a:off x="152400" y="1219200"/>
            <a:ext cx="8805130" cy="4876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History – The Steam Engine (1705-1770)</a:t>
            </a:r>
          </a:p>
        </p:txBody>
      </p:sp>
      <p:sp>
        <p:nvSpPr>
          <p:cNvPr id="3" name="Content Placeholder 2"/>
          <p:cNvSpPr>
            <a:spLocks noGrp="1"/>
          </p:cNvSpPr>
          <p:nvPr>
            <p:ph idx="1"/>
          </p:nvPr>
        </p:nvSpPr>
        <p:spPr>
          <a:xfrm>
            <a:off x="457200" y="1143000"/>
            <a:ext cx="8229600" cy="4983163"/>
          </a:xfrm>
        </p:spPr>
        <p:txBody>
          <a:bodyPr>
            <a:normAutofit/>
          </a:bodyPr>
          <a:lstStyle/>
          <a:p>
            <a:pPr lvl="0"/>
            <a:endParaRPr lang="en-US" dirty="0" smtClean="0"/>
          </a:p>
          <a:p>
            <a:pPr lvl="0"/>
            <a:endParaRPr lang="en-US" dirty="0" smtClean="0"/>
          </a:p>
          <a:p>
            <a:pPr lvl="0"/>
            <a:endParaRPr lang="en-US" dirty="0" smtClean="0"/>
          </a:p>
          <a:p>
            <a:pPr lvl="0"/>
            <a:endParaRPr lang="en-US" dirty="0" smtClean="0"/>
          </a:p>
        </p:txBody>
      </p:sp>
      <p:pic>
        <p:nvPicPr>
          <p:cNvPr id="5" name="Picture 4" descr="Portable Steam Engine.jpg"/>
          <p:cNvPicPr/>
          <p:nvPr/>
        </p:nvPicPr>
        <p:blipFill>
          <a:blip r:embed="rId3" cstate="print"/>
          <a:stretch>
            <a:fillRect/>
          </a:stretch>
        </p:blipFill>
        <p:spPr>
          <a:xfrm>
            <a:off x="381000" y="1676400"/>
            <a:ext cx="4114800" cy="3962400"/>
          </a:xfrm>
          <a:prstGeom prst="rect">
            <a:avLst/>
          </a:prstGeom>
        </p:spPr>
      </p:pic>
      <p:pic>
        <p:nvPicPr>
          <p:cNvPr id="37890" name="Picture 2" descr="http://www.inverclyde.gov.uk/GetImage.aspx?id=fAAzADkANgA0AHwAfAAxAHwAfABnAGEAbABsAGUAcgB5AGYAdQBsAGwAfAB8ADEAOQA3ADgAMwA2ADUALQBsAGEAcgBnAGUALgBqAHAAZwB8AHwAMAB8AA2"/>
          <p:cNvPicPr>
            <a:picLocks noChangeAspect="1" noChangeArrowheads="1"/>
          </p:cNvPicPr>
          <p:nvPr/>
        </p:nvPicPr>
        <p:blipFill>
          <a:blip r:embed="rId4" cstate="print"/>
          <a:srcRect l="21159" t="12545" r="22029" b="34379"/>
          <a:stretch>
            <a:fillRect/>
          </a:stretch>
        </p:blipFill>
        <p:spPr bwMode="auto">
          <a:xfrm>
            <a:off x="5029200" y="1676400"/>
            <a:ext cx="3505200" cy="39344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History – The Steam Engine (1800s)</a:t>
            </a:r>
          </a:p>
        </p:txBody>
      </p:sp>
      <p:sp>
        <p:nvSpPr>
          <p:cNvPr id="3" name="Content Placeholder 2"/>
          <p:cNvSpPr>
            <a:spLocks noGrp="1"/>
          </p:cNvSpPr>
          <p:nvPr>
            <p:ph idx="1"/>
          </p:nvPr>
        </p:nvSpPr>
        <p:spPr>
          <a:xfrm>
            <a:off x="457200" y="1143000"/>
            <a:ext cx="8229600" cy="4983163"/>
          </a:xfrm>
        </p:spPr>
        <p:txBody>
          <a:bodyPr>
            <a:normAutofit/>
          </a:bodyPr>
          <a:lstStyle/>
          <a:p>
            <a:pPr lvl="0"/>
            <a:endParaRPr lang="en-US" dirty="0" smtClean="0"/>
          </a:p>
          <a:p>
            <a:pPr lvl="0"/>
            <a:endParaRPr lang="en-US" dirty="0" smtClean="0"/>
          </a:p>
          <a:p>
            <a:pPr lvl="0"/>
            <a:endParaRPr lang="en-US" dirty="0" smtClean="0"/>
          </a:p>
          <a:p>
            <a:pPr lvl="0"/>
            <a:endParaRPr lang="en-US" dirty="0" smtClean="0"/>
          </a:p>
        </p:txBody>
      </p:sp>
      <p:pic>
        <p:nvPicPr>
          <p:cNvPr id="49154" name="Picture 2" descr="http://upload.wikimedia.org/wikipedia/commons/c/c2/Arctic_%28steamship_1849%29_01.jpg"/>
          <p:cNvPicPr>
            <a:picLocks noChangeAspect="1" noChangeArrowheads="1"/>
          </p:cNvPicPr>
          <p:nvPr/>
        </p:nvPicPr>
        <p:blipFill>
          <a:blip r:embed="rId3" cstate="print"/>
          <a:srcRect/>
          <a:stretch>
            <a:fillRect/>
          </a:stretch>
        </p:blipFill>
        <p:spPr bwMode="auto">
          <a:xfrm>
            <a:off x="457200" y="1447800"/>
            <a:ext cx="3581400" cy="1905957"/>
          </a:xfrm>
          <a:prstGeom prst="rect">
            <a:avLst/>
          </a:prstGeom>
          <a:noFill/>
        </p:spPr>
      </p:pic>
      <p:pic>
        <p:nvPicPr>
          <p:cNvPr id="49156" name="Picture 4" descr="http://donsdepot.donrossgroup.net/dr0101/tlf18.jpg"/>
          <p:cNvPicPr>
            <a:picLocks noChangeAspect="1" noChangeArrowheads="1"/>
          </p:cNvPicPr>
          <p:nvPr/>
        </p:nvPicPr>
        <p:blipFill>
          <a:blip r:embed="rId4" cstate="print"/>
          <a:srcRect/>
          <a:stretch>
            <a:fillRect/>
          </a:stretch>
        </p:blipFill>
        <p:spPr bwMode="auto">
          <a:xfrm>
            <a:off x="4800600" y="1447800"/>
            <a:ext cx="3929101" cy="1941255"/>
          </a:xfrm>
          <a:prstGeom prst="rect">
            <a:avLst/>
          </a:prstGeom>
          <a:noFill/>
        </p:spPr>
      </p:pic>
      <p:pic>
        <p:nvPicPr>
          <p:cNvPr id="49158" name="Picture 6" descr="http://cdn.uncommonwisdomdaily.com/wp-content/uploads/moneyandmarkets.com/GWR/007/industrialization.jpg"/>
          <p:cNvPicPr>
            <a:picLocks noChangeAspect="1" noChangeArrowheads="1"/>
          </p:cNvPicPr>
          <p:nvPr/>
        </p:nvPicPr>
        <p:blipFill>
          <a:blip r:embed="rId5" cstate="print"/>
          <a:srcRect l="2909" t="12264" r="6909" b="11260"/>
          <a:stretch>
            <a:fillRect/>
          </a:stretch>
        </p:blipFill>
        <p:spPr bwMode="auto">
          <a:xfrm>
            <a:off x="4953000" y="3810000"/>
            <a:ext cx="3810000" cy="2667000"/>
          </a:xfrm>
          <a:prstGeom prst="rect">
            <a:avLst/>
          </a:prstGeom>
          <a:noFill/>
        </p:spPr>
      </p:pic>
      <p:pic>
        <p:nvPicPr>
          <p:cNvPr id="49160" name="Picture 8" descr="http://www.farmguide.org/tractor_old_steam2.jpg"/>
          <p:cNvPicPr>
            <a:picLocks noChangeAspect="1" noChangeArrowheads="1"/>
          </p:cNvPicPr>
          <p:nvPr/>
        </p:nvPicPr>
        <p:blipFill>
          <a:blip r:embed="rId6" cstate="print"/>
          <a:srcRect/>
          <a:stretch>
            <a:fillRect/>
          </a:stretch>
        </p:blipFill>
        <p:spPr bwMode="auto">
          <a:xfrm flipH="1">
            <a:off x="381000" y="3810000"/>
            <a:ext cx="3657600" cy="26955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History – The Steam Turbine</a:t>
            </a:r>
            <a:br>
              <a:rPr lang="en-US" b="1" dirty="0" smtClean="0">
                <a:solidFill>
                  <a:srgbClr val="002060"/>
                </a:solidFill>
              </a:rPr>
            </a:br>
            <a:r>
              <a:rPr lang="en-US" b="1" dirty="0" smtClean="0">
                <a:solidFill>
                  <a:srgbClr val="002060"/>
                </a:solidFill>
              </a:rPr>
              <a:t>(late 1800s)</a:t>
            </a:r>
            <a:endParaRPr lang="en-US" dirty="0"/>
          </a:p>
        </p:txBody>
      </p:sp>
      <p:pic>
        <p:nvPicPr>
          <p:cNvPr id="4" name="Content Placeholder 3"/>
          <p:cNvPicPr>
            <a:picLocks noGrp="1"/>
          </p:cNvPicPr>
          <p:nvPr>
            <p:ph idx="1"/>
          </p:nvPr>
        </p:nvPicPr>
        <p:blipFill>
          <a:blip r:embed="rId3" cstate="print"/>
          <a:srcRect l="10256" t="27005" r="54220" b="29679"/>
          <a:stretch>
            <a:fillRect/>
          </a:stretch>
        </p:blipFill>
        <p:spPr bwMode="auto">
          <a:xfrm>
            <a:off x="1524000" y="1524000"/>
            <a:ext cx="58674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11043" t="33155" r="60791" b="29947"/>
          <a:stretch>
            <a:fillRect/>
          </a:stretch>
        </p:blipFill>
        <p:spPr bwMode="auto">
          <a:xfrm>
            <a:off x="5181600" y="1524000"/>
            <a:ext cx="3505200" cy="2438400"/>
          </a:xfrm>
          <a:prstGeom prst="rect">
            <a:avLst/>
          </a:prstGeom>
          <a:noFill/>
          <a:ln w="9525">
            <a:noFill/>
            <a:miter lim="800000"/>
            <a:headEnd/>
            <a:tailEnd/>
          </a:ln>
        </p:spPr>
      </p:pic>
      <p:pic>
        <p:nvPicPr>
          <p:cNvPr id="44034" name="Picture 2" descr="http://i54.tinypic.com/2nsjfb.jpg"/>
          <p:cNvPicPr>
            <a:picLocks noChangeAspect="1" noChangeArrowheads="1"/>
          </p:cNvPicPr>
          <p:nvPr/>
        </p:nvPicPr>
        <p:blipFill>
          <a:blip r:embed="rId4" cstate="print"/>
          <a:srcRect/>
          <a:stretch>
            <a:fillRect/>
          </a:stretch>
        </p:blipFill>
        <p:spPr bwMode="auto">
          <a:xfrm>
            <a:off x="533400" y="1447800"/>
            <a:ext cx="3733800" cy="2489440"/>
          </a:xfrm>
          <a:prstGeom prst="rect">
            <a:avLst/>
          </a:prstGeom>
          <a:noFill/>
        </p:spPr>
      </p:pic>
      <p:pic>
        <p:nvPicPr>
          <p:cNvPr id="44036" name="Picture 4" descr="http://www.britsub.net/images/dreadnought.jpg"/>
          <p:cNvPicPr>
            <a:picLocks noChangeAspect="1" noChangeArrowheads="1"/>
          </p:cNvPicPr>
          <p:nvPr/>
        </p:nvPicPr>
        <p:blipFill>
          <a:blip r:embed="rId5" cstate="print"/>
          <a:srcRect/>
          <a:stretch>
            <a:fillRect/>
          </a:stretch>
        </p:blipFill>
        <p:spPr bwMode="auto">
          <a:xfrm>
            <a:off x="533400" y="4191000"/>
            <a:ext cx="3733800" cy="2212975"/>
          </a:xfrm>
          <a:prstGeom prst="rect">
            <a:avLst/>
          </a:prstGeom>
          <a:noFill/>
        </p:spPr>
      </p:pic>
      <p:sp>
        <p:nvSpPr>
          <p:cNvPr id="11" name="Title 1"/>
          <p:cNvSpPr>
            <a:spLocks noGrp="1"/>
          </p:cNvSpPr>
          <p:nvPr>
            <p:ph type="title"/>
          </p:nvPr>
        </p:nvSpPr>
        <p:spPr>
          <a:xfrm>
            <a:off x="609600" y="152400"/>
            <a:ext cx="8229600" cy="1143000"/>
          </a:xfrm>
        </p:spPr>
        <p:txBody>
          <a:bodyPr>
            <a:normAutofit fontScale="90000"/>
          </a:bodyPr>
          <a:lstStyle/>
          <a:p>
            <a:r>
              <a:rPr lang="en-US" b="1" dirty="0" smtClean="0">
                <a:solidFill>
                  <a:srgbClr val="002060"/>
                </a:solidFill>
              </a:rPr>
              <a:t>History – The Steam Turbine</a:t>
            </a:r>
            <a:br>
              <a:rPr lang="en-US" b="1" dirty="0" smtClean="0">
                <a:solidFill>
                  <a:srgbClr val="002060"/>
                </a:solidFill>
              </a:rPr>
            </a:br>
            <a:r>
              <a:rPr lang="en-US" b="1" dirty="0" smtClean="0">
                <a:solidFill>
                  <a:srgbClr val="002060"/>
                </a:solidFill>
              </a:rPr>
              <a:t>(20</a:t>
            </a:r>
            <a:r>
              <a:rPr lang="en-US" b="1" baseline="30000" dirty="0" smtClean="0">
                <a:solidFill>
                  <a:srgbClr val="002060"/>
                </a:solidFill>
              </a:rPr>
              <a:t>th</a:t>
            </a:r>
            <a:r>
              <a:rPr lang="en-US" b="1" dirty="0" smtClean="0">
                <a:solidFill>
                  <a:srgbClr val="002060"/>
                </a:solidFill>
              </a:rPr>
              <a:t> Century)</a:t>
            </a:r>
            <a:endParaRPr lang="en-US" dirty="0"/>
          </a:p>
        </p:txBody>
      </p:sp>
      <p:pic>
        <p:nvPicPr>
          <p:cNvPr id="44038" name="Picture 6" descr="http://images.fastcompany.com/upload/nuclearpower.jpg"/>
          <p:cNvPicPr>
            <a:picLocks noChangeAspect="1" noChangeArrowheads="1"/>
          </p:cNvPicPr>
          <p:nvPr/>
        </p:nvPicPr>
        <p:blipFill>
          <a:blip r:embed="rId6" cstate="print"/>
          <a:srcRect/>
          <a:stretch>
            <a:fillRect/>
          </a:stretch>
        </p:blipFill>
        <p:spPr bwMode="auto">
          <a:xfrm>
            <a:off x="5181599" y="4114800"/>
            <a:ext cx="3432955" cy="236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2060"/>
                </a:solidFill>
              </a:rPr>
              <a:t>Problems of Steam Engines</a:t>
            </a:r>
          </a:p>
        </p:txBody>
      </p:sp>
      <p:pic>
        <p:nvPicPr>
          <p:cNvPr id="41986" name="Picture 2" descr="http://farm3.staticflickr.com/2736/4459426035_1ec9c31d42_z.jpg?zz=1"/>
          <p:cNvPicPr>
            <a:picLocks noChangeAspect="1" noChangeArrowheads="1"/>
          </p:cNvPicPr>
          <p:nvPr/>
        </p:nvPicPr>
        <p:blipFill>
          <a:blip r:embed="rId3" cstate="print"/>
          <a:srcRect/>
          <a:stretch>
            <a:fillRect/>
          </a:stretch>
        </p:blipFill>
        <p:spPr bwMode="auto">
          <a:xfrm>
            <a:off x="4572000" y="2971800"/>
            <a:ext cx="4191000" cy="2639021"/>
          </a:xfrm>
          <a:prstGeom prst="rect">
            <a:avLst/>
          </a:prstGeom>
          <a:noFill/>
        </p:spPr>
      </p:pic>
      <p:pic>
        <p:nvPicPr>
          <p:cNvPr id="41988" name="Picture 4" descr="http://www.kidcyber.com.au/IMAGES/steamboiler.jpg"/>
          <p:cNvPicPr>
            <a:picLocks noChangeAspect="1" noChangeArrowheads="1"/>
          </p:cNvPicPr>
          <p:nvPr/>
        </p:nvPicPr>
        <p:blipFill>
          <a:blip r:embed="rId4" cstate="print"/>
          <a:srcRect/>
          <a:stretch>
            <a:fillRect/>
          </a:stretch>
        </p:blipFill>
        <p:spPr bwMode="auto">
          <a:xfrm>
            <a:off x="304800" y="1752600"/>
            <a:ext cx="4018079" cy="2667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2132</Words>
  <Application>Microsoft Office PowerPoint</Application>
  <PresentationFormat>On-screen Show (4:3)</PresentationFormat>
  <Paragraphs>222</Paragraphs>
  <Slides>40</Slides>
  <Notes>19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Engines, Motors, Turbines and Power Plants: an Overview </vt:lpstr>
      <vt:lpstr>What to these have in common?</vt:lpstr>
      <vt:lpstr>They produce work through the conversion of heat energy to mechanical energy.</vt:lpstr>
      <vt:lpstr>History – The Steam Engine</vt:lpstr>
      <vt:lpstr>History – The Steam Engine (1705-1770)</vt:lpstr>
      <vt:lpstr>History – The Steam Engine (1800s)</vt:lpstr>
      <vt:lpstr>History – The Steam Turbine (late 1800s)</vt:lpstr>
      <vt:lpstr>History – The Steam Turbine (20th Century)</vt:lpstr>
      <vt:lpstr>Problems of Steam Engines</vt:lpstr>
      <vt:lpstr>The Sterling Engine (Early 1800s)</vt:lpstr>
      <vt:lpstr>The Sterling Engine: most efficient but not  practical yet.</vt:lpstr>
      <vt:lpstr>The Electric Motor (DC – Faraday 1824)</vt:lpstr>
      <vt:lpstr>The Electric Motor (AC – Tesla 1888)</vt:lpstr>
      <vt:lpstr>The Internal Combustion Engine (Lenoir 1860)</vt:lpstr>
      <vt:lpstr>First Four-Stroke Version of ICE (Nicholas Otto 1876)</vt:lpstr>
      <vt:lpstr>The Internal Combustion Engine</vt:lpstr>
      <vt:lpstr>1892: Rudolf Diesel patents the Diesel Engine</vt:lpstr>
      <vt:lpstr>Wankel Rotary (non-reciprocating) Engine (1957)</vt:lpstr>
      <vt:lpstr>The Hybrid Engine (1997)</vt:lpstr>
      <vt:lpstr>The Turbojet Engine (1930)</vt:lpstr>
      <vt:lpstr>The Turbofan Engine (1960s production)</vt:lpstr>
      <vt:lpstr>The Turboprop Engine (1930)</vt:lpstr>
      <vt:lpstr>Thermodynamic (Power) Cycles</vt:lpstr>
      <vt:lpstr>Thermodynamic (Power) Cycles ?</vt:lpstr>
      <vt:lpstr>Types of Power Cycles </vt:lpstr>
      <vt:lpstr>The Power Cycle</vt:lpstr>
      <vt:lpstr>Thermodynamic Cycles</vt:lpstr>
      <vt:lpstr>The Thermodynamic (Power) Cycle</vt:lpstr>
      <vt:lpstr>Processes in a Cycle</vt:lpstr>
      <vt:lpstr>Work Calculation</vt:lpstr>
      <vt:lpstr>Work Calculation</vt:lpstr>
      <vt:lpstr>Carnot (ideal) Cycle</vt:lpstr>
      <vt:lpstr>Rankine Cycle</vt:lpstr>
      <vt:lpstr>Otto Cycle</vt:lpstr>
      <vt:lpstr>Diesel Cycle</vt:lpstr>
      <vt:lpstr>Brayton Cycle</vt:lpstr>
      <vt:lpstr>Stirling Cycle</vt:lpstr>
      <vt:lpstr>Comparative efficiency of Engine Types</vt:lpstr>
      <vt:lpstr>Steam and Gas Turbine Plants</vt:lpstr>
      <vt:lpstr>How does ignition take place in a Diesel Engine?</vt:lpstr>
    </vt:vector>
  </TitlesOfParts>
  <Company>FIU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Engines, Motors, Turbines and Power Plants: an Overview </dc:title>
  <dc:creator>mario</dc:creator>
  <cp:lastModifiedBy>mario</cp:lastModifiedBy>
  <cp:revision>57</cp:revision>
  <dcterms:created xsi:type="dcterms:W3CDTF">2013-07-22T21:16:32Z</dcterms:created>
  <dcterms:modified xsi:type="dcterms:W3CDTF">2013-07-25T04:14:42Z</dcterms:modified>
</cp:coreProperties>
</file>