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3" r:id="rId5"/>
    <p:sldId id="262" r:id="rId6"/>
    <p:sldId id="264" r:id="rId7"/>
    <p:sldId id="265" r:id="rId8"/>
    <p:sldId id="270" r:id="rId9"/>
    <p:sldId id="271" r:id="rId10"/>
    <p:sldId id="278" r:id="rId11"/>
    <p:sldId id="272" r:id="rId12"/>
    <p:sldId id="273" r:id="rId13"/>
    <p:sldId id="274" r:id="rId14"/>
    <p:sldId id="275" r:id="rId15"/>
    <p:sldId id="276" r:id="rId16"/>
    <p:sldId id="277"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8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74" autoAdjust="0"/>
    <p:restoredTop sz="90929"/>
  </p:normalViewPr>
  <p:slideViewPr>
    <p:cSldViewPr>
      <p:cViewPr varScale="1">
        <p:scale>
          <a:sx n="99" d="100"/>
          <a:sy n="99" d="100"/>
        </p:scale>
        <p:origin x="-1170" y="-102"/>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854D644-5C4D-4E6F-B397-7C4E838A461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F8F307-7C9D-4E86-8CBF-A4A148A8326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65A365-6595-411B-9D0C-A466E451C16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772520-1500-4E3C-B5E3-736284D538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377511-CA9F-4409-A670-F81EF48AD4E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AACCC0-A4AC-4970-8765-C8A6012662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5A7A7B-862B-4989-92F8-6CCE6CD6BA7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69F955-01EA-4A1E-AB7D-DD4DD3BAC70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B76FD87-F396-4B01-9478-27332C0EBB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CB0206-3C15-4573-94F2-8183F442F52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AF8FBB-D550-4E92-A6CB-ECE102E0A43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72CF4A-3A4C-42F9-AF80-F633F26AE1B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42E1456-5A7F-47F9-8ED6-59D7060997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wmf"/><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7B654BB2-5258-4BAB-BF58-3EF985C86537}" type="slidenum">
              <a:rPr lang="en-US"/>
              <a:pPr/>
              <a:t>1</a:t>
            </a:fld>
            <a:endParaRPr lang="en-US"/>
          </a:p>
        </p:txBody>
      </p:sp>
      <p:sp>
        <p:nvSpPr>
          <p:cNvPr id="3075" name="Rectangle 2"/>
          <p:cNvSpPr>
            <a:spLocks noGrp="1" noChangeArrowheads="1"/>
          </p:cNvSpPr>
          <p:nvPr>
            <p:ph type="ctrTitle"/>
          </p:nvPr>
        </p:nvSpPr>
        <p:spPr>
          <a:xfrm>
            <a:off x="685800" y="914400"/>
            <a:ext cx="7772400" cy="1143000"/>
          </a:xfrm>
        </p:spPr>
        <p:txBody>
          <a:bodyPr/>
          <a:lstStyle/>
          <a:p>
            <a:pPr eaLnBrk="1" hangingPunct="1"/>
            <a:r>
              <a:rPr lang="en-US" dirty="0" smtClean="0"/>
              <a:t>Project Title</a:t>
            </a:r>
          </a:p>
        </p:txBody>
      </p:sp>
      <p:sp>
        <p:nvSpPr>
          <p:cNvPr id="3076" name="Rectangle 3"/>
          <p:cNvSpPr>
            <a:spLocks noGrp="1" noChangeArrowheads="1"/>
          </p:cNvSpPr>
          <p:nvPr>
            <p:ph type="subTitle" idx="1"/>
          </p:nvPr>
        </p:nvSpPr>
        <p:spPr>
          <a:xfrm>
            <a:off x="1371600" y="2133600"/>
            <a:ext cx="6400800" cy="762000"/>
          </a:xfrm>
        </p:spPr>
        <p:txBody>
          <a:bodyPr/>
          <a:lstStyle/>
          <a:p>
            <a:pPr eaLnBrk="1" hangingPunct="1"/>
            <a:r>
              <a:rPr lang="en-US" dirty="0" smtClean="0"/>
              <a:t>Name</a:t>
            </a:r>
            <a:endParaRPr lang="en-US" dirty="0" smtClean="0"/>
          </a:p>
        </p:txBody>
      </p:sp>
      <p:sp>
        <p:nvSpPr>
          <p:cNvPr id="3077" name="Rectangle 4"/>
          <p:cNvSpPr>
            <a:spLocks noChangeArrowheads="1"/>
          </p:cNvSpPr>
          <p:nvPr/>
        </p:nvSpPr>
        <p:spPr bwMode="auto">
          <a:xfrm>
            <a:off x="1524000" y="5791200"/>
            <a:ext cx="6400800" cy="762000"/>
          </a:xfrm>
          <a:prstGeom prst="rect">
            <a:avLst/>
          </a:prstGeom>
          <a:noFill/>
          <a:ln w="9525">
            <a:noFill/>
            <a:miter lim="800000"/>
            <a:headEnd/>
            <a:tailEnd/>
          </a:ln>
        </p:spPr>
        <p:txBody>
          <a:bodyPr/>
          <a:lstStyle/>
          <a:p>
            <a:pPr algn="ctr">
              <a:spcBef>
                <a:spcPct val="20000"/>
              </a:spcBef>
            </a:pPr>
            <a:r>
              <a:rPr lang="en-US" sz="3200" dirty="0"/>
              <a:t>Date of presentation</a:t>
            </a:r>
          </a:p>
        </p:txBody>
      </p:sp>
      <p:sp>
        <p:nvSpPr>
          <p:cNvPr id="6" name="Rectangle 3"/>
          <p:cNvSpPr txBox="1">
            <a:spLocks noChangeArrowheads="1"/>
          </p:cNvSpPr>
          <p:nvPr/>
        </p:nvSpPr>
        <p:spPr bwMode="auto">
          <a:xfrm>
            <a:off x="1371600" y="3352800"/>
            <a:ext cx="64008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EEE-5425</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2800" kern="0" dirty="0" smtClean="0">
                <a:latin typeface="+mn-lt"/>
              </a:rPr>
              <a:t>Introduction to nanotechnology</a:t>
            </a: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2800" kern="0" dirty="0" smtClean="0">
                <a:latin typeface="+mn-lt"/>
              </a:rPr>
              <a:t>Spring 2013</a:t>
            </a: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609600"/>
          </a:xfrm>
        </p:spPr>
        <p:txBody>
          <a:bodyPr/>
          <a:lstStyle/>
          <a:p>
            <a:r>
              <a:rPr lang="en-US" dirty="0" smtClean="0"/>
              <a:t>Paper report template</a:t>
            </a:r>
            <a:endParaRPr lang="en-US" dirty="0"/>
          </a:p>
        </p:txBody>
      </p:sp>
      <p:sp>
        <p:nvSpPr>
          <p:cNvPr id="4" name="Slide Number Placeholder 3"/>
          <p:cNvSpPr>
            <a:spLocks noGrp="1"/>
          </p:cNvSpPr>
          <p:nvPr>
            <p:ph type="sldNum" sz="quarter" idx="12"/>
          </p:nvPr>
        </p:nvSpPr>
        <p:spPr/>
        <p:txBody>
          <a:bodyPr/>
          <a:lstStyle/>
          <a:p>
            <a:pPr>
              <a:defRPr/>
            </a:pPr>
            <a:fld id="{A8377511-CA9F-4409-A670-F81EF48AD4EF}" type="slidenum">
              <a:rPr lang="en-US" smtClean="0"/>
              <a:pPr>
                <a:defRPr/>
              </a:pPr>
              <a:t>10</a:t>
            </a:fld>
            <a:endParaRPr lang="en-US"/>
          </a:p>
        </p:txBody>
      </p:sp>
      <p:graphicFrame>
        <p:nvGraphicFramePr>
          <p:cNvPr id="9" name="Content Placeholder 8"/>
          <p:cNvGraphicFramePr>
            <a:graphicFrameLocks noChangeAspect="1"/>
          </p:cNvGraphicFramePr>
          <p:nvPr>
            <p:ph idx="1"/>
          </p:nvPr>
        </p:nvGraphicFramePr>
        <p:xfrm>
          <a:off x="2320925" y="739775"/>
          <a:ext cx="4613275" cy="6040438"/>
        </p:xfrm>
        <a:graphic>
          <a:graphicData uri="http://schemas.openxmlformats.org/presentationml/2006/ole">
            <p:oleObj spid="_x0000_s29700" name="Document" r:id="rId3" imgW="6580853" imgH="8630335" progId="Word.Document.12">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F7D0B6A3-8AF6-47AC-A7F0-B5462AB71F07}" type="slidenum">
              <a:rPr lang="en-US"/>
              <a:pPr/>
              <a:t>11</a:t>
            </a:fld>
            <a:endParaRPr lang="en-US"/>
          </a:p>
        </p:txBody>
      </p:sp>
      <p:sp>
        <p:nvSpPr>
          <p:cNvPr id="11267" name="Rectangle 2"/>
          <p:cNvSpPr>
            <a:spLocks noGrp="1" noChangeArrowheads="1"/>
          </p:cNvSpPr>
          <p:nvPr>
            <p:ph type="title"/>
          </p:nvPr>
        </p:nvSpPr>
        <p:spPr>
          <a:xfrm>
            <a:off x="685800" y="0"/>
            <a:ext cx="7772400" cy="685800"/>
          </a:xfrm>
        </p:spPr>
        <p:txBody>
          <a:bodyPr/>
          <a:lstStyle/>
          <a:p>
            <a:pPr eaLnBrk="1" hangingPunct="1"/>
            <a:r>
              <a:rPr lang="en-US" smtClean="0"/>
              <a:t>Report </a:t>
            </a:r>
            <a:r>
              <a:rPr lang="en-US" smtClean="0">
                <a:cs typeface="Times New Roman" pitchFamily="18" charset="0"/>
              </a:rPr>
              <a:t>–</a:t>
            </a:r>
            <a:r>
              <a:rPr lang="en-US" smtClean="0"/>
              <a:t> 3</a:t>
            </a:r>
          </a:p>
        </p:txBody>
      </p:sp>
      <p:sp>
        <p:nvSpPr>
          <p:cNvPr id="11268" name="Rectangle 3"/>
          <p:cNvSpPr>
            <a:spLocks noChangeArrowheads="1"/>
          </p:cNvSpPr>
          <p:nvPr/>
        </p:nvSpPr>
        <p:spPr bwMode="auto">
          <a:xfrm>
            <a:off x="609600" y="2020888"/>
            <a:ext cx="7924800" cy="3725862"/>
          </a:xfrm>
          <a:prstGeom prst="rect">
            <a:avLst/>
          </a:prstGeom>
          <a:noFill/>
          <a:ln w="50800" algn="ctr">
            <a:noFill/>
            <a:miter lim="800000"/>
            <a:headEnd/>
            <a:tailEnd/>
          </a:ln>
        </p:spPr>
        <p:txBody>
          <a:bodyPr anchor="ctr">
            <a:spAutoFit/>
          </a:bodyPr>
          <a:lstStyle/>
          <a:p>
            <a:pPr marL="457200" indent="-457200">
              <a:spcBef>
                <a:spcPct val="50000"/>
              </a:spcBef>
              <a:buFontTx/>
              <a:buChar char="•"/>
            </a:pPr>
            <a:r>
              <a:rPr lang="en-US" altLang="ko-KR" sz="2800">
                <a:ea typeface="굴림" charset="-127"/>
              </a:rPr>
              <a:t>Project title</a:t>
            </a:r>
          </a:p>
          <a:p>
            <a:pPr marL="457200" indent="-457200">
              <a:spcBef>
                <a:spcPct val="50000"/>
              </a:spcBef>
              <a:buFontTx/>
              <a:buChar char="•"/>
            </a:pPr>
            <a:r>
              <a:rPr lang="en-US" altLang="ko-KR" sz="2800">
                <a:ea typeface="굴림" charset="-127"/>
              </a:rPr>
              <a:t>Student team name</a:t>
            </a:r>
          </a:p>
          <a:p>
            <a:pPr marL="457200" indent="-457200">
              <a:spcBef>
                <a:spcPct val="50000"/>
              </a:spcBef>
              <a:buFontTx/>
              <a:buChar char="•"/>
            </a:pPr>
            <a:r>
              <a:rPr lang="en-US" altLang="ko-KR" sz="2800">
                <a:ea typeface="굴림" charset="-127"/>
              </a:rPr>
              <a:t>Student team member names and their Panther ID</a:t>
            </a:r>
          </a:p>
          <a:p>
            <a:pPr marL="457200" indent="-457200">
              <a:spcBef>
                <a:spcPct val="50000"/>
              </a:spcBef>
              <a:buFontTx/>
              <a:buChar char="•"/>
            </a:pPr>
            <a:r>
              <a:rPr lang="en-US" altLang="ko-KR" sz="2800">
                <a:ea typeface="굴림" charset="-127"/>
              </a:rPr>
              <a:t>Course No. and title</a:t>
            </a:r>
          </a:p>
          <a:p>
            <a:pPr marL="457200" indent="-457200">
              <a:spcBef>
                <a:spcPct val="50000"/>
              </a:spcBef>
              <a:buFontTx/>
              <a:buChar char="•"/>
            </a:pPr>
            <a:r>
              <a:rPr lang="en-US" altLang="ko-KR" sz="2800">
                <a:ea typeface="굴림" charset="-127"/>
              </a:rPr>
              <a:t>Semester, year</a:t>
            </a:r>
          </a:p>
          <a:p>
            <a:pPr marL="457200" indent="-457200">
              <a:spcBef>
                <a:spcPct val="50000"/>
              </a:spcBef>
              <a:buFontTx/>
              <a:buChar char="•"/>
            </a:pPr>
            <a:r>
              <a:rPr lang="en-US" altLang="ko-KR" sz="2800">
                <a:ea typeface="굴림" charset="-127"/>
              </a:rPr>
              <a:t>Date submitted</a:t>
            </a:r>
            <a:endParaRPr lang="ru-RU" altLang="ko-KR" sz="2800"/>
          </a:p>
        </p:txBody>
      </p:sp>
      <p:sp>
        <p:nvSpPr>
          <p:cNvPr id="11269" name="Rectangle 5"/>
          <p:cNvSpPr>
            <a:spLocks noChangeArrowheads="1"/>
          </p:cNvSpPr>
          <p:nvPr/>
        </p:nvSpPr>
        <p:spPr bwMode="auto">
          <a:xfrm>
            <a:off x="2286000" y="1066800"/>
            <a:ext cx="4591193" cy="523220"/>
          </a:xfrm>
          <a:prstGeom prst="rect">
            <a:avLst/>
          </a:prstGeom>
          <a:noFill/>
          <a:ln w="50800" algn="ctr">
            <a:noFill/>
            <a:miter lim="800000"/>
            <a:headEnd/>
            <a:tailEnd/>
          </a:ln>
        </p:spPr>
        <p:txBody>
          <a:bodyPr wrap="none">
            <a:spAutoFit/>
          </a:bodyPr>
          <a:lstStyle/>
          <a:p>
            <a:pPr algn="ctr">
              <a:spcBef>
                <a:spcPct val="50000"/>
              </a:spcBef>
            </a:pPr>
            <a:r>
              <a:rPr lang="en-US" altLang="ko-KR" sz="2800" b="1" dirty="0" smtClean="0">
                <a:ea typeface="굴림" charset="-127"/>
              </a:rPr>
              <a:t>Paper report </a:t>
            </a:r>
            <a:r>
              <a:rPr lang="en-US" altLang="ko-KR" sz="2800" b="1" dirty="0">
                <a:ea typeface="굴림" charset="-127"/>
              </a:rPr>
              <a:t>should include: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10140C73-2E0D-42CE-8AC5-1C93D1BE2534}" type="slidenum">
              <a:rPr lang="en-US"/>
              <a:pPr/>
              <a:t>12</a:t>
            </a:fld>
            <a:endParaRPr lang="en-US"/>
          </a:p>
        </p:txBody>
      </p:sp>
      <p:sp>
        <p:nvSpPr>
          <p:cNvPr id="12291" name="Rectangle 2"/>
          <p:cNvSpPr>
            <a:spLocks noGrp="1" noChangeArrowheads="1"/>
          </p:cNvSpPr>
          <p:nvPr>
            <p:ph type="title"/>
          </p:nvPr>
        </p:nvSpPr>
        <p:spPr>
          <a:xfrm>
            <a:off x="685800" y="0"/>
            <a:ext cx="7772400" cy="685800"/>
          </a:xfrm>
        </p:spPr>
        <p:txBody>
          <a:bodyPr/>
          <a:lstStyle/>
          <a:p>
            <a:pPr eaLnBrk="1" hangingPunct="1"/>
            <a:r>
              <a:rPr lang="en-US" smtClean="0"/>
              <a:t>Report </a:t>
            </a:r>
            <a:r>
              <a:rPr lang="en-US" smtClean="0">
                <a:cs typeface="Times New Roman" pitchFamily="18" charset="0"/>
              </a:rPr>
              <a:t>–</a:t>
            </a:r>
            <a:r>
              <a:rPr lang="en-US" smtClean="0"/>
              <a:t> 4</a:t>
            </a:r>
          </a:p>
        </p:txBody>
      </p:sp>
      <p:sp>
        <p:nvSpPr>
          <p:cNvPr id="12292" name="Rectangle 3"/>
          <p:cNvSpPr>
            <a:spLocks noChangeArrowheads="1"/>
          </p:cNvSpPr>
          <p:nvPr/>
        </p:nvSpPr>
        <p:spPr bwMode="auto">
          <a:xfrm>
            <a:off x="457200" y="1839467"/>
            <a:ext cx="8229600" cy="3539430"/>
          </a:xfrm>
          <a:prstGeom prst="rect">
            <a:avLst/>
          </a:prstGeom>
          <a:noFill/>
          <a:ln w="50800" algn="ctr">
            <a:noFill/>
            <a:miter lim="800000"/>
            <a:headEnd/>
            <a:tailEnd/>
          </a:ln>
        </p:spPr>
        <p:txBody>
          <a:bodyPr anchor="ctr">
            <a:spAutoFit/>
          </a:bodyPr>
          <a:lstStyle/>
          <a:p>
            <a:pPr marL="457200" indent="-457200">
              <a:spcBef>
                <a:spcPct val="50000"/>
              </a:spcBef>
              <a:buFontTx/>
              <a:buChar char="•"/>
            </a:pPr>
            <a:r>
              <a:rPr lang="en-US" altLang="ko-KR" sz="2800" dirty="0">
                <a:ea typeface="굴림" charset="-127"/>
              </a:rPr>
              <a:t>The abstract </a:t>
            </a:r>
            <a:r>
              <a:rPr lang="en-US" altLang="ko-KR" sz="2800" dirty="0" smtClean="0">
                <a:ea typeface="굴림" charset="-127"/>
              </a:rPr>
              <a:t>(no more that 200 words) provides </a:t>
            </a:r>
            <a:r>
              <a:rPr lang="en-US" altLang="ko-KR" sz="2800" dirty="0">
                <a:ea typeface="굴림" charset="-127"/>
              </a:rPr>
              <a:t>a snapshot of the report – from the context (why and for what purpose it was written) to discussion of the findings, and conclusion. </a:t>
            </a:r>
          </a:p>
          <a:p>
            <a:pPr marL="457200" indent="-457200">
              <a:spcBef>
                <a:spcPct val="50000"/>
              </a:spcBef>
              <a:buFontTx/>
              <a:buChar char="•"/>
            </a:pPr>
            <a:r>
              <a:rPr lang="en-US" altLang="ko-KR" sz="2800" dirty="0">
                <a:ea typeface="굴림" charset="-127"/>
              </a:rPr>
              <a:t>The abstract should be written after the report is completed.</a:t>
            </a:r>
          </a:p>
          <a:p>
            <a:pPr marL="457200" indent="-457200">
              <a:spcBef>
                <a:spcPct val="50000"/>
              </a:spcBef>
              <a:buFontTx/>
              <a:buChar char="•"/>
            </a:pPr>
            <a:r>
              <a:rPr lang="en-US" altLang="ko-KR" sz="2800" dirty="0">
                <a:ea typeface="굴림" charset="-127"/>
              </a:rPr>
              <a:t>The abstract can be understood by itself</a:t>
            </a:r>
            <a:r>
              <a:rPr lang="en-US" altLang="ko-KR" sz="2800" dirty="0" smtClean="0">
                <a:ea typeface="굴림" charset="-127"/>
              </a:rPr>
              <a:t>.</a:t>
            </a:r>
            <a:endParaRPr lang="en-US" altLang="ko-KR" sz="2800" dirty="0">
              <a:ea typeface="굴림" charset="-127"/>
            </a:endParaRPr>
          </a:p>
        </p:txBody>
      </p:sp>
      <p:sp>
        <p:nvSpPr>
          <p:cNvPr id="12293" name="Rectangle 4"/>
          <p:cNvSpPr>
            <a:spLocks noChangeArrowheads="1"/>
          </p:cNvSpPr>
          <p:nvPr/>
        </p:nvSpPr>
        <p:spPr bwMode="auto">
          <a:xfrm>
            <a:off x="3911600" y="1066800"/>
            <a:ext cx="1319213" cy="457200"/>
          </a:xfrm>
          <a:prstGeom prst="rect">
            <a:avLst/>
          </a:prstGeom>
          <a:noFill/>
          <a:ln w="50800" algn="ctr">
            <a:noFill/>
            <a:miter lim="800000"/>
            <a:headEnd/>
            <a:tailEnd/>
          </a:ln>
        </p:spPr>
        <p:txBody>
          <a:bodyPr wrap="none">
            <a:spAutoFit/>
          </a:bodyPr>
          <a:lstStyle/>
          <a:p>
            <a:r>
              <a:rPr lang="en-US" altLang="ko-KR" b="1">
                <a:ea typeface="굴림" charset="-127"/>
              </a:rPr>
              <a:t>Abstract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34236C64-8619-4BA0-A3FB-A4625C653ADA}" type="slidenum">
              <a:rPr lang="en-US"/>
              <a:pPr/>
              <a:t>13</a:t>
            </a:fld>
            <a:endParaRPr lang="en-US"/>
          </a:p>
        </p:txBody>
      </p:sp>
      <p:sp>
        <p:nvSpPr>
          <p:cNvPr id="13315" name="Rectangle 2"/>
          <p:cNvSpPr>
            <a:spLocks noGrp="1" noChangeArrowheads="1"/>
          </p:cNvSpPr>
          <p:nvPr>
            <p:ph type="title"/>
          </p:nvPr>
        </p:nvSpPr>
        <p:spPr>
          <a:xfrm>
            <a:off x="685800" y="0"/>
            <a:ext cx="7772400" cy="685800"/>
          </a:xfrm>
        </p:spPr>
        <p:txBody>
          <a:bodyPr/>
          <a:lstStyle/>
          <a:p>
            <a:pPr eaLnBrk="1" hangingPunct="1"/>
            <a:r>
              <a:rPr lang="en-US" smtClean="0"/>
              <a:t>Report </a:t>
            </a:r>
            <a:r>
              <a:rPr lang="en-US" smtClean="0">
                <a:cs typeface="Times New Roman" pitchFamily="18" charset="0"/>
              </a:rPr>
              <a:t>–</a:t>
            </a:r>
            <a:r>
              <a:rPr lang="en-US" smtClean="0"/>
              <a:t> 5</a:t>
            </a:r>
          </a:p>
        </p:txBody>
      </p:sp>
      <p:sp>
        <p:nvSpPr>
          <p:cNvPr id="15364" name="Rectangle 5"/>
          <p:cNvSpPr>
            <a:spLocks noChangeArrowheads="1"/>
          </p:cNvSpPr>
          <p:nvPr/>
        </p:nvSpPr>
        <p:spPr bwMode="auto">
          <a:xfrm>
            <a:off x="498475" y="3505200"/>
            <a:ext cx="8229600" cy="1200329"/>
          </a:xfrm>
          <a:prstGeom prst="rect">
            <a:avLst/>
          </a:prstGeom>
          <a:noFill/>
          <a:ln w="50800" algn="ctr">
            <a:noFill/>
            <a:miter lim="800000"/>
            <a:headEnd/>
            <a:tailEnd/>
          </a:ln>
        </p:spPr>
        <p:txBody>
          <a:bodyPr anchor="ctr">
            <a:spAutoFit/>
          </a:bodyPr>
          <a:lstStyle/>
          <a:p>
            <a:pPr marL="457200" indent="-457200">
              <a:buFontTx/>
              <a:buChar char="•"/>
              <a:defRPr/>
            </a:pPr>
            <a:r>
              <a:rPr lang="en-US" altLang="ko-KR" dirty="0">
                <a:ea typeface="굴림" charset="-127"/>
              </a:rPr>
              <a:t>Clear references have to be provided wherever information from other sources is </a:t>
            </a:r>
            <a:r>
              <a:rPr lang="en-US" altLang="ko-KR" dirty="0" smtClean="0">
                <a:ea typeface="굴림" charset="-127"/>
              </a:rPr>
              <a:t>used.</a:t>
            </a:r>
            <a:endParaRPr lang="en-US" altLang="ko-KR" dirty="0">
              <a:ea typeface="굴림" charset="-127"/>
            </a:endParaRPr>
          </a:p>
          <a:p>
            <a:pPr marL="457200" indent="-457200">
              <a:buFontTx/>
              <a:buChar char="•"/>
              <a:defRPr/>
            </a:pPr>
            <a:r>
              <a:rPr lang="en-US" altLang="ko-KR" dirty="0">
                <a:ea typeface="굴림" charset="-127"/>
              </a:rPr>
              <a:t>For </a:t>
            </a:r>
            <a:r>
              <a:rPr lang="en-US" dirty="0"/>
              <a:t>reference format styles </a:t>
            </a:r>
            <a:r>
              <a:rPr lang="en-US" dirty="0" smtClean="0"/>
              <a:t>see provided IEEE template.</a:t>
            </a:r>
            <a:endParaRPr lang="en-US" dirty="0">
              <a:solidFill>
                <a:schemeClr val="accent6"/>
              </a:solidFill>
            </a:endParaRPr>
          </a:p>
        </p:txBody>
      </p:sp>
      <p:sp>
        <p:nvSpPr>
          <p:cNvPr id="13317" name="Rectangle 6"/>
          <p:cNvSpPr>
            <a:spLocks noChangeArrowheads="1"/>
          </p:cNvSpPr>
          <p:nvPr/>
        </p:nvSpPr>
        <p:spPr bwMode="auto">
          <a:xfrm>
            <a:off x="3370263" y="762000"/>
            <a:ext cx="2401887" cy="457200"/>
          </a:xfrm>
          <a:prstGeom prst="rect">
            <a:avLst/>
          </a:prstGeom>
          <a:noFill/>
          <a:ln w="50800" algn="ctr">
            <a:noFill/>
            <a:miter lim="800000"/>
            <a:headEnd/>
            <a:tailEnd/>
          </a:ln>
        </p:spPr>
        <p:txBody>
          <a:bodyPr wrap="none">
            <a:spAutoFit/>
          </a:bodyPr>
          <a:lstStyle/>
          <a:p>
            <a:r>
              <a:rPr lang="en-US" altLang="ko-KR" b="1">
                <a:ea typeface="굴림" charset="-127"/>
              </a:rPr>
              <a:t>Text and Format</a:t>
            </a:r>
          </a:p>
        </p:txBody>
      </p:sp>
      <p:sp>
        <p:nvSpPr>
          <p:cNvPr id="13318" name="Rectangle 7"/>
          <p:cNvSpPr>
            <a:spLocks noChangeArrowheads="1"/>
          </p:cNvSpPr>
          <p:nvPr/>
        </p:nvSpPr>
        <p:spPr bwMode="auto">
          <a:xfrm>
            <a:off x="3733800" y="3048000"/>
            <a:ext cx="1604963" cy="457200"/>
          </a:xfrm>
          <a:prstGeom prst="rect">
            <a:avLst/>
          </a:prstGeom>
          <a:noFill/>
          <a:ln w="50800" algn="ctr">
            <a:noFill/>
            <a:miter lim="800000"/>
            <a:headEnd/>
            <a:tailEnd/>
          </a:ln>
        </p:spPr>
        <p:txBody>
          <a:bodyPr wrap="none">
            <a:spAutoFit/>
          </a:bodyPr>
          <a:lstStyle/>
          <a:p>
            <a:r>
              <a:rPr lang="en-US" altLang="ko-KR" b="1" dirty="0">
                <a:ea typeface="굴림" charset="-127"/>
              </a:rPr>
              <a:t>References</a:t>
            </a:r>
          </a:p>
        </p:txBody>
      </p:sp>
      <p:sp>
        <p:nvSpPr>
          <p:cNvPr id="13319" name="Rectangle 8"/>
          <p:cNvSpPr>
            <a:spLocks noChangeArrowheads="1"/>
          </p:cNvSpPr>
          <p:nvPr/>
        </p:nvSpPr>
        <p:spPr bwMode="auto">
          <a:xfrm>
            <a:off x="457200" y="1295400"/>
            <a:ext cx="8229600" cy="1415772"/>
          </a:xfrm>
          <a:prstGeom prst="rect">
            <a:avLst/>
          </a:prstGeom>
          <a:noFill/>
          <a:ln w="50800" algn="ctr">
            <a:noFill/>
            <a:miter lim="800000"/>
            <a:headEnd/>
            <a:tailEnd/>
          </a:ln>
        </p:spPr>
        <p:txBody>
          <a:bodyPr wrap="square">
            <a:spAutoFit/>
          </a:bodyPr>
          <a:lstStyle/>
          <a:p>
            <a:pPr marL="457200" indent="-457200">
              <a:buFontTx/>
              <a:buChar char="•"/>
            </a:pPr>
            <a:r>
              <a:rPr lang="en-US" altLang="ko-KR" dirty="0" smtClean="0">
                <a:ea typeface="굴림" charset="-127"/>
              </a:rPr>
              <a:t>Use template provided.</a:t>
            </a:r>
          </a:p>
          <a:p>
            <a:pPr marL="457200" indent="-457200">
              <a:buFontTx/>
              <a:buChar char="•"/>
            </a:pPr>
            <a:r>
              <a:rPr lang="en-US" dirty="0" smtClean="0"/>
              <a:t>Paper report should be formatted using IEEE style for publications </a:t>
            </a:r>
            <a:r>
              <a:rPr lang="en-US" sz="1400" dirty="0" smtClean="0"/>
              <a:t>(http://www.ieee.org/publications_standards/publications/authors/author_templates.html)</a:t>
            </a:r>
            <a:endParaRPr lang="en-US" altLang="ko-KR" dirty="0">
              <a:ea typeface="굴림" charset="-127"/>
            </a:endParaRPr>
          </a:p>
        </p:txBody>
      </p:sp>
      <p:sp>
        <p:nvSpPr>
          <p:cNvPr id="8" name="TextBox 7"/>
          <p:cNvSpPr txBox="1"/>
          <p:nvPr/>
        </p:nvSpPr>
        <p:spPr>
          <a:xfrm>
            <a:off x="304800" y="5105400"/>
            <a:ext cx="8534400" cy="1600438"/>
          </a:xfrm>
          <a:prstGeom prst="rect">
            <a:avLst/>
          </a:prstGeom>
          <a:noFill/>
        </p:spPr>
        <p:txBody>
          <a:bodyPr wrap="square" rtlCol="0">
            <a:spAutoFit/>
          </a:bodyPr>
          <a:lstStyle/>
          <a:p>
            <a:pPr marL="461963" indent="-461963">
              <a:tabLst>
                <a:tab pos="461963" algn="l"/>
              </a:tabLst>
            </a:pPr>
            <a:r>
              <a:rPr lang="en-US" sz="1400" b="1" dirty="0" smtClean="0"/>
              <a:t>Book:</a:t>
            </a:r>
          </a:p>
          <a:p>
            <a:pPr marL="461963" indent="-461963">
              <a:tabLst>
                <a:tab pos="461963" algn="l"/>
              </a:tabLst>
            </a:pPr>
            <a:r>
              <a:rPr lang="en-US" sz="1400" dirty="0" smtClean="0"/>
              <a:t>[1]	J</a:t>
            </a:r>
            <a:r>
              <a:rPr lang="en-US" sz="1400" dirty="0"/>
              <a:t>. K. Author, “Title of chapter in the book,” in </a:t>
            </a:r>
            <a:r>
              <a:rPr lang="en-US" sz="1400" i="1" dirty="0"/>
              <a:t>Title of His Published Book, </a:t>
            </a:r>
            <a:r>
              <a:rPr lang="en-US" sz="1400" i="1" dirty="0" err="1"/>
              <a:t>x</a:t>
            </a:r>
            <a:r>
              <a:rPr lang="en-US" sz="1400" dirty="0" err="1"/>
              <a:t>th</a:t>
            </a:r>
            <a:r>
              <a:rPr lang="en-US" sz="1400" dirty="0"/>
              <a:t> ed. City of Publisher, Country if </a:t>
            </a:r>
            <a:r>
              <a:rPr lang="en-US" sz="1400" dirty="0" smtClean="0"/>
              <a:t>not </a:t>
            </a:r>
            <a:r>
              <a:rPr lang="en-US" sz="1400" dirty="0"/>
              <a:t>USA: Abbrev. of Publisher, year, </a:t>
            </a:r>
            <a:r>
              <a:rPr lang="en-US" sz="1400" dirty="0" err="1"/>
              <a:t>ch</a:t>
            </a:r>
            <a:r>
              <a:rPr lang="en-US" sz="1400" dirty="0"/>
              <a:t>. </a:t>
            </a:r>
            <a:r>
              <a:rPr lang="en-US" sz="1400" i="1" dirty="0"/>
              <a:t>x</a:t>
            </a:r>
            <a:r>
              <a:rPr lang="en-US" sz="1400" dirty="0"/>
              <a:t>, sec. </a:t>
            </a:r>
            <a:r>
              <a:rPr lang="en-US" sz="1400" i="1" dirty="0"/>
              <a:t>x</a:t>
            </a:r>
            <a:r>
              <a:rPr lang="en-US" sz="1400" dirty="0"/>
              <a:t>, pp. </a:t>
            </a:r>
            <a:r>
              <a:rPr lang="en-US" sz="1400" i="1" dirty="0"/>
              <a:t>xxx–xxx</a:t>
            </a:r>
            <a:r>
              <a:rPr lang="en-US" sz="1400" i="1" dirty="0" smtClean="0"/>
              <a:t>.</a:t>
            </a:r>
            <a:endParaRPr lang="en-US" sz="1400" b="1" dirty="0" smtClean="0"/>
          </a:p>
          <a:p>
            <a:pPr marL="461963" indent="-461963">
              <a:tabLst>
                <a:tab pos="461963" algn="l"/>
              </a:tabLst>
            </a:pPr>
            <a:r>
              <a:rPr lang="en-US" sz="1400" b="1" dirty="0" smtClean="0"/>
              <a:t>Paper:</a:t>
            </a:r>
          </a:p>
          <a:p>
            <a:pPr marL="461963" indent="-461963">
              <a:tabLst>
                <a:tab pos="461963" algn="l"/>
              </a:tabLst>
            </a:pPr>
            <a:r>
              <a:rPr lang="en-US" sz="1400" dirty="0" smtClean="0"/>
              <a:t>[2]	J</a:t>
            </a:r>
            <a:r>
              <a:rPr lang="en-US" sz="1400" dirty="0"/>
              <a:t>. K. Author, “Name of paper,” </a:t>
            </a:r>
            <a:r>
              <a:rPr lang="en-US" sz="1400" i="1" dirty="0"/>
              <a:t>Abbrev. Title of Periodical</a:t>
            </a:r>
            <a:r>
              <a:rPr lang="en-US" sz="1400" dirty="0"/>
              <a:t>,  vol. </a:t>
            </a:r>
            <a:r>
              <a:rPr lang="en-US" sz="1400" i="1" dirty="0"/>
              <a:t>x, </a:t>
            </a:r>
            <a:r>
              <a:rPr lang="en-US" sz="1400" dirty="0"/>
              <a:t>no. </a:t>
            </a:r>
            <a:r>
              <a:rPr lang="en-US" sz="1400" i="1" dirty="0"/>
              <a:t>x, </a:t>
            </a:r>
            <a:r>
              <a:rPr lang="en-US" sz="1400" dirty="0"/>
              <a:t>pp</a:t>
            </a:r>
            <a:r>
              <a:rPr lang="en-US" sz="1400" i="1" dirty="0"/>
              <a:t>. xxx-xxx, </a:t>
            </a:r>
            <a:r>
              <a:rPr lang="en-US" sz="1400" dirty="0"/>
              <a:t>Abbrev. Month, year.</a:t>
            </a:r>
          </a:p>
          <a:p>
            <a:pPr marL="461963" indent="-461963">
              <a:tabLst>
                <a:tab pos="461963" algn="l"/>
              </a:tabLst>
            </a:pPr>
            <a:endParaRPr lang="en-US" sz="1400" dirty="0"/>
          </a:p>
          <a:p>
            <a:endParaRPr lang="en-US"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CED9D150-DEDF-46DB-A71E-6EE44CD92001}" type="slidenum">
              <a:rPr lang="en-US"/>
              <a:pPr/>
              <a:t>14</a:t>
            </a:fld>
            <a:endParaRPr lang="en-US"/>
          </a:p>
        </p:txBody>
      </p:sp>
      <p:sp>
        <p:nvSpPr>
          <p:cNvPr id="14339" name="Rectangle 2"/>
          <p:cNvSpPr>
            <a:spLocks noGrp="1" noChangeArrowheads="1"/>
          </p:cNvSpPr>
          <p:nvPr>
            <p:ph type="title"/>
          </p:nvPr>
        </p:nvSpPr>
        <p:spPr>
          <a:xfrm>
            <a:off x="685800" y="0"/>
            <a:ext cx="7772400" cy="685800"/>
          </a:xfrm>
        </p:spPr>
        <p:txBody>
          <a:bodyPr/>
          <a:lstStyle/>
          <a:p>
            <a:pPr eaLnBrk="1" hangingPunct="1"/>
            <a:r>
              <a:rPr lang="en-US" smtClean="0"/>
              <a:t>Report </a:t>
            </a:r>
            <a:r>
              <a:rPr lang="en-US" smtClean="0">
                <a:cs typeface="Times New Roman" pitchFamily="18" charset="0"/>
              </a:rPr>
              <a:t>–</a:t>
            </a:r>
            <a:r>
              <a:rPr lang="en-US" smtClean="0"/>
              <a:t> 6</a:t>
            </a:r>
          </a:p>
        </p:txBody>
      </p:sp>
      <p:sp>
        <p:nvSpPr>
          <p:cNvPr id="14340" name="Rectangle 4"/>
          <p:cNvSpPr>
            <a:spLocks noChangeArrowheads="1"/>
          </p:cNvSpPr>
          <p:nvPr/>
        </p:nvSpPr>
        <p:spPr bwMode="auto">
          <a:xfrm>
            <a:off x="457200" y="579438"/>
            <a:ext cx="8229600" cy="457200"/>
          </a:xfrm>
          <a:prstGeom prst="rect">
            <a:avLst/>
          </a:prstGeom>
          <a:noFill/>
          <a:ln w="50800" algn="ctr">
            <a:noFill/>
            <a:miter lim="800000"/>
            <a:headEnd/>
            <a:tailEnd/>
          </a:ln>
        </p:spPr>
        <p:txBody>
          <a:bodyPr anchor="ctr">
            <a:spAutoFit/>
          </a:bodyPr>
          <a:lstStyle/>
          <a:p>
            <a:r>
              <a:rPr lang="en-US" altLang="ko-KR" b="1">
                <a:ea typeface="굴림" charset="-127"/>
              </a:rPr>
              <a:t>Issues to be checked in the final report</a:t>
            </a:r>
          </a:p>
        </p:txBody>
      </p:sp>
      <p:sp>
        <p:nvSpPr>
          <p:cNvPr id="14341" name="Text Box 5"/>
          <p:cNvSpPr txBox="1">
            <a:spLocks noChangeArrowheads="1"/>
          </p:cNvSpPr>
          <p:nvPr/>
        </p:nvSpPr>
        <p:spPr bwMode="auto">
          <a:xfrm>
            <a:off x="228600" y="990600"/>
            <a:ext cx="8686800" cy="5454650"/>
          </a:xfrm>
          <a:prstGeom prst="rect">
            <a:avLst/>
          </a:prstGeom>
          <a:noFill/>
          <a:ln w="50800" algn="ctr">
            <a:noFill/>
            <a:miter lim="800000"/>
            <a:headEnd/>
            <a:tailEnd/>
          </a:ln>
        </p:spPr>
        <p:txBody>
          <a:bodyPr>
            <a:spAutoFit/>
          </a:bodyPr>
          <a:lstStyle/>
          <a:p>
            <a:pPr marL="401638" indent="-401638"/>
            <a:r>
              <a:rPr lang="en-US" altLang="ko-KR" b="1">
                <a:ea typeface="굴림" charset="-127"/>
              </a:rPr>
              <a:t>Organization</a:t>
            </a:r>
          </a:p>
          <a:p>
            <a:pPr marL="401638" indent="-401638">
              <a:buFontTx/>
              <a:buChar char="•"/>
            </a:pPr>
            <a:r>
              <a:rPr lang="en-US" altLang="ko-KR" sz="2000">
                <a:ea typeface="굴림" charset="-127"/>
              </a:rPr>
              <a:t>The document is organized to support the needs of the reader, providing straightforward access to needed information</a:t>
            </a:r>
          </a:p>
          <a:p>
            <a:pPr marL="401638" indent="-401638">
              <a:buFontTx/>
              <a:buChar char="•"/>
            </a:pPr>
            <a:r>
              <a:rPr lang="en-US" altLang="ko-KR" sz="2000">
                <a:ea typeface="굴림" charset="-127"/>
              </a:rPr>
              <a:t>The reader can find the main ideas and the structure of the document quickly and easily. Appropriate organizing principles (e.g. chronological, spatial, etc.) are used and guide the reader through the material</a:t>
            </a:r>
          </a:p>
          <a:p>
            <a:pPr marL="401638" indent="-401638">
              <a:buFontTx/>
              <a:buChar char="•"/>
            </a:pPr>
            <a:r>
              <a:rPr lang="en-US" altLang="ko-KR" sz="2000">
                <a:ea typeface="굴림" charset="-127"/>
              </a:rPr>
              <a:t>The level of detail is balanced and appropriate to the needs of the audience; material is not repeated unnecessarily.</a:t>
            </a:r>
          </a:p>
          <a:p>
            <a:pPr marL="401638" indent="-401638"/>
            <a:endParaRPr lang="en-US" b="1"/>
          </a:p>
          <a:p>
            <a:pPr marL="401638" indent="-401638"/>
            <a:r>
              <a:rPr lang="en-US" b="1"/>
              <a:t>Format</a:t>
            </a:r>
          </a:p>
          <a:p>
            <a:pPr marL="401638" indent="-401638">
              <a:buFontTx/>
              <a:buChar char="•"/>
            </a:pPr>
            <a:r>
              <a:rPr lang="en-US" sz="2000"/>
              <a:t>A consistent format is used throughout the document for fonts, margins, paragraph styles, and other visual elements.</a:t>
            </a:r>
          </a:p>
          <a:p>
            <a:pPr marL="401638" indent="-401638">
              <a:buFontTx/>
              <a:buChar char="•"/>
            </a:pPr>
            <a:r>
              <a:rPr lang="en-US" sz="2000"/>
              <a:t>The system of headings for sections and subsections clearly shows the document structure and is used consistently.</a:t>
            </a:r>
          </a:p>
          <a:p>
            <a:pPr marL="401638" indent="-401638">
              <a:buFontTx/>
              <a:buChar char="•"/>
            </a:pPr>
            <a:r>
              <a:rPr lang="en-US" sz="2000"/>
              <a:t>Figures and tables are visually separated from the body of the text; they are numbered consecutively, have informative captions, and are correctly referenced in the text.</a:t>
            </a:r>
            <a:endParaRPr lang="ru-RU" sz="2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64AC60CB-DF88-4025-95D9-800EC736F554}" type="slidenum">
              <a:rPr lang="en-US"/>
              <a:pPr/>
              <a:t>15</a:t>
            </a:fld>
            <a:endParaRPr lang="en-US"/>
          </a:p>
        </p:txBody>
      </p:sp>
      <p:sp>
        <p:nvSpPr>
          <p:cNvPr id="15363" name="Rectangle 2"/>
          <p:cNvSpPr>
            <a:spLocks noGrp="1" noChangeArrowheads="1"/>
          </p:cNvSpPr>
          <p:nvPr>
            <p:ph type="title"/>
          </p:nvPr>
        </p:nvSpPr>
        <p:spPr>
          <a:xfrm>
            <a:off x="685800" y="0"/>
            <a:ext cx="7772400" cy="685800"/>
          </a:xfrm>
        </p:spPr>
        <p:txBody>
          <a:bodyPr/>
          <a:lstStyle/>
          <a:p>
            <a:pPr eaLnBrk="1" hangingPunct="1"/>
            <a:r>
              <a:rPr lang="en-US" smtClean="0"/>
              <a:t>Report </a:t>
            </a:r>
            <a:r>
              <a:rPr lang="en-US" smtClean="0">
                <a:cs typeface="Times New Roman" pitchFamily="18" charset="0"/>
              </a:rPr>
              <a:t>–</a:t>
            </a:r>
            <a:r>
              <a:rPr lang="en-US" smtClean="0"/>
              <a:t> 7</a:t>
            </a:r>
          </a:p>
        </p:txBody>
      </p:sp>
      <p:sp>
        <p:nvSpPr>
          <p:cNvPr id="15364" name="Rectangle 4"/>
          <p:cNvSpPr>
            <a:spLocks noChangeArrowheads="1"/>
          </p:cNvSpPr>
          <p:nvPr/>
        </p:nvSpPr>
        <p:spPr bwMode="auto">
          <a:xfrm>
            <a:off x="457200" y="579438"/>
            <a:ext cx="8229600" cy="457200"/>
          </a:xfrm>
          <a:prstGeom prst="rect">
            <a:avLst/>
          </a:prstGeom>
          <a:noFill/>
          <a:ln w="50800" algn="ctr">
            <a:noFill/>
            <a:miter lim="800000"/>
            <a:headEnd/>
            <a:tailEnd/>
          </a:ln>
        </p:spPr>
        <p:txBody>
          <a:bodyPr anchor="ctr">
            <a:spAutoFit/>
          </a:bodyPr>
          <a:lstStyle/>
          <a:p>
            <a:r>
              <a:rPr lang="en-US" altLang="ko-KR" b="1">
                <a:ea typeface="굴림" charset="-127"/>
              </a:rPr>
              <a:t>Issues to be checked in the final report</a:t>
            </a:r>
          </a:p>
        </p:txBody>
      </p:sp>
      <p:sp>
        <p:nvSpPr>
          <p:cNvPr id="15365" name="Text Box 5"/>
          <p:cNvSpPr txBox="1">
            <a:spLocks noChangeArrowheads="1"/>
          </p:cNvSpPr>
          <p:nvPr/>
        </p:nvSpPr>
        <p:spPr bwMode="auto">
          <a:xfrm>
            <a:off x="152400" y="1143000"/>
            <a:ext cx="8839200" cy="5509200"/>
          </a:xfrm>
          <a:prstGeom prst="rect">
            <a:avLst/>
          </a:prstGeom>
          <a:noFill/>
          <a:ln w="50800" algn="ctr">
            <a:noFill/>
            <a:miter lim="800000"/>
            <a:headEnd/>
            <a:tailEnd/>
          </a:ln>
        </p:spPr>
        <p:txBody>
          <a:bodyPr>
            <a:spAutoFit/>
          </a:bodyPr>
          <a:lstStyle/>
          <a:p>
            <a:pPr marL="457200" indent="-457200"/>
            <a:r>
              <a:rPr lang="en-US" b="1" dirty="0"/>
              <a:t>Abstract</a:t>
            </a:r>
          </a:p>
          <a:p>
            <a:pPr marL="457200" indent="-457200">
              <a:buFontTx/>
              <a:buChar char="•"/>
            </a:pPr>
            <a:r>
              <a:rPr lang="en-US" sz="2000" dirty="0"/>
              <a:t>The abstract is </a:t>
            </a:r>
            <a:r>
              <a:rPr lang="en-US" sz="2000" dirty="0" smtClean="0"/>
              <a:t>no more than 200 words. </a:t>
            </a:r>
            <a:endParaRPr lang="en-US" sz="2000" dirty="0"/>
          </a:p>
          <a:p>
            <a:pPr marL="457200" indent="-457200">
              <a:buFontTx/>
              <a:buChar char="•"/>
            </a:pPr>
            <a:r>
              <a:rPr lang="en-US" sz="2000" dirty="0"/>
              <a:t>It summarizes the report contents.</a:t>
            </a:r>
          </a:p>
          <a:p>
            <a:pPr marL="457200" indent="-457200">
              <a:buFontTx/>
              <a:buChar char="•"/>
            </a:pPr>
            <a:r>
              <a:rPr lang="en-US" sz="2000" dirty="0"/>
              <a:t>It provides the information that a reader would need to determine whether or not to read the complete report.</a:t>
            </a:r>
          </a:p>
          <a:p>
            <a:pPr marL="457200" indent="-457200"/>
            <a:endParaRPr lang="en-US" b="1" dirty="0"/>
          </a:p>
          <a:p>
            <a:pPr marL="457200" indent="-457200"/>
            <a:r>
              <a:rPr lang="en-US" b="1" dirty="0"/>
              <a:t>Editing</a:t>
            </a:r>
          </a:p>
          <a:p>
            <a:pPr marL="457200" indent="-457200">
              <a:buFontTx/>
              <a:buChar char="•"/>
            </a:pPr>
            <a:r>
              <a:rPr lang="en-US" sz="2000" dirty="0"/>
              <a:t>Sentences are clear and readable with no awkward usage, wordiness, spelling errors, or grammatical errors.</a:t>
            </a:r>
          </a:p>
          <a:p>
            <a:pPr marL="457200" indent="-457200">
              <a:buFontTx/>
              <a:buChar char="•"/>
            </a:pPr>
            <a:r>
              <a:rPr lang="en-US" sz="2000" dirty="0"/>
              <a:t>Word choice accurately and precisely conveys the intended meaning.</a:t>
            </a:r>
          </a:p>
          <a:p>
            <a:pPr marL="457200" indent="-457200">
              <a:buFontTx/>
              <a:buChar char="•"/>
            </a:pPr>
            <a:r>
              <a:rPr lang="en-US" sz="2000" dirty="0"/>
              <a:t>Each paragraph has a clear purpose and structure and is organized around a single topic with relevant supporting information.</a:t>
            </a:r>
          </a:p>
          <a:p>
            <a:pPr marL="457200" indent="-457200">
              <a:buFontTx/>
              <a:buChar char="•"/>
            </a:pPr>
            <a:r>
              <a:rPr lang="en-US" sz="2000" dirty="0"/>
              <a:t>Transitions between sentences, paragraphs, and sections effectively guide the reader through the document.</a:t>
            </a:r>
          </a:p>
          <a:p>
            <a:pPr marL="457200" indent="-457200">
              <a:buFontTx/>
              <a:buChar char="•"/>
            </a:pPr>
            <a:r>
              <a:rPr lang="en-US" sz="2000" dirty="0"/>
              <a:t>Bulleted and enumerated lists are used sparingly and appropriately; they emphasize important information and its structure.</a:t>
            </a:r>
          </a:p>
          <a:p>
            <a:pPr marL="457200" indent="-457200"/>
            <a:endParaRPr lang="ru-RU"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CA1064F7-BD11-4F7E-964C-F464AA594650}" type="slidenum">
              <a:rPr lang="en-US"/>
              <a:pPr/>
              <a:t>16</a:t>
            </a:fld>
            <a:endParaRPr lang="en-US"/>
          </a:p>
        </p:txBody>
      </p:sp>
      <p:sp>
        <p:nvSpPr>
          <p:cNvPr id="16387" name="Rectangle 2"/>
          <p:cNvSpPr>
            <a:spLocks noGrp="1" noChangeArrowheads="1"/>
          </p:cNvSpPr>
          <p:nvPr>
            <p:ph type="title"/>
          </p:nvPr>
        </p:nvSpPr>
        <p:spPr>
          <a:xfrm>
            <a:off x="685800" y="0"/>
            <a:ext cx="7772400" cy="685800"/>
          </a:xfrm>
        </p:spPr>
        <p:txBody>
          <a:bodyPr/>
          <a:lstStyle/>
          <a:p>
            <a:pPr eaLnBrk="1" hangingPunct="1"/>
            <a:r>
              <a:rPr lang="en-US" smtClean="0"/>
              <a:t>Report </a:t>
            </a:r>
            <a:r>
              <a:rPr lang="en-US" smtClean="0">
                <a:cs typeface="Times New Roman" pitchFamily="18" charset="0"/>
              </a:rPr>
              <a:t>–</a:t>
            </a:r>
            <a:r>
              <a:rPr lang="en-US" smtClean="0"/>
              <a:t> 8</a:t>
            </a:r>
          </a:p>
        </p:txBody>
      </p:sp>
      <p:sp>
        <p:nvSpPr>
          <p:cNvPr id="16388" name="Rectangle 4"/>
          <p:cNvSpPr>
            <a:spLocks noChangeArrowheads="1"/>
          </p:cNvSpPr>
          <p:nvPr/>
        </p:nvSpPr>
        <p:spPr bwMode="auto">
          <a:xfrm>
            <a:off x="457200" y="579438"/>
            <a:ext cx="8229600" cy="457200"/>
          </a:xfrm>
          <a:prstGeom prst="rect">
            <a:avLst/>
          </a:prstGeom>
          <a:noFill/>
          <a:ln w="50800" algn="ctr">
            <a:noFill/>
            <a:miter lim="800000"/>
            <a:headEnd/>
            <a:tailEnd/>
          </a:ln>
        </p:spPr>
        <p:txBody>
          <a:bodyPr anchor="ctr">
            <a:spAutoFit/>
          </a:bodyPr>
          <a:lstStyle/>
          <a:p>
            <a:r>
              <a:rPr lang="en-US" altLang="ko-KR" b="1">
                <a:ea typeface="굴림" charset="-127"/>
              </a:rPr>
              <a:t>Issues to be checked in the final report</a:t>
            </a:r>
          </a:p>
        </p:txBody>
      </p:sp>
      <p:sp>
        <p:nvSpPr>
          <p:cNvPr id="16389" name="Text Box 5"/>
          <p:cNvSpPr txBox="1">
            <a:spLocks noChangeArrowheads="1"/>
          </p:cNvSpPr>
          <p:nvPr/>
        </p:nvSpPr>
        <p:spPr bwMode="auto">
          <a:xfrm>
            <a:off x="342900" y="1066800"/>
            <a:ext cx="8458200" cy="5201424"/>
          </a:xfrm>
          <a:prstGeom prst="rect">
            <a:avLst/>
          </a:prstGeom>
          <a:noFill/>
          <a:ln w="50800" algn="ctr">
            <a:noFill/>
            <a:miter lim="800000"/>
            <a:headEnd/>
            <a:tailEnd/>
          </a:ln>
        </p:spPr>
        <p:txBody>
          <a:bodyPr>
            <a:spAutoFit/>
          </a:bodyPr>
          <a:lstStyle/>
          <a:p>
            <a:pPr marL="457200" indent="-457200"/>
            <a:r>
              <a:rPr lang="en-US" b="1" dirty="0"/>
              <a:t>Visuals</a:t>
            </a:r>
          </a:p>
          <a:p>
            <a:pPr marL="457200" indent="-457200">
              <a:buFontTx/>
              <a:buChar char="•"/>
            </a:pPr>
            <a:r>
              <a:rPr lang="en-US" sz="2000" dirty="0"/>
              <a:t>Visuals, charts, and illustrations complement and support the text; they convey information clearly without being cluttered or overloaded.</a:t>
            </a:r>
          </a:p>
          <a:p>
            <a:pPr marL="457200" indent="-457200">
              <a:buFontTx/>
              <a:buChar char="•"/>
            </a:pPr>
            <a:r>
              <a:rPr lang="en-US" sz="2000" dirty="0"/>
              <a:t>Charts and illustrations have good contrast and production quality; photographs are focused and well lit.</a:t>
            </a:r>
          </a:p>
          <a:p>
            <a:pPr marL="457200" indent="-457200">
              <a:buFontTx/>
              <a:buChar char="•"/>
            </a:pPr>
            <a:r>
              <a:rPr lang="en-US" sz="2000" dirty="0"/>
              <a:t>Plots and graphs are clearly labeled (with </a:t>
            </a:r>
            <a:r>
              <a:rPr lang="en-US" sz="2000" dirty="0" smtClean="0"/>
              <a:t>axis titles and units</a:t>
            </a:r>
            <a:r>
              <a:rPr lang="en-US" sz="2000" dirty="0"/>
              <a:t>).</a:t>
            </a:r>
          </a:p>
          <a:p>
            <a:pPr marL="457200" indent="-457200">
              <a:buFontTx/>
              <a:buChar char="•"/>
            </a:pPr>
            <a:r>
              <a:rPr lang="en-US" sz="2000" dirty="0"/>
              <a:t>All text is readable.</a:t>
            </a:r>
          </a:p>
          <a:p>
            <a:pPr marL="457200" indent="-457200">
              <a:buFontTx/>
              <a:buChar char="•"/>
            </a:pPr>
            <a:r>
              <a:rPr lang="en-US" sz="2000" dirty="0"/>
              <a:t>Graphics (drawings, charts, schematics, etc.) have a consistent style and format; a consistent font is used throughout.</a:t>
            </a:r>
          </a:p>
          <a:p>
            <a:pPr marL="457200" indent="-457200"/>
            <a:endParaRPr lang="en-US" b="1" dirty="0"/>
          </a:p>
          <a:p>
            <a:pPr marL="457200" indent="-457200"/>
            <a:r>
              <a:rPr lang="en-US" b="1" dirty="0"/>
              <a:t>References for sources</a:t>
            </a:r>
          </a:p>
          <a:p>
            <a:pPr marL="457200" indent="-457200">
              <a:buFontTx/>
              <a:buChar char="•"/>
            </a:pPr>
            <a:r>
              <a:rPr lang="en-US" sz="2000" dirty="0"/>
              <a:t>Key concepts or ideas are attributed to their sources.</a:t>
            </a:r>
          </a:p>
          <a:p>
            <a:pPr marL="457200" indent="-457200">
              <a:buFontTx/>
              <a:buChar char="•"/>
            </a:pPr>
            <a:r>
              <a:rPr lang="en-US" sz="2000" dirty="0"/>
              <a:t>All non-original material (both text and visuals) is referenced.</a:t>
            </a:r>
          </a:p>
          <a:p>
            <a:pPr marL="457200" indent="-457200">
              <a:buFontTx/>
              <a:buChar char="•"/>
            </a:pPr>
            <a:r>
              <a:rPr lang="en-US" sz="2000" dirty="0"/>
              <a:t>Short quotes are indicated with quotation marks.</a:t>
            </a:r>
          </a:p>
          <a:p>
            <a:pPr marL="457200" indent="-457200">
              <a:buFontTx/>
              <a:buChar char="•"/>
            </a:pPr>
            <a:r>
              <a:rPr lang="en-US" sz="2000" dirty="0"/>
              <a:t>Long quotes are formatted as indented paragraphs.</a:t>
            </a:r>
          </a:p>
          <a:p>
            <a:pPr marL="457200" indent="-457200">
              <a:buFontTx/>
              <a:buChar char="•"/>
            </a:pPr>
            <a:r>
              <a:rPr lang="en-US" sz="2000" dirty="0"/>
              <a:t>References are formatted using the IEEE style.</a:t>
            </a:r>
            <a:endParaRPr lang="ru-RU"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3FAE13D3-37BE-4BA5-B7F8-19B37552E616}" type="slidenum">
              <a:rPr lang="en-US"/>
              <a:pPr/>
              <a:t>2</a:t>
            </a:fld>
            <a:endParaRPr lang="en-US"/>
          </a:p>
        </p:txBody>
      </p:sp>
      <p:sp>
        <p:nvSpPr>
          <p:cNvPr id="4099" name="Rectangle 2"/>
          <p:cNvSpPr>
            <a:spLocks noGrp="1" noChangeArrowheads="1"/>
          </p:cNvSpPr>
          <p:nvPr>
            <p:ph type="ctrTitle"/>
          </p:nvPr>
        </p:nvSpPr>
        <p:spPr>
          <a:xfrm>
            <a:off x="685800" y="381000"/>
            <a:ext cx="7772400" cy="762000"/>
          </a:xfrm>
        </p:spPr>
        <p:txBody>
          <a:bodyPr/>
          <a:lstStyle/>
          <a:p>
            <a:pPr eaLnBrk="1" hangingPunct="1"/>
            <a:r>
              <a:rPr lang="en-US" smtClean="0"/>
              <a:t>General outline</a:t>
            </a:r>
          </a:p>
        </p:txBody>
      </p:sp>
      <p:sp>
        <p:nvSpPr>
          <p:cNvPr id="4100" name="Rectangle 3"/>
          <p:cNvSpPr>
            <a:spLocks noGrp="1" noChangeArrowheads="1"/>
          </p:cNvSpPr>
          <p:nvPr>
            <p:ph type="subTitle" idx="1"/>
          </p:nvPr>
        </p:nvSpPr>
        <p:spPr>
          <a:xfrm>
            <a:off x="990600" y="1447800"/>
            <a:ext cx="7848600" cy="4953000"/>
          </a:xfrm>
        </p:spPr>
        <p:txBody>
          <a:bodyPr/>
          <a:lstStyle/>
          <a:p>
            <a:pPr marL="609600" indent="-609600" algn="l" eaLnBrk="1" hangingPunct="1">
              <a:buFontTx/>
              <a:buAutoNum type="arabicPeriod"/>
            </a:pPr>
            <a:r>
              <a:rPr lang="en-US" sz="2800" dirty="0" smtClean="0"/>
              <a:t>Introduction</a:t>
            </a:r>
          </a:p>
          <a:p>
            <a:pPr marL="609600" indent="-609600" algn="l" eaLnBrk="1" hangingPunct="1">
              <a:buFontTx/>
              <a:buAutoNum type="arabicPeriod"/>
            </a:pPr>
            <a:r>
              <a:rPr lang="en-US" sz="2800" dirty="0" smtClean="0"/>
              <a:t>Physical principles</a:t>
            </a:r>
            <a:endParaRPr lang="en-US" sz="2800" dirty="0" smtClean="0"/>
          </a:p>
          <a:p>
            <a:pPr marL="609600" indent="-609600" algn="l" eaLnBrk="1" hangingPunct="1">
              <a:buFontTx/>
              <a:buAutoNum type="arabicPeriod"/>
            </a:pPr>
            <a:r>
              <a:rPr lang="en-US" sz="2800" dirty="0" smtClean="0"/>
              <a:t>Materials consideration</a:t>
            </a:r>
          </a:p>
          <a:p>
            <a:pPr marL="609600" indent="-609600" algn="l" eaLnBrk="1" hangingPunct="1">
              <a:buFontTx/>
              <a:buAutoNum type="arabicPeriod"/>
            </a:pPr>
            <a:r>
              <a:rPr lang="en-US" sz="2800" dirty="0" smtClean="0"/>
              <a:t>Manufacturing process</a:t>
            </a:r>
          </a:p>
          <a:p>
            <a:pPr marL="609600" indent="-609600" algn="l" eaLnBrk="1" hangingPunct="1">
              <a:buFontTx/>
              <a:buAutoNum type="arabicPeriod"/>
            </a:pPr>
            <a:r>
              <a:rPr lang="en-US" sz="2800" dirty="0" smtClean="0"/>
              <a:t>Examples of devices</a:t>
            </a:r>
          </a:p>
          <a:p>
            <a:pPr marL="609600" indent="-609600" algn="l" eaLnBrk="1" hangingPunct="1">
              <a:buFontTx/>
              <a:buAutoNum type="arabicPeriod"/>
            </a:pPr>
            <a:r>
              <a:rPr lang="en-US" sz="2800" dirty="0" smtClean="0"/>
              <a:t>Device characteristics</a:t>
            </a:r>
          </a:p>
          <a:p>
            <a:pPr marL="609600" indent="-609600" algn="l" eaLnBrk="1" hangingPunct="1">
              <a:buFontTx/>
              <a:buAutoNum type="arabicPeriod"/>
            </a:pPr>
            <a:r>
              <a:rPr lang="en-US" sz="2800" dirty="0" smtClean="0"/>
              <a:t>Device market</a:t>
            </a:r>
          </a:p>
          <a:p>
            <a:pPr marL="609600" indent="-609600" algn="l" eaLnBrk="1" hangingPunct="1">
              <a:buFontTx/>
              <a:buAutoNum type="arabicPeriod"/>
            </a:pPr>
            <a:r>
              <a:rPr lang="en-US" sz="2800" dirty="0" smtClean="0"/>
              <a:t>Device prospective</a:t>
            </a:r>
          </a:p>
          <a:p>
            <a:pPr marL="609600" indent="-609600" algn="l" eaLnBrk="1" hangingPunct="1">
              <a:buFontTx/>
              <a:buAutoNum type="arabicPeriod"/>
            </a:pPr>
            <a:r>
              <a:rPr lang="en-US" sz="2800" dirty="0" smtClean="0"/>
              <a:t>Conclusions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BAE61634-C0D5-4207-9B3C-A7F99275765A}" type="slidenum">
              <a:rPr lang="en-US"/>
              <a:pPr/>
              <a:t>3</a:t>
            </a:fld>
            <a:endParaRPr lang="en-US"/>
          </a:p>
        </p:txBody>
      </p:sp>
      <p:sp>
        <p:nvSpPr>
          <p:cNvPr id="5123" name="Rectangle 2"/>
          <p:cNvSpPr>
            <a:spLocks noGrp="1" noChangeArrowheads="1"/>
          </p:cNvSpPr>
          <p:nvPr>
            <p:ph type="title"/>
          </p:nvPr>
        </p:nvSpPr>
        <p:spPr>
          <a:xfrm>
            <a:off x="685800" y="304800"/>
            <a:ext cx="7772400" cy="685800"/>
          </a:xfrm>
        </p:spPr>
        <p:txBody>
          <a:bodyPr/>
          <a:lstStyle/>
          <a:p>
            <a:pPr eaLnBrk="1" hangingPunct="1"/>
            <a:r>
              <a:rPr lang="en-US" smtClean="0"/>
              <a:t>Requirements</a:t>
            </a:r>
          </a:p>
        </p:txBody>
      </p:sp>
      <p:sp>
        <p:nvSpPr>
          <p:cNvPr id="5124" name="Rectangle 3"/>
          <p:cNvSpPr>
            <a:spLocks noGrp="1" noChangeArrowheads="1"/>
          </p:cNvSpPr>
          <p:nvPr>
            <p:ph type="body" idx="1"/>
          </p:nvPr>
        </p:nvSpPr>
        <p:spPr>
          <a:xfrm>
            <a:off x="304800" y="1295400"/>
            <a:ext cx="8534400" cy="5257800"/>
          </a:xfrm>
        </p:spPr>
        <p:txBody>
          <a:bodyPr/>
          <a:lstStyle/>
          <a:p>
            <a:pPr marL="461963" indent="-461963" eaLnBrk="1" hangingPunct="1">
              <a:lnSpc>
                <a:spcPct val="90000"/>
              </a:lnSpc>
            </a:pPr>
            <a:r>
              <a:rPr lang="en-US" sz="2800" dirty="0" smtClean="0"/>
              <a:t>Text size </a:t>
            </a:r>
            <a:r>
              <a:rPr lang="en-US" sz="2800" dirty="0" smtClean="0">
                <a:sym typeface="Symbol" pitchFamily="18" charset="2"/>
              </a:rPr>
              <a:t> 24 pt. </a:t>
            </a:r>
            <a:r>
              <a:rPr lang="en-US" sz="1000" dirty="0" smtClean="0">
                <a:sym typeface="Symbol" pitchFamily="18" charset="2"/>
              </a:rPr>
              <a:t>(text size &lt; 16 pt is not acceptable)</a:t>
            </a:r>
          </a:p>
          <a:p>
            <a:pPr marL="461963" indent="-461963" eaLnBrk="1" hangingPunct="1">
              <a:lnSpc>
                <a:spcPct val="90000"/>
              </a:lnSpc>
            </a:pPr>
            <a:r>
              <a:rPr lang="en-US" sz="2800" dirty="0" smtClean="0">
                <a:sym typeface="Symbol" pitchFamily="18" charset="2"/>
              </a:rPr>
              <a:t>Image resolution  72 dpi.</a:t>
            </a:r>
          </a:p>
          <a:p>
            <a:pPr marL="461963" indent="-461963" eaLnBrk="1" hangingPunct="1">
              <a:lnSpc>
                <a:spcPct val="90000"/>
              </a:lnSpc>
            </a:pPr>
            <a:r>
              <a:rPr lang="en-US" sz="2800" dirty="0" smtClean="0">
                <a:sym typeface="Symbol" pitchFamily="18" charset="2"/>
              </a:rPr>
              <a:t>Presentation time: </a:t>
            </a:r>
            <a:r>
              <a:rPr lang="en-US" sz="2800" b="1" dirty="0" smtClean="0">
                <a:sym typeface="Symbol" pitchFamily="18" charset="2"/>
              </a:rPr>
              <a:t>60 </a:t>
            </a:r>
            <a:r>
              <a:rPr lang="en-US" sz="2800" b="1" dirty="0" smtClean="0">
                <a:sym typeface="Symbol" pitchFamily="18" charset="2"/>
              </a:rPr>
              <a:t>min</a:t>
            </a:r>
            <a:r>
              <a:rPr lang="en-US" sz="2800" dirty="0" smtClean="0">
                <a:sym typeface="Symbol" pitchFamily="18" charset="2"/>
              </a:rPr>
              <a:t> + </a:t>
            </a:r>
            <a:r>
              <a:rPr lang="en-US" sz="2800" dirty="0" smtClean="0">
                <a:sym typeface="Symbol" pitchFamily="18" charset="2"/>
              </a:rPr>
              <a:t>10 </a:t>
            </a:r>
            <a:r>
              <a:rPr lang="en-US" sz="2800" dirty="0" smtClean="0">
                <a:sym typeface="Symbol" pitchFamily="18" charset="2"/>
              </a:rPr>
              <a:t>min discussion.</a:t>
            </a:r>
          </a:p>
          <a:p>
            <a:pPr marL="461963" indent="-461963" eaLnBrk="1" hangingPunct="1">
              <a:lnSpc>
                <a:spcPct val="90000"/>
              </a:lnSpc>
            </a:pPr>
            <a:r>
              <a:rPr lang="en-US" sz="2800" dirty="0" smtClean="0">
                <a:sym typeface="Symbol" pitchFamily="18" charset="2"/>
              </a:rPr>
              <a:t>Number of slides should be determined based on approximate rule: 1 slide per 1 min.</a:t>
            </a:r>
          </a:p>
          <a:p>
            <a:pPr marL="461963" indent="-461963" eaLnBrk="1" hangingPunct="1">
              <a:lnSpc>
                <a:spcPct val="90000"/>
              </a:lnSpc>
            </a:pPr>
            <a:r>
              <a:rPr lang="en-US" sz="2800" dirty="0" smtClean="0">
                <a:sym typeface="Symbol" pitchFamily="18" charset="2"/>
              </a:rPr>
              <a:t>All literature or internet sources used in the presentation must be referenced.</a:t>
            </a:r>
          </a:p>
          <a:p>
            <a:pPr marL="461963" indent="-461963" eaLnBrk="1" hangingPunct="1">
              <a:lnSpc>
                <a:spcPct val="90000"/>
              </a:lnSpc>
            </a:pPr>
            <a:r>
              <a:rPr lang="en-US" sz="2800" dirty="0" smtClean="0">
                <a:sym typeface="Symbol" pitchFamily="18" charset="2"/>
              </a:rPr>
              <a:t>No dress code, but respect the audience.</a:t>
            </a:r>
          </a:p>
          <a:p>
            <a:pPr marL="461963" indent="-461963" eaLnBrk="1" hangingPunct="1">
              <a:lnSpc>
                <a:spcPct val="90000"/>
              </a:lnSpc>
            </a:pPr>
            <a:r>
              <a:rPr lang="en-US" sz="2800" dirty="0" smtClean="0">
                <a:sym typeface="Symbol" pitchFamily="18" charset="2"/>
              </a:rPr>
              <a:t>Attendance of all project presentations is </a:t>
            </a:r>
            <a:r>
              <a:rPr lang="en-US" sz="2800" b="1" u="sng" dirty="0" smtClean="0">
                <a:solidFill>
                  <a:srgbClr val="FF0000"/>
                </a:solidFill>
                <a:sym typeface="Symbol" pitchFamily="18" charset="2"/>
              </a:rPr>
              <a:t>mandatory</a:t>
            </a:r>
            <a:r>
              <a:rPr lang="en-US" sz="2800" dirty="0" smtClean="0">
                <a:sym typeface="Symbol" pitchFamily="18" charset="2"/>
              </a:rPr>
              <a:t>.</a:t>
            </a:r>
          </a:p>
          <a:p>
            <a:pPr marL="461963" indent="-461963" eaLnBrk="1" hangingPunct="1">
              <a:lnSpc>
                <a:spcPct val="90000"/>
              </a:lnSpc>
            </a:pPr>
            <a:r>
              <a:rPr lang="en-US" sz="2800" dirty="0" smtClean="0">
                <a:sym typeface="Symbol" pitchFamily="18" charset="2"/>
              </a:rPr>
              <a:t>Questions and discussions  are encouraged at presentations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43A834F6-3310-4F6B-BDB9-901F4AAC4794}" type="slidenum">
              <a:rPr lang="en-US"/>
              <a:pPr/>
              <a:t>4</a:t>
            </a:fld>
            <a:endParaRPr lang="en-US"/>
          </a:p>
        </p:txBody>
      </p:sp>
      <p:sp>
        <p:nvSpPr>
          <p:cNvPr id="6147" name="Rectangle 2"/>
          <p:cNvSpPr>
            <a:spLocks noGrp="1" noChangeArrowheads="1"/>
          </p:cNvSpPr>
          <p:nvPr>
            <p:ph type="title"/>
          </p:nvPr>
        </p:nvSpPr>
        <p:spPr>
          <a:xfrm>
            <a:off x="685800" y="76200"/>
            <a:ext cx="7772400" cy="685800"/>
          </a:xfrm>
        </p:spPr>
        <p:txBody>
          <a:bodyPr/>
          <a:lstStyle/>
          <a:p>
            <a:pPr eaLnBrk="1" hangingPunct="1"/>
            <a:r>
              <a:rPr lang="en-US" smtClean="0"/>
              <a:t>Final project presentations</a:t>
            </a:r>
          </a:p>
        </p:txBody>
      </p:sp>
      <p:sp>
        <p:nvSpPr>
          <p:cNvPr id="6148" name="Rectangle 3"/>
          <p:cNvSpPr>
            <a:spLocks noGrp="1" noChangeArrowheads="1"/>
          </p:cNvSpPr>
          <p:nvPr>
            <p:ph type="body" idx="1"/>
          </p:nvPr>
        </p:nvSpPr>
        <p:spPr>
          <a:xfrm>
            <a:off x="152400" y="914400"/>
            <a:ext cx="8839200" cy="5181600"/>
          </a:xfrm>
        </p:spPr>
        <p:txBody>
          <a:bodyPr/>
          <a:lstStyle/>
          <a:p>
            <a:pPr marL="457200" indent="-457200" eaLnBrk="1" hangingPunct="1">
              <a:lnSpc>
                <a:spcPct val="80000"/>
              </a:lnSpc>
              <a:spcBef>
                <a:spcPts val="600"/>
              </a:spcBef>
              <a:buFontTx/>
              <a:buNone/>
              <a:tabLst>
                <a:tab pos="3200400" algn="l"/>
              </a:tabLst>
            </a:pPr>
            <a:r>
              <a:rPr lang="en-US" sz="3600" b="1" dirty="0" smtClean="0"/>
              <a:t>Presentation format:</a:t>
            </a:r>
            <a:endParaRPr lang="en-US" sz="3600" dirty="0" smtClean="0"/>
          </a:p>
          <a:p>
            <a:pPr marL="457200" indent="-457200" eaLnBrk="1" hangingPunct="1">
              <a:spcBef>
                <a:spcPts val="600"/>
              </a:spcBef>
              <a:tabLst>
                <a:tab pos="3200400" algn="l"/>
              </a:tabLst>
            </a:pPr>
            <a:r>
              <a:rPr lang="en-US" sz="2800" dirty="0" smtClean="0"/>
              <a:t>Each </a:t>
            </a:r>
            <a:r>
              <a:rPr lang="en-US" sz="2800" dirty="0" smtClean="0"/>
              <a:t>presenter </a:t>
            </a:r>
            <a:r>
              <a:rPr lang="en-US" sz="2800" dirty="0" smtClean="0"/>
              <a:t>will have a maximum of </a:t>
            </a:r>
            <a:r>
              <a:rPr lang="en-US" sz="2800" dirty="0" smtClean="0"/>
              <a:t>60 </a:t>
            </a:r>
            <a:r>
              <a:rPr lang="en-US" sz="2800" dirty="0" smtClean="0"/>
              <a:t>minutes to </a:t>
            </a:r>
            <a:r>
              <a:rPr lang="en-US" sz="2800" dirty="0" smtClean="0"/>
              <a:t>present the talk. This </a:t>
            </a:r>
            <a:r>
              <a:rPr lang="en-US" sz="2800" dirty="0" smtClean="0"/>
              <a:t>should be organized to allow at least </a:t>
            </a:r>
            <a:r>
              <a:rPr lang="en-US" sz="2800" dirty="0" smtClean="0"/>
              <a:t>10 </a:t>
            </a:r>
            <a:r>
              <a:rPr lang="en-US" sz="2800" dirty="0" smtClean="0"/>
              <a:t>extra minutes for questions after the presentation itself is finished.</a:t>
            </a:r>
          </a:p>
          <a:p>
            <a:pPr marL="457200" indent="-457200" eaLnBrk="1" hangingPunct="1">
              <a:spcBef>
                <a:spcPts val="600"/>
              </a:spcBef>
              <a:tabLst>
                <a:tab pos="3200400" algn="l"/>
              </a:tabLst>
            </a:pPr>
            <a:r>
              <a:rPr lang="en-US" sz="2800" dirty="0" smtClean="0"/>
              <a:t>The projecting computer system will be operational with PowerPoint, CD ROM, USB connector for flash drive.</a:t>
            </a:r>
          </a:p>
          <a:p>
            <a:pPr marL="457200" indent="-457200" eaLnBrk="1" hangingPunct="1">
              <a:spcBef>
                <a:spcPts val="600"/>
              </a:spcBef>
              <a:tabLst>
                <a:tab pos="3200400" algn="l"/>
              </a:tabLst>
            </a:pPr>
            <a:r>
              <a:rPr lang="en-US" sz="2800" dirty="0" smtClean="0"/>
              <a:t>There is a promise that the network connection will be fully operational for the computer but I can't guarantee that it will happen so you may be disappointed if you rely on displaying material from the web.</a:t>
            </a:r>
          </a:p>
          <a:p>
            <a:pPr marL="457200" indent="-457200" eaLnBrk="1" hangingPunct="1">
              <a:spcBef>
                <a:spcPts val="600"/>
              </a:spcBef>
              <a:tabLst>
                <a:tab pos="3200400" algn="l"/>
              </a:tabLst>
            </a:pPr>
            <a:r>
              <a:rPr lang="en-US" sz="2800" dirty="0" smtClean="0"/>
              <a:t>The schedule of presentations will be announced.</a:t>
            </a:r>
            <a:endParaRPr lang="ru-RU"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Slide Number Placeholder 5"/>
          <p:cNvSpPr>
            <a:spLocks noGrp="1"/>
          </p:cNvSpPr>
          <p:nvPr>
            <p:ph type="sldNum" sz="quarter" idx="12"/>
          </p:nvPr>
        </p:nvSpPr>
        <p:spPr>
          <a:noFill/>
        </p:spPr>
        <p:txBody>
          <a:bodyPr/>
          <a:lstStyle/>
          <a:p>
            <a:fld id="{8EB89D58-BCF9-480A-B600-E226AD3A1FD3}" type="slidenum">
              <a:rPr lang="en-US"/>
              <a:pPr/>
              <a:t>5</a:t>
            </a:fld>
            <a:endParaRPr lang="en-US"/>
          </a:p>
        </p:txBody>
      </p:sp>
      <p:sp>
        <p:nvSpPr>
          <p:cNvPr id="1029" name="Rectangle 2"/>
          <p:cNvSpPr>
            <a:spLocks noGrp="1" noChangeArrowheads="1"/>
          </p:cNvSpPr>
          <p:nvPr>
            <p:ph type="title"/>
          </p:nvPr>
        </p:nvSpPr>
        <p:spPr>
          <a:xfrm>
            <a:off x="685800" y="152400"/>
            <a:ext cx="7772400" cy="685800"/>
          </a:xfrm>
        </p:spPr>
        <p:txBody>
          <a:bodyPr/>
          <a:lstStyle/>
          <a:p>
            <a:pPr eaLnBrk="1" hangingPunct="1"/>
            <a:r>
              <a:rPr lang="en-US" smtClean="0"/>
              <a:t>Examples of illustrations</a:t>
            </a:r>
          </a:p>
        </p:txBody>
      </p:sp>
      <p:pic>
        <p:nvPicPr>
          <p:cNvPr id="1030" name="Picture 6" descr="apps3a"/>
          <p:cNvPicPr>
            <a:picLocks noChangeAspect="1" noChangeArrowheads="1"/>
          </p:cNvPicPr>
          <p:nvPr/>
        </p:nvPicPr>
        <p:blipFill>
          <a:blip r:embed="rId3" cstate="print"/>
          <a:srcRect/>
          <a:stretch>
            <a:fillRect/>
          </a:stretch>
        </p:blipFill>
        <p:spPr bwMode="auto">
          <a:xfrm>
            <a:off x="838200" y="4419600"/>
            <a:ext cx="3290888" cy="2238375"/>
          </a:xfrm>
          <a:prstGeom prst="rect">
            <a:avLst/>
          </a:prstGeom>
          <a:noFill/>
          <a:ln w="9525">
            <a:noFill/>
            <a:miter lim="800000"/>
            <a:headEnd/>
            <a:tailEnd/>
          </a:ln>
        </p:spPr>
      </p:pic>
      <p:graphicFrame>
        <p:nvGraphicFramePr>
          <p:cNvPr id="1026" name="Object 7"/>
          <p:cNvGraphicFramePr>
            <a:graphicFrameLocks noChangeAspect="1"/>
          </p:cNvGraphicFramePr>
          <p:nvPr>
            <p:ph type="body" idx="1"/>
          </p:nvPr>
        </p:nvGraphicFramePr>
        <p:xfrm>
          <a:off x="5562600" y="4419600"/>
          <a:ext cx="2860675" cy="1900238"/>
        </p:xfrm>
        <a:graphic>
          <a:graphicData uri="http://schemas.openxmlformats.org/presentationml/2006/ole">
            <p:oleObj spid="_x0000_s1026" name="Photo Editor Photo" r:id="rId4" imgW="5733333" imgH="3809524" progId="MSPhotoEd.3">
              <p:embed/>
            </p:oleObj>
          </a:graphicData>
        </a:graphic>
      </p:graphicFrame>
      <p:sp>
        <p:nvSpPr>
          <p:cNvPr id="1031" name="Text Box 8"/>
          <p:cNvSpPr txBox="1">
            <a:spLocks noChangeArrowheads="1"/>
          </p:cNvSpPr>
          <p:nvPr/>
        </p:nvSpPr>
        <p:spPr bwMode="auto">
          <a:xfrm>
            <a:off x="1524000" y="762000"/>
            <a:ext cx="1219200" cy="457200"/>
          </a:xfrm>
          <a:prstGeom prst="rect">
            <a:avLst/>
          </a:prstGeom>
          <a:noFill/>
          <a:ln w="9525">
            <a:noFill/>
            <a:miter lim="800000"/>
            <a:headEnd/>
            <a:tailEnd/>
          </a:ln>
        </p:spPr>
        <p:txBody>
          <a:bodyPr>
            <a:spAutoFit/>
          </a:bodyPr>
          <a:lstStyle/>
          <a:p>
            <a:pPr algn="ctr">
              <a:spcBef>
                <a:spcPct val="50000"/>
              </a:spcBef>
            </a:pPr>
            <a:r>
              <a:rPr lang="en-US" b="1">
                <a:solidFill>
                  <a:srgbClr val="008000"/>
                </a:solidFill>
              </a:rPr>
              <a:t>Good</a:t>
            </a:r>
          </a:p>
        </p:txBody>
      </p:sp>
      <p:sp>
        <p:nvSpPr>
          <p:cNvPr id="1032" name="Text Box 9"/>
          <p:cNvSpPr txBox="1">
            <a:spLocks noChangeArrowheads="1"/>
          </p:cNvSpPr>
          <p:nvPr/>
        </p:nvSpPr>
        <p:spPr bwMode="auto">
          <a:xfrm>
            <a:off x="6096000" y="762000"/>
            <a:ext cx="1524000" cy="457200"/>
          </a:xfrm>
          <a:prstGeom prst="rect">
            <a:avLst/>
          </a:prstGeom>
          <a:noFill/>
          <a:ln w="9525">
            <a:noFill/>
            <a:miter lim="800000"/>
            <a:headEnd/>
            <a:tailEnd/>
          </a:ln>
        </p:spPr>
        <p:txBody>
          <a:bodyPr>
            <a:spAutoFit/>
          </a:bodyPr>
          <a:lstStyle/>
          <a:p>
            <a:pPr algn="ctr">
              <a:spcBef>
                <a:spcPct val="50000"/>
              </a:spcBef>
            </a:pPr>
            <a:r>
              <a:rPr lang="en-US" b="1">
                <a:solidFill>
                  <a:srgbClr val="CC0000"/>
                </a:solidFill>
              </a:rPr>
              <a:t>Bad</a:t>
            </a:r>
          </a:p>
        </p:txBody>
      </p:sp>
      <p:pic>
        <p:nvPicPr>
          <p:cNvPr id="1033" name="Picture 10"/>
          <p:cNvPicPr>
            <a:picLocks noChangeAspect="1" noChangeArrowheads="1"/>
          </p:cNvPicPr>
          <p:nvPr/>
        </p:nvPicPr>
        <p:blipFill>
          <a:blip r:embed="rId5" cstate="print"/>
          <a:srcRect l="23882" t="18423" r="12527" b="24692"/>
          <a:stretch>
            <a:fillRect/>
          </a:stretch>
        </p:blipFill>
        <p:spPr bwMode="auto">
          <a:xfrm>
            <a:off x="5410200" y="1295400"/>
            <a:ext cx="2970213" cy="2738438"/>
          </a:xfrm>
          <a:prstGeom prst="rect">
            <a:avLst/>
          </a:prstGeom>
          <a:noFill/>
          <a:ln w="9525">
            <a:noFill/>
            <a:miter lim="800000"/>
            <a:headEnd/>
            <a:tailEnd/>
          </a:ln>
        </p:spPr>
      </p:pic>
      <p:graphicFrame>
        <p:nvGraphicFramePr>
          <p:cNvPr id="1027" name="Object 11"/>
          <p:cNvGraphicFramePr>
            <a:graphicFrameLocks noChangeAspect="1"/>
          </p:cNvGraphicFramePr>
          <p:nvPr/>
        </p:nvGraphicFramePr>
        <p:xfrm>
          <a:off x="457200" y="1179513"/>
          <a:ext cx="3602038" cy="3087687"/>
        </p:xfrm>
        <a:graphic>
          <a:graphicData uri="http://schemas.openxmlformats.org/presentationml/2006/ole">
            <p:oleObj spid="_x0000_s1027" name="Photo Editor Photo" r:id="rId6" imgW="3600000" imgH="3086531" progId="MSPhotoEd.3">
              <p:embed/>
            </p:oleObj>
          </a:graphicData>
        </a:graphic>
      </p:graphicFrame>
      <p:sp>
        <p:nvSpPr>
          <p:cNvPr id="1034" name="Line 12"/>
          <p:cNvSpPr>
            <a:spLocks noChangeShapeType="1"/>
          </p:cNvSpPr>
          <p:nvPr/>
        </p:nvSpPr>
        <p:spPr bwMode="auto">
          <a:xfrm>
            <a:off x="4572000" y="990600"/>
            <a:ext cx="0" cy="5562600"/>
          </a:xfrm>
          <a:prstGeom prst="line">
            <a:avLst/>
          </a:prstGeom>
          <a:noFill/>
          <a:ln w="38100">
            <a:solidFill>
              <a:schemeClr val="tx1"/>
            </a:solidFill>
            <a:round/>
            <a:headEnd/>
            <a:tailEnd/>
          </a:ln>
        </p:spPr>
        <p:txBody>
          <a:bodyPr/>
          <a:lstStyle/>
          <a:p>
            <a:endParaRPr lang="en-US"/>
          </a:p>
        </p:txBody>
      </p:sp>
      <p:grpSp>
        <p:nvGrpSpPr>
          <p:cNvPr id="2" name="Group 13"/>
          <p:cNvGrpSpPr>
            <a:grpSpLocks/>
          </p:cNvGrpSpPr>
          <p:nvPr/>
        </p:nvGrpSpPr>
        <p:grpSpPr bwMode="auto">
          <a:xfrm>
            <a:off x="5334000" y="1524000"/>
            <a:ext cx="3276600" cy="2209800"/>
            <a:chOff x="3168" y="768"/>
            <a:chExt cx="2064" cy="1392"/>
          </a:xfrm>
        </p:grpSpPr>
        <p:sp>
          <p:nvSpPr>
            <p:cNvPr id="1039" name="Line 14"/>
            <p:cNvSpPr>
              <a:spLocks noChangeShapeType="1"/>
            </p:cNvSpPr>
            <p:nvPr/>
          </p:nvSpPr>
          <p:spPr bwMode="auto">
            <a:xfrm>
              <a:off x="3168" y="816"/>
              <a:ext cx="2064" cy="1344"/>
            </a:xfrm>
            <a:prstGeom prst="line">
              <a:avLst/>
            </a:prstGeom>
            <a:noFill/>
            <a:ln w="50800">
              <a:solidFill>
                <a:srgbClr val="FF0000"/>
              </a:solidFill>
              <a:round/>
              <a:headEnd/>
              <a:tailEnd/>
            </a:ln>
          </p:spPr>
          <p:txBody>
            <a:bodyPr/>
            <a:lstStyle/>
            <a:p>
              <a:endParaRPr lang="en-US"/>
            </a:p>
          </p:txBody>
        </p:sp>
        <p:sp>
          <p:nvSpPr>
            <p:cNvPr id="1040" name="Line 15"/>
            <p:cNvSpPr>
              <a:spLocks noChangeShapeType="1"/>
            </p:cNvSpPr>
            <p:nvPr/>
          </p:nvSpPr>
          <p:spPr bwMode="auto">
            <a:xfrm flipH="1">
              <a:off x="3168" y="768"/>
              <a:ext cx="1968" cy="1392"/>
            </a:xfrm>
            <a:prstGeom prst="line">
              <a:avLst/>
            </a:prstGeom>
            <a:noFill/>
            <a:ln w="50800">
              <a:solidFill>
                <a:srgbClr val="FF0000"/>
              </a:solidFill>
              <a:round/>
              <a:headEnd/>
              <a:tailEnd/>
            </a:ln>
          </p:spPr>
          <p:txBody>
            <a:bodyPr/>
            <a:lstStyle/>
            <a:p>
              <a:endParaRPr lang="en-US"/>
            </a:p>
          </p:txBody>
        </p:sp>
      </p:grpSp>
      <p:grpSp>
        <p:nvGrpSpPr>
          <p:cNvPr id="3" name="Group 16"/>
          <p:cNvGrpSpPr>
            <a:grpSpLocks/>
          </p:cNvGrpSpPr>
          <p:nvPr/>
        </p:nvGrpSpPr>
        <p:grpSpPr bwMode="auto">
          <a:xfrm>
            <a:off x="5334000" y="4114800"/>
            <a:ext cx="3276600" cy="2209800"/>
            <a:chOff x="3168" y="768"/>
            <a:chExt cx="2064" cy="1392"/>
          </a:xfrm>
        </p:grpSpPr>
        <p:sp>
          <p:nvSpPr>
            <p:cNvPr id="1037" name="Line 17"/>
            <p:cNvSpPr>
              <a:spLocks noChangeShapeType="1"/>
            </p:cNvSpPr>
            <p:nvPr/>
          </p:nvSpPr>
          <p:spPr bwMode="auto">
            <a:xfrm>
              <a:off x="3168" y="816"/>
              <a:ext cx="2064" cy="1344"/>
            </a:xfrm>
            <a:prstGeom prst="line">
              <a:avLst/>
            </a:prstGeom>
            <a:noFill/>
            <a:ln w="50800">
              <a:solidFill>
                <a:srgbClr val="FF0000"/>
              </a:solidFill>
              <a:round/>
              <a:headEnd/>
              <a:tailEnd/>
            </a:ln>
          </p:spPr>
          <p:txBody>
            <a:bodyPr/>
            <a:lstStyle/>
            <a:p>
              <a:endParaRPr lang="en-US"/>
            </a:p>
          </p:txBody>
        </p:sp>
        <p:sp>
          <p:nvSpPr>
            <p:cNvPr id="1038" name="Line 18"/>
            <p:cNvSpPr>
              <a:spLocks noChangeShapeType="1"/>
            </p:cNvSpPr>
            <p:nvPr/>
          </p:nvSpPr>
          <p:spPr bwMode="auto">
            <a:xfrm flipH="1">
              <a:off x="3168" y="768"/>
              <a:ext cx="1968" cy="1392"/>
            </a:xfrm>
            <a:prstGeom prst="line">
              <a:avLst/>
            </a:prstGeom>
            <a:noFill/>
            <a:ln w="50800">
              <a:solidFill>
                <a:srgbClr val="FF0000"/>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out)">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B14DFF81-DCE3-45CE-9597-F59736020051}" type="slidenum">
              <a:rPr lang="en-US"/>
              <a:pPr/>
              <a:t>6</a:t>
            </a:fld>
            <a:endParaRPr lang="en-US"/>
          </a:p>
        </p:txBody>
      </p:sp>
      <p:pic>
        <p:nvPicPr>
          <p:cNvPr id="7171" name="Picture 2" descr="Czochralski Crystal Growth System"/>
          <p:cNvPicPr>
            <a:picLocks noChangeAspect="1" noChangeArrowheads="1"/>
          </p:cNvPicPr>
          <p:nvPr/>
        </p:nvPicPr>
        <p:blipFill>
          <a:blip r:embed="rId2" cstate="print"/>
          <a:srcRect/>
          <a:stretch>
            <a:fillRect/>
          </a:stretch>
        </p:blipFill>
        <p:spPr bwMode="auto">
          <a:xfrm>
            <a:off x="5715000" y="4419600"/>
            <a:ext cx="2308225" cy="1895475"/>
          </a:xfrm>
          <a:prstGeom prst="rect">
            <a:avLst/>
          </a:prstGeom>
          <a:noFill/>
          <a:ln w="9525">
            <a:noFill/>
            <a:miter lim="800000"/>
            <a:headEnd/>
            <a:tailEnd/>
          </a:ln>
        </p:spPr>
      </p:pic>
      <p:pic>
        <p:nvPicPr>
          <p:cNvPr id="7172" name="Picture 3" descr="Clean_room1"/>
          <p:cNvPicPr>
            <a:picLocks noChangeAspect="1" noChangeArrowheads="1"/>
          </p:cNvPicPr>
          <p:nvPr/>
        </p:nvPicPr>
        <p:blipFill>
          <a:blip r:embed="rId3" cstate="print"/>
          <a:srcRect/>
          <a:stretch>
            <a:fillRect/>
          </a:stretch>
        </p:blipFill>
        <p:spPr bwMode="auto">
          <a:xfrm>
            <a:off x="598488" y="1371600"/>
            <a:ext cx="3763962" cy="2857500"/>
          </a:xfrm>
          <a:prstGeom prst="rect">
            <a:avLst/>
          </a:prstGeom>
          <a:noFill/>
          <a:ln w="9525">
            <a:noFill/>
            <a:miter lim="800000"/>
            <a:headEnd/>
            <a:tailEnd/>
          </a:ln>
        </p:spPr>
      </p:pic>
      <p:pic>
        <p:nvPicPr>
          <p:cNvPr id="7173" name="Picture 4" descr="Clean_room1"/>
          <p:cNvPicPr>
            <a:picLocks noChangeAspect="1" noChangeArrowheads="1"/>
          </p:cNvPicPr>
          <p:nvPr/>
        </p:nvPicPr>
        <p:blipFill>
          <a:blip r:embed="rId3" cstate="print"/>
          <a:srcRect/>
          <a:stretch>
            <a:fillRect/>
          </a:stretch>
        </p:blipFill>
        <p:spPr bwMode="auto">
          <a:xfrm>
            <a:off x="6172200" y="1219200"/>
            <a:ext cx="1447800" cy="3124200"/>
          </a:xfrm>
          <a:prstGeom prst="rect">
            <a:avLst/>
          </a:prstGeom>
          <a:noFill/>
          <a:ln w="9525">
            <a:noFill/>
            <a:miter lim="800000"/>
            <a:headEnd/>
            <a:tailEnd/>
          </a:ln>
        </p:spPr>
      </p:pic>
      <p:sp>
        <p:nvSpPr>
          <p:cNvPr id="7174" name="Rectangle 5"/>
          <p:cNvSpPr>
            <a:spLocks noGrp="1" noChangeArrowheads="1"/>
          </p:cNvSpPr>
          <p:nvPr>
            <p:ph type="title"/>
          </p:nvPr>
        </p:nvSpPr>
        <p:spPr>
          <a:xfrm>
            <a:off x="685800" y="152400"/>
            <a:ext cx="7772400" cy="685800"/>
          </a:xfrm>
        </p:spPr>
        <p:txBody>
          <a:bodyPr/>
          <a:lstStyle/>
          <a:p>
            <a:pPr eaLnBrk="1" hangingPunct="1"/>
            <a:r>
              <a:rPr lang="en-US" smtClean="0"/>
              <a:t>Illustrations</a:t>
            </a:r>
          </a:p>
        </p:txBody>
      </p:sp>
      <p:sp>
        <p:nvSpPr>
          <p:cNvPr id="7175" name="Text Box 6"/>
          <p:cNvSpPr txBox="1">
            <a:spLocks noChangeArrowheads="1"/>
          </p:cNvSpPr>
          <p:nvPr/>
        </p:nvSpPr>
        <p:spPr bwMode="auto">
          <a:xfrm>
            <a:off x="1524000" y="762000"/>
            <a:ext cx="1219200" cy="457200"/>
          </a:xfrm>
          <a:prstGeom prst="rect">
            <a:avLst/>
          </a:prstGeom>
          <a:noFill/>
          <a:ln w="9525">
            <a:noFill/>
            <a:miter lim="800000"/>
            <a:headEnd/>
            <a:tailEnd/>
          </a:ln>
        </p:spPr>
        <p:txBody>
          <a:bodyPr>
            <a:spAutoFit/>
          </a:bodyPr>
          <a:lstStyle/>
          <a:p>
            <a:pPr algn="ctr">
              <a:spcBef>
                <a:spcPct val="50000"/>
              </a:spcBef>
            </a:pPr>
            <a:r>
              <a:rPr lang="en-US"/>
              <a:t>Good</a:t>
            </a:r>
          </a:p>
        </p:txBody>
      </p:sp>
      <p:sp>
        <p:nvSpPr>
          <p:cNvPr id="7176" name="Text Box 7"/>
          <p:cNvSpPr txBox="1">
            <a:spLocks noChangeArrowheads="1"/>
          </p:cNvSpPr>
          <p:nvPr/>
        </p:nvSpPr>
        <p:spPr bwMode="auto">
          <a:xfrm>
            <a:off x="6096000" y="762000"/>
            <a:ext cx="1524000" cy="457200"/>
          </a:xfrm>
          <a:prstGeom prst="rect">
            <a:avLst/>
          </a:prstGeom>
          <a:noFill/>
          <a:ln w="9525">
            <a:noFill/>
            <a:miter lim="800000"/>
            <a:headEnd/>
            <a:tailEnd/>
          </a:ln>
        </p:spPr>
        <p:txBody>
          <a:bodyPr>
            <a:spAutoFit/>
          </a:bodyPr>
          <a:lstStyle/>
          <a:p>
            <a:pPr algn="ctr">
              <a:spcBef>
                <a:spcPct val="50000"/>
              </a:spcBef>
            </a:pPr>
            <a:r>
              <a:rPr lang="en-US"/>
              <a:t>Bad</a:t>
            </a:r>
          </a:p>
        </p:txBody>
      </p:sp>
      <p:grpSp>
        <p:nvGrpSpPr>
          <p:cNvPr id="2" name="Group 8"/>
          <p:cNvGrpSpPr>
            <a:grpSpLocks/>
          </p:cNvGrpSpPr>
          <p:nvPr/>
        </p:nvGrpSpPr>
        <p:grpSpPr bwMode="auto">
          <a:xfrm>
            <a:off x="5334000" y="1524000"/>
            <a:ext cx="3276600" cy="2209800"/>
            <a:chOff x="3168" y="768"/>
            <a:chExt cx="2064" cy="1392"/>
          </a:xfrm>
        </p:grpSpPr>
        <p:sp>
          <p:nvSpPr>
            <p:cNvPr id="7266" name="Line 9"/>
            <p:cNvSpPr>
              <a:spLocks noChangeShapeType="1"/>
            </p:cNvSpPr>
            <p:nvPr/>
          </p:nvSpPr>
          <p:spPr bwMode="auto">
            <a:xfrm>
              <a:off x="3168" y="816"/>
              <a:ext cx="2064" cy="1344"/>
            </a:xfrm>
            <a:prstGeom prst="line">
              <a:avLst/>
            </a:prstGeom>
            <a:noFill/>
            <a:ln w="50800">
              <a:solidFill>
                <a:srgbClr val="FF0000"/>
              </a:solidFill>
              <a:round/>
              <a:headEnd/>
              <a:tailEnd/>
            </a:ln>
          </p:spPr>
          <p:txBody>
            <a:bodyPr/>
            <a:lstStyle/>
            <a:p>
              <a:endParaRPr lang="en-US"/>
            </a:p>
          </p:txBody>
        </p:sp>
        <p:sp>
          <p:nvSpPr>
            <p:cNvPr id="7267" name="Line 10"/>
            <p:cNvSpPr>
              <a:spLocks noChangeShapeType="1"/>
            </p:cNvSpPr>
            <p:nvPr/>
          </p:nvSpPr>
          <p:spPr bwMode="auto">
            <a:xfrm flipH="1">
              <a:off x="3168" y="768"/>
              <a:ext cx="1968" cy="1392"/>
            </a:xfrm>
            <a:prstGeom prst="line">
              <a:avLst/>
            </a:prstGeom>
            <a:noFill/>
            <a:ln w="50800">
              <a:solidFill>
                <a:srgbClr val="FF0000"/>
              </a:solidFill>
              <a:round/>
              <a:headEnd/>
              <a:tailEnd/>
            </a:ln>
          </p:spPr>
          <p:txBody>
            <a:bodyPr/>
            <a:lstStyle/>
            <a:p>
              <a:endParaRPr lang="en-US"/>
            </a:p>
          </p:txBody>
        </p:sp>
      </p:grpSp>
      <p:grpSp>
        <p:nvGrpSpPr>
          <p:cNvPr id="3" name="Group 11"/>
          <p:cNvGrpSpPr>
            <a:grpSpLocks/>
          </p:cNvGrpSpPr>
          <p:nvPr/>
        </p:nvGrpSpPr>
        <p:grpSpPr bwMode="auto">
          <a:xfrm>
            <a:off x="5257800" y="4191000"/>
            <a:ext cx="3276600" cy="2209800"/>
            <a:chOff x="3168" y="768"/>
            <a:chExt cx="2064" cy="1392"/>
          </a:xfrm>
        </p:grpSpPr>
        <p:sp>
          <p:nvSpPr>
            <p:cNvPr id="7264" name="Line 12"/>
            <p:cNvSpPr>
              <a:spLocks noChangeShapeType="1"/>
            </p:cNvSpPr>
            <p:nvPr/>
          </p:nvSpPr>
          <p:spPr bwMode="auto">
            <a:xfrm>
              <a:off x="3168" y="816"/>
              <a:ext cx="2064" cy="1344"/>
            </a:xfrm>
            <a:prstGeom prst="line">
              <a:avLst/>
            </a:prstGeom>
            <a:noFill/>
            <a:ln w="50800">
              <a:solidFill>
                <a:srgbClr val="FF0000"/>
              </a:solidFill>
              <a:round/>
              <a:headEnd/>
              <a:tailEnd/>
            </a:ln>
          </p:spPr>
          <p:txBody>
            <a:bodyPr/>
            <a:lstStyle/>
            <a:p>
              <a:endParaRPr lang="en-US"/>
            </a:p>
          </p:txBody>
        </p:sp>
        <p:sp>
          <p:nvSpPr>
            <p:cNvPr id="7265" name="Line 13"/>
            <p:cNvSpPr>
              <a:spLocks noChangeShapeType="1"/>
            </p:cNvSpPr>
            <p:nvPr/>
          </p:nvSpPr>
          <p:spPr bwMode="auto">
            <a:xfrm flipH="1">
              <a:off x="3168" y="768"/>
              <a:ext cx="1968" cy="1392"/>
            </a:xfrm>
            <a:prstGeom prst="line">
              <a:avLst/>
            </a:prstGeom>
            <a:noFill/>
            <a:ln w="50800">
              <a:solidFill>
                <a:srgbClr val="FF0000"/>
              </a:solidFill>
              <a:round/>
              <a:headEnd/>
              <a:tailEnd/>
            </a:ln>
          </p:spPr>
          <p:txBody>
            <a:bodyPr/>
            <a:lstStyle/>
            <a:p>
              <a:endParaRPr lang="en-US"/>
            </a:p>
          </p:txBody>
        </p:sp>
      </p:grpSp>
      <p:sp>
        <p:nvSpPr>
          <p:cNvPr id="7179" name="Text Box 14"/>
          <p:cNvSpPr txBox="1">
            <a:spLocks noChangeAspect="1" noChangeArrowheads="1"/>
          </p:cNvSpPr>
          <p:nvPr/>
        </p:nvSpPr>
        <p:spPr bwMode="auto">
          <a:xfrm>
            <a:off x="304800" y="6096000"/>
            <a:ext cx="2400300" cy="300038"/>
          </a:xfrm>
          <a:prstGeom prst="rect">
            <a:avLst/>
          </a:prstGeom>
          <a:noFill/>
          <a:ln w="12700">
            <a:noFill/>
            <a:miter lim="800000"/>
            <a:headEnd type="none" w="sm" len="sm"/>
            <a:tailEnd type="none" w="sm" len="sm"/>
          </a:ln>
        </p:spPr>
        <p:txBody>
          <a:bodyPr>
            <a:spAutoFit/>
          </a:bodyPr>
          <a:lstStyle/>
          <a:p>
            <a:pPr algn="r" eaLnBrk="0" hangingPunct="0">
              <a:lnSpc>
                <a:spcPct val="85000"/>
              </a:lnSpc>
            </a:pPr>
            <a:r>
              <a:rPr lang="en-US" sz="1600"/>
              <a:t>Flat grind</a:t>
            </a:r>
          </a:p>
        </p:txBody>
      </p:sp>
      <p:grpSp>
        <p:nvGrpSpPr>
          <p:cNvPr id="7180" name="Group 15"/>
          <p:cNvGrpSpPr>
            <a:grpSpLocks noChangeAspect="1"/>
          </p:cNvGrpSpPr>
          <p:nvPr/>
        </p:nvGrpSpPr>
        <p:grpSpPr bwMode="auto">
          <a:xfrm>
            <a:off x="3048000" y="5791200"/>
            <a:ext cx="839788" cy="392113"/>
            <a:chOff x="2731" y="2820"/>
            <a:chExt cx="2245" cy="1195"/>
          </a:xfrm>
        </p:grpSpPr>
        <p:sp>
          <p:nvSpPr>
            <p:cNvPr id="7261" name="Freeform 16"/>
            <p:cNvSpPr>
              <a:spLocks noChangeAspect="1"/>
            </p:cNvSpPr>
            <p:nvPr/>
          </p:nvSpPr>
          <p:spPr bwMode="auto">
            <a:xfrm>
              <a:off x="3092" y="2828"/>
              <a:ext cx="1884" cy="1169"/>
            </a:xfrm>
            <a:custGeom>
              <a:avLst/>
              <a:gdLst>
                <a:gd name="T0" fmla="*/ 0 w 1884"/>
                <a:gd name="T1" fmla="*/ 221 h 1169"/>
                <a:gd name="T2" fmla="*/ 1519 w 1884"/>
                <a:gd name="T3" fmla="*/ 4 h 1169"/>
                <a:gd name="T4" fmla="*/ 1558 w 1884"/>
                <a:gd name="T5" fmla="*/ 0 h 1169"/>
                <a:gd name="T6" fmla="*/ 1600 w 1884"/>
                <a:gd name="T7" fmla="*/ 10 h 1169"/>
                <a:gd name="T8" fmla="*/ 1633 w 1884"/>
                <a:gd name="T9" fmla="*/ 28 h 1169"/>
                <a:gd name="T10" fmla="*/ 1672 w 1884"/>
                <a:gd name="T11" fmla="*/ 37 h 1169"/>
                <a:gd name="T12" fmla="*/ 1717 w 1884"/>
                <a:gd name="T13" fmla="*/ 52 h 1169"/>
                <a:gd name="T14" fmla="*/ 1776 w 1884"/>
                <a:gd name="T15" fmla="*/ 68 h 1169"/>
                <a:gd name="T16" fmla="*/ 1793 w 1884"/>
                <a:gd name="T17" fmla="*/ 76 h 1169"/>
                <a:gd name="T18" fmla="*/ 1811 w 1884"/>
                <a:gd name="T19" fmla="*/ 96 h 1169"/>
                <a:gd name="T20" fmla="*/ 1829 w 1884"/>
                <a:gd name="T21" fmla="*/ 121 h 1169"/>
                <a:gd name="T22" fmla="*/ 1843 w 1884"/>
                <a:gd name="T23" fmla="*/ 145 h 1169"/>
                <a:gd name="T24" fmla="*/ 1854 w 1884"/>
                <a:gd name="T25" fmla="*/ 167 h 1169"/>
                <a:gd name="T26" fmla="*/ 1864 w 1884"/>
                <a:gd name="T27" fmla="*/ 193 h 1169"/>
                <a:gd name="T28" fmla="*/ 1871 w 1884"/>
                <a:gd name="T29" fmla="*/ 215 h 1169"/>
                <a:gd name="T30" fmla="*/ 1878 w 1884"/>
                <a:gd name="T31" fmla="*/ 247 h 1169"/>
                <a:gd name="T32" fmla="*/ 1883 w 1884"/>
                <a:gd name="T33" fmla="*/ 281 h 1169"/>
                <a:gd name="T34" fmla="*/ 1884 w 1884"/>
                <a:gd name="T35" fmla="*/ 314 h 1169"/>
                <a:gd name="T36" fmla="*/ 1880 w 1884"/>
                <a:gd name="T37" fmla="*/ 357 h 1169"/>
                <a:gd name="T38" fmla="*/ 1872 w 1884"/>
                <a:gd name="T39" fmla="*/ 400 h 1169"/>
                <a:gd name="T40" fmla="*/ 1853 w 1884"/>
                <a:gd name="T41" fmla="*/ 451 h 1169"/>
                <a:gd name="T42" fmla="*/ 1826 w 1884"/>
                <a:gd name="T43" fmla="*/ 497 h 1169"/>
                <a:gd name="T44" fmla="*/ 1787 w 1884"/>
                <a:gd name="T45" fmla="*/ 545 h 1169"/>
                <a:gd name="T46" fmla="*/ 1730 w 1884"/>
                <a:gd name="T47" fmla="*/ 588 h 1169"/>
                <a:gd name="T48" fmla="*/ 1676 w 1884"/>
                <a:gd name="T49" fmla="*/ 610 h 1169"/>
                <a:gd name="T50" fmla="*/ 103 w 1884"/>
                <a:gd name="T51" fmla="*/ 1169 h 1169"/>
                <a:gd name="T52" fmla="*/ 187 w 1884"/>
                <a:gd name="T53" fmla="*/ 1120 h 1169"/>
                <a:gd name="T54" fmla="*/ 243 w 1884"/>
                <a:gd name="T55" fmla="*/ 1068 h 1169"/>
                <a:gd name="T56" fmla="*/ 275 w 1884"/>
                <a:gd name="T57" fmla="*/ 1024 h 1169"/>
                <a:gd name="T58" fmla="*/ 317 w 1884"/>
                <a:gd name="T59" fmla="*/ 969 h 1169"/>
                <a:gd name="T60" fmla="*/ 360 w 1884"/>
                <a:gd name="T61" fmla="*/ 884 h 1169"/>
                <a:gd name="T62" fmla="*/ 373 w 1884"/>
                <a:gd name="T63" fmla="*/ 813 h 1169"/>
                <a:gd name="T64" fmla="*/ 379 w 1884"/>
                <a:gd name="T65" fmla="*/ 752 h 1169"/>
                <a:gd name="T66" fmla="*/ 377 w 1884"/>
                <a:gd name="T67" fmla="*/ 706 h 1169"/>
                <a:gd name="T68" fmla="*/ 376 w 1884"/>
                <a:gd name="T69" fmla="*/ 656 h 1169"/>
                <a:gd name="T70" fmla="*/ 366 w 1884"/>
                <a:gd name="T71" fmla="*/ 586 h 1169"/>
                <a:gd name="T72" fmla="*/ 344 w 1884"/>
                <a:gd name="T73" fmla="*/ 499 h 1169"/>
                <a:gd name="T74" fmla="*/ 311 w 1884"/>
                <a:gd name="T75" fmla="*/ 438 h 1169"/>
                <a:gd name="T76" fmla="*/ 286 w 1884"/>
                <a:gd name="T77" fmla="*/ 397 h 1169"/>
                <a:gd name="T78" fmla="*/ 243 w 1884"/>
                <a:gd name="T79" fmla="*/ 344 h 1169"/>
                <a:gd name="T80" fmla="*/ 198 w 1884"/>
                <a:gd name="T81" fmla="*/ 299 h 1169"/>
                <a:gd name="T82" fmla="*/ 140 w 1884"/>
                <a:gd name="T83" fmla="*/ 262 h 1169"/>
                <a:gd name="T84" fmla="*/ 81 w 1884"/>
                <a:gd name="T85" fmla="*/ 241 h 1169"/>
                <a:gd name="T86" fmla="*/ 35 w 1884"/>
                <a:gd name="T87" fmla="*/ 224 h 1169"/>
                <a:gd name="T88" fmla="*/ 0 w 1884"/>
                <a:gd name="T89" fmla="*/ 221 h 116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884"/>
                <a:gd name="T136" fmla="*/ 0 h 1169"/>
                <a:gd name="T137" fmla="*/ 1884 w 1884"/>
                <a:gd name="T138" fmla="*/ 1169 h 116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884" h="1169">
                  <a:moveTo>
                    <a:pt x="0" y="221"/>
                  </a:moveTo>
                  <a:lnTo>
                    <a:pt x="1519" y="4"/>
                  </a:lnTo>
                  <a:lnTo>
                    <a:pt x="1558" y="0"/>
                  </a:lnTo>
                  <a:lnTo>
                    <a:pt x="1600" y="10"/>
                  </a:lnTo>
                  <a:lnTo>
                    <a:pt x="1633" y="28"/>
                  </a:lnTo>
                  <a:lnTo>
                    <a:pt x="1672" y="37"/>
                  </a:lnTo>
                  <a:lnTo>
                    <a:pt x="1717" y="52"/>
                  </a:lnTo>
                  <a:lnTo>
                    <a:pt x="1776" y="68"/>
                  </a:lnTo>
                  <a:lnTo>
                    <a:pt x="1793" y="76"/>
                  </a:lnTo>
                  <a:lnTo>
                    <a:pt x="1811" y="96"/>
                  </a:lnTo>
                  <a:lnTo>
                    <a:pt x="1829" y="121"/>
                  </a:lnTo>
                  <a:lnTo>
                    <a:pt x="1843" y="145"/>
                  </a:lnTo>
                  <a:lnTo>
                    <a:pt x="1854" y="167"/>
                  </a:lnTo>
                  <a:lnTo>
                    <a:pt x="1864" y="193"/>
                  </a:lnTo>
                  <a:lnTo>
                    <a:pt x="1871" y="215"/>
                  </a:lnTo>
                  <a:lnTo>
                    <a:pt x="1878" y="247"/>
                  </a:lnTo>
                  <a:lnTo>
                    <a:pt x="1883" y="281"/>
                  </a:lnTo>
                  <a:lnTo>
                    <a:pt x="1884" y="314"/>
                  </a:lnTo>
                  <a:lnTo>
                    <a:pt x="1880" y="357"/>
                  </a:lnTo>
                  <a:lnTo>
                    <a:pt x="1872" y="400"/>
                  </a:lnTo>
                  <a:lnTo>
                    <a:pt x="1853" y="451"/>
                  </a:lnTo>
                  <a:lnTo>
                    <a:pt x="1826" y="497"/>
                  </a:lnTo>
                  <a:lnTo>
                    <a:pt x="1787" y="545"/>
                  </a:lnTo>
                  <a:lnTo>
                    <a:pt x="1730" y="588"/>
                  </a:lnTo>
                  <a:lnTo>
                    <a:pt x="1676" y="610"/>
                  </a:lnTo>
                  <a:lnTo>
                    <a:pt x="103" y="1169"/>
                  </a:lnTo>
                  <a:lnTo>
                    <a:pt x="187" y="1120"/>
                  </a:lnTo>
                  <a:lnTo>
                    <a:pt x="243" y="1068"/>
                  </a:lnTo>
                  <a:lnTo>
                    <a:pt x="275" y="1024"/>
                  </a:lnTo>
                  <a:lnTo>
                    <a:pt x="317" y="969"/>
                  </a:lnTo>
                  <a:lnTo>
                    <a:pt x="360" y="884"/>
                  </a:lnTo>
                  <a:lnTo>
                    <a:pt x="373" y="813"/>
                  </a:lnTo>
                  <a:lnTo>
                    <a:pt x="379" y="752"/>
                  </a:lnTo>
                  <a:lnTo>
                    <a:pt x="377" y="706"/>
                  </a:lnTo>
                  <a:lnTo>
                    <a:pt x="376" y="656"/>
                  </a:lnTo>
                  <a:lnTo>
                    <a:pt x="366" y="586"/>
                  </a:lnTo>
                  <a:lnTo>
                    <a:pt x="344" y="499"/>
                  </a:lnTo>
                  <a:lnTo>
                    <a:pt x="311" y="438"/>
                  </a:lnTo>
                  <a:lnTo>
                    <a:pt x="286" y="397"/>
                  </a:lnTo>
                  <a:lnTo>
                    <a:pt x="243" y="344"/>
                  </a:lnTo>
                  <a:lnTo>
                    <a:pt x="198" y="299"/>
                  </a:lnTo>
                  <a:lnTo>
                    <a:pt x="140" y="262"/>
                  </a:lnTo>
                  <a:lnTo>
                    <a:pt x="81" y="241"/>
                  </a:lnTo>
                  <a:lnTo>
                    <a:pt x="35" y="224"/>
                  </a:lnTo>
                  <a:lnTo>
                    <a:pt x="0" y="221"/>
                  </a:lnTo>
                  <a:close/>
                </a:path>
              </a:pathLst>
            </a:custGeom>
            <a:gradFill rotWithShape="0">
              <a:gsLst>
                <a:gs pos="0">
                  <a:srgbClr val="B2B2B2"/>
                </a:gs>
                <a:gs pos="100000">
                  <a:srgbClr val="404040"/>
                </a:gs>
              </a:gsLst>
              <a:lin ang="5400000" scaled="1"/>
            </a:gradFill>
            <a:ln w="3175" cap="flat" cmpd="sng">
              <a:solidFill>
                <a:schemeClr val="tx1"/>
              </a:solidFill>
              <a:prstDash val="solid"/>
              <a:round/>
              <a:headEnd type="none" w="sm" len="sm"/>
              <a:tailEnd type="none" w="sm" len="sm"/>
            </a:ln>
          </p:spPr>
          <p:txBody>
            <a:bodyPr wrap="none" anchor="ctr"/>
            <a:lstStyle/>
            <a:p>
              <a:endParaRPr lang="en-US"/>
            </a:p>
          </p:txBody>
        </p:sp>
        <p:sp>
          <p:nvSpPr>
            <p:cNvPr id="7262" name="Oval 17"/>
            <p:cNvSpPr>
              <a:spLocks noChangeAspect="1" noChangeArrowheads="1"/>
            </p:cNvSpPr>
            <p:nvPr/>
          </p:nvSpPr>
          <p:spPr bwMode="auto">
            <a:xfrm rot="-110009">
              <a:off x="2731" y="3056"/>
              <a:ext cx="751" cy="959"/>
            </a:xfrm>
            <a:prstGeom prst="ellipse">
              <a:avLst/>
            </a:prstGeom>
            <a:gradFill rotWithShape="0">
              <a:gsLst>
                <a:gs pos="0">
                  <a:srgbClr val="F3F3F3"/>
                </a:gs>
                <a:gs pos="100000">
                  <a:srgbClr val="CBCBCB"/>
                </a:gs>
              </a:gsLst>
              <a:lin ang="2700000" scaled="1"/>
            </a:gradFill>
            <a:ln w="3175">
              <a:solidFill>
                <a:srgbClr val="393939"/>
              </a:solidFill>
              <a:round/>
              <a:headEnd type="none" w="sm" len="sm"/>
              <a:tailEnd type="none" w="sm" len="sm"/>
            </a:ln>
          </p:spPr>
          <p:txBody>
            <a:bodyPr wrap="none" anchor="ctr"/>
            <a:lstStyle/>
            <a:p>
              <a:endParaRPr lang="en-US"/>
            </a:p>
          </p:txBody>
        </p:sp>
        <p:sp>
          <p:nvSpPr>
            <p:cNvPr id="7263" name="Freeform 18"/>
            <p:cNvSpPr>
              <a:spLocks noChangeAspect="1"/>
            </p:cNvSpPr>
            <p:nvPr/>
          </p:nvSpPr>
          <p:spPr bwMode="auto">
            <a:xfrm>
              <a:off x="3044" y="2820"/>
              <a:ext cx="1828" cy="368"/>
            </a:xfrm>
            <a:custGeom>
              <a:avLst/>
              <a:gdLst>
                <a:gd name="T0" fmla="*/ 0 w 1828"/>
                <a:gd name="T1" fmla="*/ 236 h 368"/>
                <a:gd name="T2" fmla="*/ 312 w 1828"/>
                <a:gd name="T3" fmla="*/ 368 h 368"/>
                <a:gd name="T4" fmla="*/ 1828 w 1828"/>
                <a:gd name="T5" fmla="*/ 76 h 368"/>
                <a:gd name="T6" fmla="*/ 1606 w 1828"/>
                <a:gd name="T7" fmla="*/ 0 h 368"/>
                <a:gd name="T8" fmla="*/ 0 w 1828"/>
                <a:gd name="T9" fmla="*/ 236 h 368"/>
                <a:gd name="T10" fmla="*/ 0 60000 65536"/>
                <a:gd name="T11" fmla="*/ 0 60000 65536"/>
                <a:gd name="T12" fmla="*/ 0 60000 65536"/>
                <a:gd name="T13" fmla="*/ 0 60000 65536"/>
                <a:gd name="T14" fmla="*/ 0 60000 65536"/>
                <a:gd name="T15" fmla="*/ 0 w 1828"/>
                <a:gd name="T16" fmla="*/ 0 h 368"/>
                <a:gd name="T17" fmla="*/ 1828 w 1828"/>
                <a:gd name="T18" fmla="*/ 368 h 368"/>
              </a:gdLst>
              <a:ahLst/>
              <a:cxnLst>
                <a:cxn ang="T10">
                  <a:pos x="T0" y="T1"/>
                </a:cxn>
                <a:cxn ang="T11">
                  <a:pos x="T2" y="T3"/>
                </a:cxn>
                <a:cxn ang="T12">
                  <a:pos x="T4" y="T5"/>
                </a:cxn>
                <a:cxn ang="T13">
                  <a:pos x="T6" y="T7"/>
                </a:cxn>
                <a:cxn ang="T14">
                  <a:pos x="T8" y="T9"/>
                </a:cxn>
              </a:cxnLst>
              <a:rect l="T15" t="T16" r="T17" b="T18"/>
              <a:pathLst>
                <a:path w="1828" h="368">
                  <a:moveTo>
                    <a:pt x="0" y="236"/>
                  </a:moveTo>
                  <a:lnTo>
                    <a:pt x="312" y="368"/>
                  </a:lnTo>
                  <a:lnTo>
                    <a:pt x="1828" y="76"/>
                  </a:lnTo>
                  <a:lnTo>
                    <a:pt x="1606" y="0"/>
                  </a:lnTo>
                  <a:lnTo>
                    <a:pt x="0" y="236"/>
                  </a:lnTo>
                  <a:close/>
                </a:path>
              </a:pathLst>
            </a:custGeom>
            <a:gradFill rotWithShape="0">
              <a:gsLst>
                <a:gs pos="0">
                  <a:srgbClr val="525252"/>
                </a:gs>
                <a:gs pos="100000">
                  <a:srgbClr val="B2B2B2"/>
                </a:gs>
              </a:gsLst>
              <a:lin ang="18900000" scaled="1"/>
            </a:gradFill>
            <a:ln w="3175" cap="flat" cmpd="sng">
              <a:solidFill>
                <a:schemeClr val="tx1"/>
              </a:solidFill>
              <a:prstDash val="solid"/>
              <a:round/>
              <a:headEnd type="none" w="sm" len="sm"/>
              <a:tailEnd type="none" w="sm" len="sm"/>
            </a:ln>
          </p:spPr>
          <p:txBody>
            <a:bodyPr wrap="none" anchor="ctr"/>
            <a:lstStyle/>
            <a:p>
              <a:endParaRPr lang="en-US"/>
            </a:p>
          </p:txBody>
        </p:sp>
      </p:grpSp>
      <p:sp>
        <p:nvSpPr>
          <p:cNvPr id="11283" name="AutoShape 19"/>
          <p:cNvSpPr>
            <a:spLocks noChangeAspect="1" noChangeArrowheads="1"/>
          </p:cNvSpPr>
          <p:nvPr/>
        </p:nvSpPr>
        <p:spPr bwMode="auto">
          <a:xfrm>
            <a:off x="2819400" y="5181600"/>
            <a:ext cx="171450" cy="87313"/>
          </a:xfrm>
          <a:prstGeom prst="downArrow">
            <a:avLst>
              <a:gd name="adj1" fmla="val 50000"/>
              <a:gd name="adj2" fmla="val 25000"/>
            </a:avLst>
          </a:prstGeom>
          <a:solidFill>
            <a:schemeClr val="bg1"/>
          </a:solidFill>
          <a:ln w="12700">
            <a:solidFill>
              <a:schemeClr val="tx1"/>
            </a:solidFill>
            <a:miter lim="800000"/>
            <a:headEnd type="none" w="sm" len="sm"/>
            <a:tailEnd type="none" w="sm" len="sm"/>
          </a:ln>
          <a:effectLst>
            <a:outerShdw dist="25400" algn="ctr" rotWithShape="0">
              <a:schemeClr val="tx1"/>
            </a:outerShdw>
          </a:effectLst>
        </p:spPr>
        <p:txBody>
          <a:bodyPr wrap="none" anchor="ctr"/>
          <a:lstStyle/>
          <a:p>
            <a:pPr>
              <a:defRPr/>
            </a:pPr>
            <a:endParaRPr lang="en-US"/>
          </a:p>
        </p:txBody>
      </p:sp>
      <p:grpSp>
        <p:nvGrpSpPr>
          <p:cNvPr id="7182" name="Group 20"/>
          <p:cNvGrpSpPr>
            <a:grpSpLocks noChangeAspect="1"/>
          </p:cNvGrpSpPr>
          <p:nvPr/>
        </p:nvGrpSpPr>
        <p:grpSpPr bwMode="auto">
          <a:xfrm>
            <a:off x="2590800" y="5334000"/>
            <a:ext cx="842963" cy="382588"/>
            <a:chOff x="1795" y="2000"/>
            <a:chExt cx="2253" cy="1169"/>
          </a:xfrm>
        </p:grpSpPr>
        <p:sp>
          <p:nvSpPr>
            <p:cNvPr id="7259" name="Freeform 21"/>
            <p:cNvSpPr>
              <a:spLocks noChangeAspect="1"/>
            </p:cNvSpPr>
            <p:nvPr/>
          </p:nvSpPr>
          <p:spPr bwMode="auto">
            <a:xfrm rot="-110009">
              <a:off x="2168" y="2000"/>
              <a:ext cx="1880" cy="1130"/>
            </a:xfrm>
            <a:custGeom>
              <a:avLst/>
              <a:gdLst>
                <a:gd name="T0" fmla="*/ 0 w 1953"/>
                <a:gd name="T1" fmla="*/ 186 h 1174"/>
                <a:gd name="T2" fmla="*/ 1624 w 1953"/>
                <a:gd name="T3" fmla="*/ 2 h 1174"/>
                <a:gd name="T4" fmla="*/ 1650 w 1953"/>
                <a:gd name="T5" fmla="*/ 0 h 1174"/>
                <a:gd name="T6" fmla="*/ 1689 w 1953"/>
                <a:gd name="T7" fmla="*/ 2 h 1174"/>
                <a:gd name="T8" fmla="*/ 1720 w 1953"/>
                <a:gd name="T9" fmla="*/ 6 h 1174"/>
                <a:gd name="T10" fmla="*/ 1771 w 1953"/>
                <a:gd name="T11" fmla="*/ 24 h 1174"/>
                <a:gd name="T12" fmla="*/ 1807 w 1953"/>
                <a:gd name="T13" fmla="*/ 45 h 1174"/>
                <a:gd name="T14" fmla="*/ 1846 w 1953"/>
                <a:gd name="T15" fmla="*/ 74 h 1174"/>
                <a:gd name="T16" fmla="*/ 1867 w 1953"/>
                <a:gd name="T17" fmla="*/ 96 h 1174"/>
                <a:gd name="T18" fmla="*/ 1884 w 1953"/>
                <a:gd name="T19" fmla="*/ 116 h 1174"/>
                <a:gd name="T20" fmla="*/ 1903 w 1953"/>
                <a:gd name="T21" fmla="*/ 143 h 1174"/>
                <a:gd name="T22" fmla="*/ 1917 w 1953"/>
                <a:gd name="T23" fmla="*/ 168 h 1174"/>
                <a:gd name="T24" fmla="*/ 1927 w 1953"/>
                <a:gd name="T25" fmla="*/ 192 h 1174"/>
                <a:gd name="T26" fmla="*/ 1936 w 1953"/>
                <a:gd name="T27" fmla="*/ 219 h 1174"/>
                <a:gd name="T28" fmla="*/ 1944 w 1953"/>
                <a:gd name="T29" fmla="*/ 242 h 1174"/>
                <a:gd name="T30" fmla="*/ 1950 w 1953"/>
                <a:gd name="T31" fmla="*/ 275 h 1174"/>
                <a:gd name="T32" fmla="*/ 1953 w 1953"/>
                <a:gd name="T33" fmla="*/ 311 h 1174"/>
                <a:gd name="T34" fmla="*/ 1953 w 1953"/>
                <a:gd name="T35" fmla="*/ 345 h 1174"/>
                <a:gd name="T36" fmla="*/ 1948 w 1953"/>
                <a:gd name="T37" fmla="*/ 390 h 1174"/>
                <a:gd name="T38" fmla="*/ 1938 w 1953"/>
                <a:gd name="T39" fmla="*/ 434 h 1174"/>
                <a:gd name="T40" fmla="*/ 1917 w 1953"/>
                <a:gd name="T41" fmla="*/ 486 h 1174"/>
                <a:gd name="T42" fmla="*/ 1888 w 1953"/>
                <a:gd name="T43" fmla="*/ 534 h 1174"/>
                <a:gd name="T44" fmla="*/ 1845 w 1953"/>
                <a:gd name="T45" fmla="*/ 582 h 1174"/>
                <a:gd name="T46" fmla="*/ 1785 w 1953"/>
                <a:gd name="T47" fmla="*/ 624 h 1174"/>
                <a:gd name="T48" fmla="*/ 1728 w 1953"/>
                <a:gd name="T49" fmla="*/ 646 h 1174"/>
                <a:gd name="T50" fmla="*/ 76 w 1953"/>
                <a:gd name="T51" fmla="*/ 1174 h 1174"/>
                <a:gd name="T52" fmla="*/ 164 w 1953"/>
                <a:gd name="T53" fmla="*/ 1126 h 1174"/>
                <a:gd name="T54" fmla="*/ 224 w 1953"/>
                <a:gd name="T55" fmla="*/ 1074 h 1174"/>
                <a:gd name="T56" fmla="*/ 260 w 1953"/>
                <a:gd name="T57" fmla="*/ 1030 h 1174"/>
                <a:gd name="T58" fmla="*/ 304 w 1953"/>
                <a:gd name="T59" fmla="*/ 974 h 1174"/>
                <a:gd name="T60" fmla="*/ 352 w 1953"/>
                <a:gd name="T61" fmla="*/ 886 h 1174"/>
                <a:gd name="T62" fmla="*/ 368 w 1953"/>
                <a:gd name="T63" fmla="*/ 814 h 1174"/>
                <a:gd name="T64" fmla="*/ 376 w 1953"/>
                <a:gd name="T65" fmla="*/ 750 h 1174"/>
                <a:gd name="T66" fmla="*/ 376 w 1953"/>
                <a:gd name="T67" fmla="*/ 702 h 1174"/>
                <a:gd name="T68" fmla="*/ 376 w 1953"/>
                <a:gd name="T69" fmla="*/ 650 h 1174"/>
                <a:gd name="T70" fmla="*/ 368 w 1953"/>
                <a:gd name="T71" fmla="*/ 578 h 1174"/>
                <a:gd name="T72" fmla="*/ 348 w 1953"/>
                <a:gd name="T73" fmla="*/ 486 h 1174"/>
                <a:gd name="T74" fmla="*/ 316 w 1953"/>
                <a:gd name="T75" fmla="*/ 422 h 1174"/>
                <a:gd name="T76" fmla="*/ 292 w 1953"/>
                <a:gd name="T77" fmla="*/ 378 h 1174"/>
                <a:gd name="T78" fmla="*/ 248 w 1953"/>
                <a:gd name="T79" fmla="*/ 322 h 1174"/>
                <a:gd name="T80" fmla="*/ 204 w 1953"/>
                <a:gd name="T81" fmla="*/ 274 h 1174"/>
                <a:gd name="T82" fmla="*/ 144 w 1953"/>
                <a:gd name="T83" fmla="*/ 234 h 1174"/>
                <a:gd name="T84" fmla="*/ 84 w 1953"/>
                <a:gd name="T85" fmla="*/ 210 h 1174"/>
                <a:gd name="T86" fmla="*/ 36 w 1953"/>
                <a:gd name="T87" fmla="*/ 190 h 1174"/>
                <a:gd name="T88" fmla="*/ 0 w 1953"/>
                <a:gd name="T89" fmla="*/ 186 h 117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53"/>
                <a:gd name="T136" fmla="*/ 0 h 1174"/>
                <a:gd name="T137" fmla="*/ 1953 w 1953"/>
                <a:gd name="T138" fmla="*/ 1174 h 117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53" h="1174">
                  <a:moveTo>
                    <a:pt x="0" y="186"/>
                  </a:moveTo>
                  <a:lnTo>
                    <a:pt x="1624" y="2"/>
                  </a:lnTo>
                  <a:lnTo>
                    <a:pt x="1650" y="0"/>
                  </a:lnTo>
                  <a:lnTo>
                    <a:pt x="1689" y="2"/>
                  </a:lnTo>
                  <a:lnTo>
                    <a:pt x="1720" y="6"/>
                  </a:lnTo>
                  <a:lnTo>
                    <a:pt x="1771" y="24"/>
                  </a:lnTo>
                  <a:lnTo>
                    <a:pt x="1807" y="45"/>
                  </a:lnTo>
                  <a:lnTo>
                    <a:pt x="1846" y="74"/>
                  </a:lnTo>
                  <a:lnTo>
                    <a:pt x="1867" y="96"/>
                  </a:lnTo>
                  <a:lnTo>
                    <a:pt x="1884" y="116"/>
                  </a:lnTo>
                  <a:lnTo>
                    <a:pt x="1903" y="143"/>
                  </a:lnTo>
                  <a:lnTo>
                    <a:pt x="1917" y="168"/>
                  </a:lnTo>
                  <a:lnTo>
                    <a:pt x="1927" y="192"/>
                  </a:lnTo>
                  <a:lnTo>
                    <a:pt x="1936" y="219"/>
                  </a:lnTo>
                  <a:lnTo>
                    <a:pt x="1944" y="242"/>
                  </a:lnTo>
                  <a:lnTo>
                    <a:pt x="1950" y="275"/>
                  </a:lnTo>
                  <a:lnTo>
                    <a:pt x="1953" y="311"/>
                  </a:lnTo>
                  <a:lnTo>
                    <a:pt x="1953" y="345"/>
                  </a:lnTo>
                  <a:lnTo>
                    <a:pt x="1948" y="390"/>
                  </a:lnTo>
                  <a:lnTo>
                    <a:pt x="1938" y="434"/>
                  </a:lnTo>
                  <a:lnTo>
                    <a:pt x="1917" y="486"/>
                  </a:lnTo>
                  <a:lnTo>
                    <a:pt x="1888" y="534"/>
                  </a:lnTo>
                  <a:lnTo>
                    <a:pt x="1845" y="582"/>
                  </a:lnTo>
                  <a:lnTo>
                    <a:pt x="1785" y="624"/>
                  </a:lnTo>
                  <a:lnTo>
                    <a:pt x="1728" y="646"/>
                  </a:lnTo>
                  <a:lnTo>
                    <a:pt x="76" y="1174"/>
                  </a:lnTo>
                  <a:lnTo>
                    <a:pt x="164" y="1126"/>
                  </a:lnTo>
                  <a:lnTo>
                    <a:pt x="224" y="1074"/>
                  </a:lnTo>
                  <a:lnTo>
                    <a:pt x="260" y="1030"/>
                  </a:lnTo>
                  <a:lnTo>
                    <a:pt x="304" y="974"/>
                  </a:lnTo>
                  <a:lnTo>
                    <a:pt x="352" y="886"/>
                  </a:lnTo>
                  <a:lnTo>
                    <a:pt x="368" y="814"/>
                  </a:lnTo>
                  <a:lnTo>
                    <a:pt x="376" y="750"/>
                  </a:lnTo>
                  <a:lnTo>
                    <a:pt x="376" y="702"/>
                  </a:lnTo>
                  <a:lnTo>
                    <a:pt x="376" y="650"/>
                  </a:lnTo>
                  <a:lnTo>
                    <a:pt x="368" y="578"/>
                  </a:lnTo>
                  <a:lnTo>
                    <a:pt x="348" y="486"/>
                  </a:lnTo>
                  <a:lnTo>
                    <a:pt x="316" y="422"/>
                  </a:lnTo>
                  <a:lnTo>
                    <a:pt x="292" y="378"/>
                  </a:lnTo>
                  <a:lnTo>
                    <a:pt x="248" y="322"/>
                  </a:lnTo>
                  <a:lnTo>
                    <a:pt x="204" y="274"/>
                  </a:lnTo>
                  <a:lnTo>
                    <a:pt x="144" y="234"/>
                  </a:lnTo>
                  <a:lnTo>
                    <a:pt x="84" y="210"/>
                  </a:lnTo>
                  <a:lnTo>
                    <a:pt x="36" y="190"/>
                  </a:lnTo>
                  <a:lnTo>
                    <a:pt x="0" y="186"/>
                  </a:lnTo>
                  <a:close/>
                </a:path>
              </a:pathLst>
            </a:custGeom>
            <a:gradFill rotWithShape="0">
              <a:gsLst>
                <a:gs pos="0">
                  <a:srgbClr val="B2B2B2"/>
                </a:gs>
                <a:gs pos="100000">
                  <a:srgbClr val="404040"/>
                </a:gs>
              </a:gsLst>
              <a:lin ang="5400000" scaled="1"/>
            </a:gradFill>
            <a:ln w="3175" cap="flat" cmpd="sng">
              <a:solidFill>
                <a:schemeClr val="tx1"/>
              </a:solidFill>
              <a:prstDash val="solid"/>
              <a:round/>
              <a:headEnd type="none" w="sm" len="sm"/>
              <a:tailEnd type="none" w="sm" len="sm"/>
            </a:ln>
          </p:spPr>
          <p:txBody>
            <a:bodyPr wrap="none" anchor="ctr"/>
            <a:lstStyle/>
            <a:p>
              <a:endParaRPr lang="en-US"/>
            </a:p>
          </p:txBody>
        </p:sp>
        <p:sp>
          <p:nvSpPr>
            <p:cNvPr id="7260" name="Oval 22"/>
            <p:cNvSpPr>
              <a:spLocks noChangeAspect="1" noChangeArrowheads="1"/>
            </p:cNvSpPr>
            <p:nvPr/>
          </p:nvSpPr>
          <p:spPr bwMode="auto">
            <a:xfrm rot="-110009">
              <a:off x="1795" y="2210"/>
              <a:ext cx="751" cy="959"/>
            </a:xfrm>
            <a:prstGeom prst="ellipse">
              <a:avLst/>
            </a:prstGeom>
            <a:gradFill rotWithShape="0">
              <a:gsLst>
                <a:gs pos="0">
                  <a:srgbClr val="F3F3F3"/>
                </a:gs>
                <a:gs pos="100000">
                  <a:srgbClr val="CBCBCB"/>
                </a:gs>
              </a:gsLst>
              <a:lin ang="2700000" scaled="1"/>
            </a:gradFill>
            <a:ln w="3175">
              <a:solidFill>
                <a:srgbClr val="393939"/>
              </a:solidFill>
              <a:round/>
              <a:headEnd type="none" w="sm" len="sm"/>
              <a:tailEnd type="none" w="sm" len="sm"/>
            </a:ln>
          </p:spPr>
          <p:txBody>
            <a:bodyPr wrap="none" anchor="ctr"/>
            <a:lstStyle/>
            <a:p>
              <a:endParaRPr lang="en-US"/>
            </a:p>
          </p:txBody>
        </p:sp>
      </p:grpSp>
      <p:sp>
        <p:nvSpPr>
          <p:cNvPr id="7183" name="Text Box 23"/>
          <p:cNvSpPr txBox="1">
            <a:spLocks noChangeAspect="1" noChangeArrowheads="1"/>
          </p:cNvSpPr>
          <p:nvPr/>
        </p:nvSpPr>
        <p:spPr bwMode="auto">
          <a:xfrm>
            <a:off x="0" y="5486400"/>
            <a:ext cx="2297113" cy="300038"/>
          </a:xfrm>
          <a:prstGeom prst="rect">
            <a:avLst/>
          </a:prstGeom>
          <a:noFill/>
          <a:ln w="12700">
            <a:noFill/>
            <a:miter lim="800000"/>
            <a:headEnd type="none" w="sm" len="sm"/>
            <a:tailEnd type="none" w="sm" len="sm"/>
          </a:ln>
        </p:spPr>
        <p:txBody>
          <a:bodyPr>
            <a:spAutoFit/>
          </a:bodyPr>
          <a:lstStyle/>
          <a:p>
            <a:pPr algn="r" eaLnBrk="0" hangingPunct="0">
              <a:lnSpc>
                <a:spcPct val="85000"/>
              </a:lnSpc>
            </a:pPr>
            <a:r>
              <a:rPr lang="en-US" sz="1600"/>
              <a:t>Diameter grind</a:t>
            </a:r>
          </a:p>
        </p:txBody>
      </p:sp>
      <p:sp>
        <p:nvSpPr>
          <p:cNvPr id="11288" name="AutoShape 24"/>
          <p:cNvSpPr>
            <a:spLocks noChangeAspect="1" noChangeArrowheads="1"/>
          </p:cNvSpPr>
          <p:nvPr/>
        </p:nvSpPr>
        <p:spPr bwMode="auto">
          <a:xfrm>
            <a:off x="3200400" y="5638800"/>
            <a:ext cx="169863" cy="87313"/>
          </a:xfrm>
          <a:prstGeom prst="downArrow">
            <a:avLst>
              <a:gd name="adj1" fmla="val 50000"/>
              <a:gd name="adj2" fmla="val 25000"/>
            </a:avLst>
          </a:prstGeom>
          <a:solidFill>
            <a:schemeClr val="bg1"/>
          </a:solidFill>
          <a:ln w="12700">
            <a:solidFill>
              <a:schemeClr val="tx1"/>
            </a:solidFill>
            <a:miter lim="800000"/>
            <a:headEnd type="none" w="sm" len="sm"/>
            <a:tailEnd type="none" w="sm" len="sm"/>
          </a:ln>
          <a:effectLst>
            <a:outerShdw dist="25400" algn="ctr" rotWithShape="0">
              <a:schemeClr val="tx1"/>
            </a:outerShdw>
          </a:effectLst>
        </p:spPr>
        <p:txBody>
          <a:bodyPr wrap="none" anchor="ctr"/>
          <a:lstStyle/>
          <a:p>
            <a:pPr>
              <a:defRPr/>
            </a:pPr>
            <a:endParaRPr lang="en-US"/>
          </a:p>
        </p:txBody>
      </p:sp>
      <p:grpSp>
        <p:nvGrpSpPr>
          <p:cNvPr id="7185" name="Group 25"/>
          <p:cNvGrpSpPr>
            <a:grpSpLocks noChangeAspect="1"/>
          </p:cNvGrpSpPr>
          <p:nvPr/>
        </p:nvGrpSpPr>
        <p:grpSpPr bwMode="auto">
          <a:xfrm>
            <a:off x="2024063" y="4741863"/>
            <a:ext cx="1638300" cy="425450"/>
            <a:chOff x="348" y="815"/>
            <a:chExt cx="4874" cy="1441"/>
          </a:xfrm>
        </p:grpSpPr>
        <p:grpSp>
          <p:nvGrpSpPr>
            <p:cNvPr id="7187" name="Group 26"/>
            <p:cNvGrpSpPr>
              <a:grpSpLocks noChangeAspect="1"/>
            </p:cNvGrpSpPr>
            <p:nvPr/>
          </p:nvGrpSpPr>
          <p:grpSpPr bwMode="auto">
            <a:xfrm>
              <a:off x="4162" y="815"/>
              <a:ext cx="1060" cy="837"/>
              <a:chOff x="4162" y="815"/>
              <a:chExt cx="1060" cy="837"/>
            </a:xfrm>
          </p:grpSpPr>
          <p:grpSp>
            <p:nvGrpSpPr>
              <p:cNvPr id="7253" name="Group 27"/>
              <p:cNvGrpSpPr>
                <a:grpSpLocks noChangeAspect="1"/>
              </p:cNvGrpSpPr>
              <p:nvPr/>
            </p:nvGrpSpPr>
            <p:grpSpPr bwMode="auto">
              <a:xfrm>
                <a:off x="4321" y="818"/>
                <a:ext cx="901" cy="825"/>
                <a:chOff x="4323" y="1203"/>
                <a:chExt cx="1191" cy="1089"/>
              </a:xfrm>
            </p:grpSpPr>
            <p:sp>
              <p:nvSpPr>
                <p:cNvPr id="7255" name="Freeform 28"/>
                <p:cNvSpPr>
                  <a:spLocks noChangeAspect="1"/>
                </p:cNvSpPr>
                <p:nvPr/>
              </p:nvSpPr>
              <p:spPr bwMode="auto">
                <a:xfrm>
                  <a:off x="4527" y="1809"/>
                  <a:ext cx="468" cy="483"/>
                </a:xfrm>
                <a:custGeom>
                  <a:avLst/>
                  <a:gdLst>
                    <a:gd name="T0" fmla="*/ 132 w 468"/>
                    <a:gd name="T1" fmla="*/ 276 h 483"/>
                    <a:gd name="T2" fmla="*/ 123 w 468"/>
                    <a:gd name="T3" fmla="*/ 309 h 483"/>
                    <a:gd name="T4" fmla="*/ 102 w 468"/>
                    <a:gd name="T5" fmla="*/ 363 h 483"/>
                    <a:gd name="T6" fmla="*/ 78 w 468"/>
                    <a:gd name="T7" fmla="*/ 408 h 483"/>
                    <a:gd name="T8" fmla="*/ 33 w 468"/>
                    <a:gd name="T9" fmla="*/ 453 h 483"/>
                    <a:gd name="T10" fmla="*/ 0 w 468"/>
                    <a:gd name="T11" fmla="*/ 483 h 483"/>
                    <a:gd name="T12" fmla="*/ 165 w 468"/>
                    <a:gd name="T13" fmla="*/ 450 h 483"/>
                    <a:gd name="T14" fmla="*/ 279 w 468"/>
                    <a:gd name="T15" fmla="*/ 378 h 483"/>
                    <a:gd name="T16" fmla="*/ 381 w 468"/>
                    <a:gd name="T17" fmla="*/ 204 h 483"/>
                    <a:gd name="T18" fmla="*/ 453 w 468"/>
                    <a:gd name="T19" fmla="*/ 57 h 483"/>
                    <a:gd name="T20" fmla="*/ 468 w 468"/>
                    <a:gd name="T21" fmla="*/ 0 h 483"/>
                    <a:gd name="T22" fmla="*/ 411 w 468"/>
                    <a:gd name="T23" fmla="*/ 99 h 483"/>
                    <a:gd name="T24" fmla="*/ 333 w 468"/>
                    <a:gd name="T25" fmla="*/ 183 h 483"/>
                    <a:gd name="T26" fmla="*/ 291 w 468"/>
                    <a:gd name="T27" fmla="*/ 231 h 483"/>
                    <a:gd name="T28" fmla="*/ 132 w 468"/>
                    <a:gd name="T29" fmla="*/ 276 h 4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68"/>
                    <a:gd name="T46" fmla="*/ 0 h 483"/>
                    <a:gd name="T47" fmla="*/ 468 w 468"/>
                    <a:gd name="T48" fmla="*/ 483 h 48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68" h="483">
                      <a:moveTo>
                        <a:pt x="132" y="276"/>
                      </a:moveTo>
                      <a:lnTo>
                        <a:pt x="123" y="309"/>
                      </a:lnTo>
                      <a:lnTo>
                        <a:pt x="102" y="363"/>
                      </a:lnTo>
                      <a:lnTo>
                        <a:pt x="78" y="408"/>
                      </a:lnTo>
                      <a:lnTo>
                        <a:pt x="33" y="453"/>
                      </a:lnTo>
                      <a:lnTo>
                        <a:pt x="0" y="483"/>
                      </a:lnTo>
                      <a:lnTo>
                        <a:pt x="165" y="450"/>
                      </a:lnTo>
                      <a:lnTo>
                        <a:pt x="279" y="378"/>
                      </a:lnTo>
                      <a:lnTo>
                        <a:pt x="381" y="204"/>
                      </a:lnTo>
                      <a:lnTo>
                        <a:pt x="453" y="57"/>
                      </a:lnTo>
                      <a:lnTo>
                        <a:pt x="468" y="0"/>
                      </a:lnTo>
                      <a:lnTo>
                        <a:pt x="411" y="99"/>
                      </a:lnTo>
                      <a:lnTo>
                        <a:pt x="333" y="183"/>
                      </a:lnTo>
                      <a:lnTo>
                        <a:pt x="291" y="231"/>
                      </a:lnTo>
                      <a:lnTo>
                        <a:pt x="132" y="276"/>
                      </a:lnTo>
                      <a:close/>
                    </a:path>
                  </a:pathLst>
                </a:custGeom>
                <a:gradFill rotWithShape="0">
                  <a:gsLst>
                    <a:gs pos="0">
                      <a:srgbClr val="5F5F5F"/>
                    </a:gs>
                    <a:gs pos="100000">
                      <a:srgbClr val="2C2C2C"/>
                    </a:gs>
                  </a:gsLst>
                  <a:path path="rect">
                    <a:fillToRect r="100000" b="100000"/>
                  </a:path>
                </a:gradFill>
                <a:ln w="3175" cap="flat" cmpd="sng">
                  <a:solidFill>
                    <a:schemeClr val="tx1"/>
                  </a:solidFill>
                  <a:prstDash val="solid"/>
                  <a:round/>
                  <a:headEnd type="none" w="sm" len="sm"/>
                  <a:tailEnd type="none" w="sm" len="sm"/>
                </a:ln>
              </p:spPr>
              <p:txBody>
                <a:bodyPr wrap="none" anchor="ctr"/>
                <a:lstStyle/>
                <a:p>
                  <a:endParaRPr lang="en-US"/>
                </a:p>
              </p:txBody>
            </p:sp>
            <p:sp>
              <p:nvSpPr>
                <p:cNvPr id="7256" name="Freeform 29"/>
                <p:cNvSpPr>
                  <a:spLocks noChangeAspect="1"/>
                </p:cNvSpPr>
                <p:nvPr/>
              </p:nvSpPr>
              <p:spPr bwMode="auto">
                <a:xfrm>
                  <a:off x="4323" y="1203"/>
                  <a:ext cx="1185" cy="507"/>
                </a:xfrm>
                <a:custGeom>
                  <a:avLst/>
                  <a:gdLst>
                    <a:gd name="T0" fmla="*/ 177 w 1185"/>
                    <a:gd name="T1" fmla="*/ 108 h 507"/>
                    <a:gd name="T2" fmla="*/ 204 w 1185"/>
                    <a:gd name="T3" fmla="*/ 141 h 507"/>
                    <a:gd name="T4" fmla="*/ 243 w 1185"/>
                    <a:gd name="T5" fmla="*/ 198 h 507"/>
                    <a:gd name="T6" fmla="*/ 282 w 1185"/>
                    <a:gd name="T7" fmla="*/ 273 h 507"/>
                    <a:gd name="T8" fmla="*/ 321 w 1185"/>
                    <a:gd name="T9" fmla="*/ 378 h 507"/>
                    <a:gd name="T10" fmla="*/ 336 w 1185"/>
                    <a:gd name="T11" fmla="*/ 435 h 507"/>
                    <a:gd name="T12" fmla="*/ 345 w 1185"/>
                    <a:gd name="T13" fmla="*/ 507 h 507"/>
                    <a:gd name="T14" fmla="*/ 1185 w 1185"/>
                    <a:gd name="T15" fmla="*/ 354 h 507"/>
                    <a:gd name="T16" fmla="*/ 1182 w 1185"/>
                    <a:gd name="T17" fmla="*/ 333 h 507"/>
                    <a:gd name="T18" fmla="*/ 732 w 1185"/>
                    <a:gd name="T19" fmla="*/ 411 h 507"/>
                    <a:gd name="T20" fmla="*/ 675 w 1185"/>
                    <a:gd name="T21" fmla="*/ 387 h 507"/>
                    <a:gd name="T22" fmla="*/ 552 w 1185"/>
                    <a:gd name="T23" fmla="*/ 243 h 507"/>
                    <a:gd name="T24" fmla="*/ 492 w 1185"/>
                    <a:gd name="T25" fmla="*/ 192 h 507"/>
                    <a:gd name="T26" fmla="*/ 423 w 1185"/>
                    <a:gd name="T27" fmla="*/ 135 h 507"/>
                    <a:gd name="T28" fmla="*/ 348 w 1185"/>
                    <a:gd name="T29" fmla="*/ 81 h 507"/>
                    <a:gd name="T30" fmla="*/ 270 w 1185"/>
                    <a:gd name="T31" fmla="*/ 48 h 507"/>
                    <a:gd name="T32" fmla="*/ 150 w 1185"/>
                    <a:gd name="T33" fmla="*/ 9 h 507"/>
                    <a:gd name="T34" fmla="*/ 90 w 1185"/>
                    <a:gd name="T35" fmla="*/ 3 h 507"/>
                    <a:gd name="T36" fmla="*/ 0 w 1185"/>
                    <a:gd name="T37" fmla="*/ 0 h 507"/>
                    <a:gd name="T38" fmla="*/ 66 w 1185"/>
                    <a:gd name="T39" fmla="*/ 15 h 507"/>
                    <a:gd name="T40" fmla="*/ 105 w 1185"/>
                    <a:gd name="T41" fmla="*/ 36 h 507"/>
                    <a:gd name="T42" fmla="*/ 162 w 1185"/>
                    <a:gd name="T43" fmla="*/ 90 h 507"/>
                    <a:gd name="T44" fmla="*/ 177 w 1185"/>
                    <a:gd name="T45" fmla="*/ 108 h 50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85"/>
                    <a:gd name="T70" fmla="*/ 0 h 507"/>
                    <a:gd name="T71" fmla="*/ 1185 w 1185"/>
                    <a:gd name="T72" fmla="*/ 507 h 50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85" h="507">
                      <a:moveTo>
                        <a:pt x="177" y="108"/>
                      </a:moveTo>
                      <a:lnTo>
                        <a:pt x="204" y="141"/>
                      </a:lnTo>
                      <a:lnTo>
                        <a:pt x="243" y="198"/>
                      </a:lnTo>
                      <a:lnTo>
                        <a:pt x="282" y="273"/>
                      </a:lnTo>
                      <a:lnTo>
                        <a:pt x="321" y="378"/>
                      </a:lnTo>
                      <a:lnTo>
                        <a:pt x="336" y="435"/>
                      </a:lnTo>
                      <a:lnTo>
                        <a:pt x="345" y="507"/>
                      </a:lnTo>
                      <a:lnTo>
                        <a:pt x="1185" y="354"/>
                      </a:lnTo>
                      <a:lnTo>
                        <a:pt x="1182" y="333"/>
                      </a:lnTo>
                      <a:lnTo>
                        <a:pt x="732" y="411"/>
                      </a:lnTo>
                      <a:lnTo>
                        <a:pt x="675" y="387"/>
                      </a:lnTo>
                      <a:lnTo>
                        <a:pt x="552" y="243"/>
                      </a:lnTo>
                      <a:lnTo>
                        <a:pt x="492" y="192"/>
                      </a:lnTo>
                      <a:lnTo>
                        <a:pt x="423" y="135"/>
                      </a:lnTo>
                      <a:lnTo>
                        <a:pt x="348" y="81"/>
                      </a:lnTo>
                      <a:lnTo>
                        <a:pt x="270" y="48"/>
                      </a:lnTo>
                      <a:lnTo>
                        <a:pt x="150" y="9"/>
                      </a:lnTo>
                      <a:lnTo>
                        <a:pt x="90" y="3"/>
                      </a:lnTo>
                      <a:lnTo>
                        <a:pt x="0" y="0"/>
                      </a:lnTo>
                      <a:lnTo>
                        <a:pt x="66" y="15"/>
                      </a:lnTo>
                      <a:lnTo>
                        <a:pt x="105" y="36"/>
                      </a:lnTo>
                      <a:lnTo>
                        <a:pt x="162" y="90"/>
                      </a:lnTo>
                      <a:lnTo>
                        <a:pt x="177" y="108"/>
                      </a:lnTo>
                      <a:close/>
                    </a:path>
                  </a:pathLst>
                </a:custGeom>
                <a:gradFill rotWithShape="0">
                  <a:gsLst>
                    <a:gs pos="0">
                      <a:srgbClr val="808080"/>
                    </a:gs>
                    <a:gs pos="100000">
                      <a:srgbClr val="080808"/>
                    </a:gs>
                  </a:gsLst>
                  <a:path path="rect">
                    <a:fillToRect t="100000" r="100000"/>
                  </a:path>
                </a:gradFill>
                <a:ln w="3175" cap="flat" cmpd="sng">
                  <a:solidFill>
                    <a:schemeClr val="tx1"/>
                  </a:solidFill>
                  <a:prstDash val="solid"/>
                  <a:round/>
                  <a:headEnd type="none" w="sm" len="sm"/>
                  <a:tailEnd type="none" w="sm" len="sm"/>
                </a:ln>
              </p:spPr>
              <p:txBody>
                <a:bodyPr wrap="none" anchor="ctr"/>
                <a:lstStyle/>
                <a:p>
                  <a:endParaRPr lang="en-US"/>
                </a:p>
              </p:txBody>
            </p:sp>
            <p:sp>
              <p:nvSpPr>
                <p:cNvPr id="7257" name="Freeform 30"/>
                <p:cNvSpPr>
                  <a:spLocks noChangeAspect="1"/>
                </p:cNvSpPr>
                <p:nvPr/>
              </p:nvSpPr>
              <p:spPr bwMode="auto">
                <a:xfrm>
                  <a:off x="4650" y="1557"/>
                  <a:ext cx="864" cy="543"/>
                </a:xfrm>
                <a:custGeom>
                  <a:avLst/>
                  <a:gdLst>
                    <a:gd name="T0" fmla="*/ 12 w 864"/>
                    <a:gd name="T1" fmla="*/ 144 h 543"/>
                    <a:gd name="T2" fmla="*/ 22 w 864"/>
                    <a:gd name="T3" fmla="*/ 207 h 543"/>
                    <a:gd name="T4" fmla="*/ 22 w 864"/>
                    <a:gd name="T5" fmla="*/ 307 h 543"/>
                    <a:gd name="T6" fmla="*/ 22 w 864"/>
                    <a:gd name="T7" fmla="*/ 425 h 543"/>
                    <a:gd name="T8" fmla="*/ 0 w 864"/>
                    <a:gd name="T9" fmla="*/ 543 h 543"/>
                    <a:gd name="T10" fmla="*/ 168 w 864"/>
                    <a:gd name="T11" fmla="*/ 480 h 543"/>
                    <a:gd name="T12" fmla="*/ 255 w 864"/>
                    <a:gd name="T13" fmla="*/ 414 h 543"/>
                    <a:gd name="T14" fmla="*/ 297 w 864"/>
                    <a:gd name="T15" fmla="*/ 363 h 543"/>
                    <a:gd name="T16" fmla="*/ 386 w 864"/>
                    <a:gd name="T17" fmla="*/ 189 h 543"/>
                    <a:gd name="T18" fmla="*/ 422 w 864"/>
                    <a:gd name="T19" fmla="*/ 107 h 543"/>
                    <a:gd name="T20" fmla="*/ 864 w 864"/>
                    <a:gd name="T21" fmla="*/ 18 h 543"/>
                    <a:gd name="T22" fmla="*/ 864 w 864"/>
                    <a:gd name="T23" fmla="*/ 0 h 543"/>
                    <a:gd name="T24" fmla="*/ 171 w 864"/>
                    <a:gd name="T25" fmla="*/ 120 h 543"/>
                    <a:gd name="T26" fmla="*/ 12 w 864"/>
                    <a:gd name="T27" fmla="*/ 144 h 54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64"/>
                    <a:gd name="T43" fmla="*/ 0 h 543"/>
                    <a:gd name="T44" fmla="*/ 864 w 864"/>
                    <a:gd name="T45" fmla="*/ 543 h 54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64" h="543">
                      <a:moveTo>
                        <a:pt x="12" y="144"/>
                      </a:moveTo>
                      <a:lnTo>
                        <a:pt x="22" y="207"/>
                      </a:lnTo>
                      <a:lnTo>
                        <a:pt x="22" y="307"/>
                      </a:lnTo>
                      <a:lnTo>
                        <a:pt x="22" y="425"/>
                      </a:lnTo>
                      <a:lnTo>
                        <a:pt x="0" y="543"/>
                      </a:lnTo>
                      <a:lnTo>
                        <a:pt x="168" y="480"/>
                      </a:lnTo>
                      <a:lnTo>
                        <a:pt x="255" y="414"/>
                      </a:lnTo>
                      <a:lnTo>
                        <a:pt x="297" y="363"/>
                      </a:lnTo>
                      <a:lnTo>
                        <a:pt x="386" y="189"/>
                      </a:lnTo>
                      <a:lnTo>
                        <a:pt x="422" y="107"/>
                      </a:lnTo>
                      <a:lnTo>
                        <a:pt x="864" y="18"/>
                      </a:lnTo>
                      <a:lnTo>
                        <a:pt x="864" y="0"/>
                      </a:lnTo>
                      <a:lnTo>
                        <a:pt x="171" y="120"/>
                      </a:lnTo>
                      <a:lnTo>
                        <a:pt x="12" y="144"/>
                      </a:lnTo>
                      <a:close/>
                    </a:path>
                  </a:pathLst>
                </a:custGeom>
                <a:gradFill rotWithShape="0">
                  <a:gsLst>
                    <a:gs pos="0">
                      <a:srgbClr val="969696"/>
                    </a:gs>
                    <a:gs pos="50000">
                      <a:srgbClr val="454545"/>
                    </a:gs>
                    <a:gs pos="100000">
                      <a:srgbClr val="969696"/>
                    </a:gs>
                  </a:gsLst>
                  <a:lin ang="2700000" scaled="1"/>
                </a:gradFill>
                <a:ln w="3175" cap="flat" cmpd="sng">
                  <a:solidFill>
                    <a:schemeClr val="tx1"/>
                  </a:solidFill>
                  <a:prstDash val="solid"/>
                  <a:round/>
                  <a:headEnd type="none" w="sm" len="sm"/>
                  <a:tailEnd type="none" w="sm" len="sm"/>
                </a:ln>
              </p:spPr>
              <p:txBody>
                <a:bodyPr wrap="none" anchor="ctr"/>
                <a:lstStyle/>
                <a:p>
                  <a:endParaRPr lang="en-US"/>
                </a:p>
              </p:txBody>
            </p:sp>
            <p:sp>
              <p:nvSpPr>
                <p:cNvPr id="7258" name="Freeform 31"/>
                <p:cNvSpPr>
                  <a:spLocks noChangeAspect="1"/>
                </p:cNvSpPr>
                <p:nvPr/>
              </p:nvSpPr>
              <p:spPr bwMode="auto">
                <a:xfrm>
                  <a:off x="4524" y="1353"/>
                  <a:ext cx="990" cy="351"/>
                </a:xfrm>
                <a:custGeom>
                  <a:avLst/>
                  <a:gdLst>
                    <a:gd name="T0" fmla="*/ 132 w 990"/>
                    <a:gd name="T1" fmla="*/ 351 h 351"/>
                    <a:gd name="T2" fmla="*/ 132 w 990"/>
                    <a:gd name="T3" fmla="*/ 321 h 351"/>
                    <a:gd name="T4" fmla="*/ 120 w 990"/>
                    <a:gd name="T5" fmla="*/ 255 h 351"/>
                    <a:gd name="T6" fmla="*/ 111 w 990"/>
                    <a:gd name="T7" fmla="*/ 219 h 351"/>
                    <a:gd name="T8" fmla="*/ 96 w 990"/>
                    <a:gd name="T9" fmla="*/ 183 h 351"/>
                    <a:gd name="T10" fmla="*/ 81 w 990"/>
                    <a:gd name="T11" fmla="*/ 141 h 351"/>
                    <a:gd name="T12" fmla="*/ 66 w 990"/>
                    <a:gd name="T13" fmla="*/ 102 h 351"/>
                    <a:gd name="T14" fmla="*/ 45 w 990"/>
                    <a:gd name="T15" fmla="*/ 66 h 351"/>
                    <a:gd name="T16" fmla="*/ 30 w 990"/>
                    <a:gd name="T17" fmla="*/ 39 h 351"/>
                    <a:gd name="T18" fmla="*/ 0 w 990"/>
                    <a:gd name="T19" fmla="*/ 3 h 351"/>
                    <a:gd name="T20" fmla="*/ 66 w 990"/>
                    <a:gd name="T21" fmla="*/ 0 h 351"/>
                    <a:gd name="T22" fmla="*/ 126 w 990"/>
                    <a:gd name="T23" fmla="*/ 0 h 351"/>
                    <a:gd name="T24" fmla="*/ 198 w 990"/>
                    <a:gd name="T25" fmla="*/ 6 h 351"/>
                    <a:gd name="T26" fmla="*/ 246 w 990"/>
                    <a:gd name="T27" fmla="*/ 21 h 351"/>
                    <a:gd name="T28" fmla="*/ 297 w 990"/>
                    <a:gd name="T29" fmla="*/ 48 h 351"/>
                    <a:gd name="T30" fmla="*/ 342 w 990"/>
                    <a:gd name="T31" fmla="*/ 93 h 351"/>
                    <a:gd name="T32" fmla="*/ 396 w 990"/>
                    <a:gd name="T33" fmla="*/ 138 h 351"/>
                    <a:gd name="T34" fmla="*/ 468 w 990"/>
                    <a:gd name="T35" fmla="*/ 201 h 351"/>
                    <a:gd name="T36" fmla="*/ 519 w 990"/>
                    <a:gd name="T37" fmla="*/ 231 h 351"/>
                    <a:gd name="T38" fmla="*/ 561 w 990"/>
                    <a:gd name="T39" fmla="*/ 249 h 351"/>
                    <a:gd name="T40" fmla="*/ 648 w 990"/>
                    <a:gd name="T41" fmla="*/ 240 h 351"/>
                    <a:gd name="T42" fmla="*/ 774 w 990"/>
                    <a:gd name="T43" fmla="*/ 219 h 351"/>
                    <a:gd name="T44" fmla="*/ 906 w 990"/>
                    <a:gd name="T45" fmla="*/ 195 h 351"/>
                    <a:gd name="T46" fmla="*/ 984 w 990"/>
                    <a:gd name="T47" fmla="*/ 183 h 351"/>
                    <a:gd name="T48" fmla="*/ 990 w 990"/>
                    <a:gd name="T49" fmla="*/ 207 h 351"/>
                    <a:gd name="T50" fmla="*/ 132 w 990"/>
                    <a:gd name="T51" fmla="*/ 351 h 35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90"/>
                    <a:gd name="T79" fmla="*/ 0 h 351"/>
                    <a:gd name="T80" fmla="*/ 990 w 990"/>
                    <a:gd name="T81" fmla="*/ 351 h 35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90" h="351">
                      <a:moveTo>
                        <a:pt x="132" y="351"/>
                      </a:moveTo>
                      <a:lnTo>
                        <a:pt x="132" y="321"/>
                      </a:lnTo>
                      <a:lnTo>
                        <a:pt x="120" y="255"/>
                      </a:lnTo>
                      <a:lnTo>
                        <a:pt x="111" y="219"/>
                      </a:lnTo>
                      <a:lnTo>
                        <a:pt x="96" y="183"/>
                      </a:lnTo>
                      <a:lnTo>
                        <a:pt x="81" y="141"/>
                      </a:lnTo>
                      <a:lnTo>
                        <a:pt x="66" y="102"/>
                      </a:lnTo>
                      <a:lnTo>
                        <a:pt x="45" y="66"/>
                      </a:lnTo>
                      <a:lnTo>
                        <a:pt x="30" y="39"/>
                      </a:lnTo>
                      <a:lnTo>
                        <a:pt x="0" y="3"/>
                      </a:lnTo>
                      <a:lnTo>
                        <a:pt x="66" y="0"/>
                      </a:lnTo>
                      <a:lnTo>
                        <a:pt x="126" y="0"/>
                      </a:lnTo>
                      <a:lnTo>
                        <a:pt x="198" y="6"/>
                      </a:lnTo>
                      <a:lnTo>
                        <a:pt x="246" y="21"/>
                      </a:lnTo>
                      <a:lnTo>
                        <a:pt x="297" y="48"/>
                      </a:lnTo>
                      <a:lnTo>
                        <a:pt x="342" y="93"/>
                      </a:lnTo>
                      <a:lnTo>
                        <a:pt x="396" y="138"/>
                      </a:lnTo>
                      <a:lnTo>
                        <a:pt x="468" y="201"/>
                      </a:lnTo>
                      <a:lnTo>
                        <a:pt x="519" y="231"/>
                      </a:lnTo>
                      <a:lnTo>
                        <a:pt x="561" y="249"/>
                      </a:lnTo>
                      <a:lnTo>
                        <a:pt x="648" y="240"/>
                      </a:lnTo>
                      <a:lnTo>
                        <a:pt x="774" y="219"/>
                      </a:lnTo>
                      <a:lnTo>
                        <a:pt x="906" y="195"/>
                      </a:lnTo>
                      <a:lnTo>
                        <a:pt x="984" y="183"/>
                      </a:lnTo>
                      <a:lnTo>
                        <a:pt x="990" y="207"/>
                      </a:lnTo>
                      <a:lnTo>
                        <a:pt x="132" y="351"/>
                      </a:lnTo>
                      <a:close/>
                    </a:path>
                  </a:pathLst>
                </a:custGeom>
                <a:gradFill rotWithShape="0">
                  <a:gsLst>
                    <a:gs pos="0">
                      <a:srgbClr val="808080"/>
                    </a:gs>
                    <a:gs pos="100000">
                      <a:srgbClr val="3B3B3B"/>
                    </a:gs>
                  </a:gsLst>
                  <a:path path="rect">
                    <a:fillToRect t="100000" r="100000"/>
                  </a:path>
                </a:gradFill>
                <a:ln w="3175" cap="flat" cmpd="sng">
                  <a:solidFill>
                    <a:srgbClr val="5F5F5F"/>
                  </a:solidFill>
                  <a:prstDash val="solid"/>
                  <a:round/>
                  <a:headEnd type="none" w="sm" len="sm"/>
                  <a:tailEnd type="none" w="sm" len="sm"/>
                </a:ln>
              </p:spPr>
              <p:txBody>
                <a:bodyPr wrap="none" anchor="ctr"/>
                <a:lstStyle/>
                <a:p>
                  <a:endParaRPr lang="en-US"/>
                </a:p>
              </p:txBody>
            </p:sp>
          </p:grpSp>
          <p:sp>
            <p:nvSpPr>
              <p:cNvPr id="7254" name="Oval 32"/>
              <p:cNvSpPr>
                <a:spLocks noChangeAspect="1" noChangeArrowheads="1"/>
              </p:cNvSpPr>
              <p:nvPr/>
            </p:nvSpPr>
            <p:spPr bwMode="auto">
              <a:xfrm rot="-635297">
                <a:off x="4162" y="815"/>
                <a:ext cx="424" cy="837"/>
              </a:xfrm>
              <a:prstGeom prst="ellipse">
                <a:avLst/>
              </a:prstGeom>
              <a:gradFill rotWithShape="0">
                <a:gsLst>
                  <a:gs pos="0">
                    <a:srgbClr val="1D1D1D"/>
                  </a:gs>
                  <a:gs pos="100000">
                    <a:srgbClr val="B2B2B2"/>
                  </a:gs>
                </a:gsLst>
                <a:lin ang="18900000" scaled="1"/>
              </a:gradFill>
              <a:ln w="3175">
                <a:solidFill>
                  <a:schemeClr val="tx1"/>
                </a:solidFill>
                <a:round/>
                <a:headEnd type="none" w="sm" len="sm"/>
                <a:tailEnd type="none" w="sm" len="sm"/>
              </a:ln>
            </p:spPr>
            <p:txBody>
              <a:bodyPr wrap="none" anchor="ctr"/>
              <a:lstStyle/>
              <a:p>
                <a:endParaRPr lang="en-US"/>
              </a:p>
            </p:txBody>
          </p:sp>
        </p:grpSp>
        <p:grpSp>
          <p:nvGrpSpPr>
            <p:cNvPr id="7188" name="Group 33"/>
            <p:cNvGrpSpPr>
              <a:grpSpLocks noChangeAspect="1"/>
            </p:cNvGrpSpPr>
            <p:nvPr/>
          </p:nvGrpSpPr>
          <p:grpSpPr bwMode="auto">
            <a:xfrm>
              <a:off x="1216" y="848"/>
              <a:ext cx="3152" cy="1363"/>
              <a:chOff x="1216" y="848"/>
              <a:chExt cx="3152" cy="1363"/>
            </a:xfrm>
          </p:grpSpPr>
          <p:grpSp>
            <p:nvGrpSpPr>
              <p:cNvPr id="7201" name="Group 34"/>
              <p:cNvGrpSpPr>
                <a:grpSpLocks noChangeAspect="1"/>
              </p:cNvGrpSpPr>
              <p:nvPr/>
            </p:nvGrpSpPr>
            <p:grpSpPr bwMode="auto">
              <a:xfrm>
                <a:off x="1276" y="848"/>
                <a:ext cx="3092" cy="1357"/>
                <a:chOff x="1150" y="1184"/>
                <a:chExt cx="4301" cy="1887"/>
              </a:xfrm>
            </p:grpSpPr>
            <p:sp>
              <p:nvSpPr>
                <p:cNvPr id="7216" name="Rectangle 35"/>
                <p:cNvSpPr>
                  <a:spLocks noChangeAspect="1" noChangeArrowheads="1"/>
                </p:cNvSpPr>
                <p:nvPr/>
              </p:nvSpPr>
              <p:spPr bwMode="auto">
                <a:xfrm rot="-600000">
                  <a:off x="1327" y="1515"/>
                  <a:ext cx="3780" cy="119"/>
                </a:xfrm>
                <a:prstGeom prst="rect">
                  <a:avLst/>
                </a:prstGeom>
                <a:gradFill rotWithShape="0">
                  <a:gsLst>
                    <a:gs pos="0">
                      <a:srgbClr val="535353"/>
                    </a:gs>
                    <a:gs pos="50000">
                      <a:srgbClr val="777777"/>
                    </a:gs>
                    <a:gs pos="100000">
                      <a:srgbClr val="535353"/>
                    </a:gs>
                  </a:gsLst>
                  <a:lin ang="5400000" scaled="1"/>
                </a:gradFill>
                <a:ln w="9525">
                  <a:noFill/>
                  <a:miter lim="800000"/>
                  <a:headEnd/>
                  <a:tailEnd/>
                </a:ln>
              </p:spPr>
              <p:txBody>
                <a:bodyPr wrap="none" anchor="ctr"/>
                <a:lstStyle/>
                <a:p>
                  <a:endParaRPr lang="en-US"/>
                </a:p>
              </p:txBody>
            </p:sp>
            <p:sp>
              <p:nvSpPr>
                <p:cNvPr id="7217" name="Rectangle 36"/>
                <p:cNvSpPr>
                  <a:spLocks noChangeAspect="1" noChangeArrowheads="1"/>
                </p:cNvSpPr>
                <p:nvPr/>
              </p:nvSpPr>
              <p:spPr bwMode="auto">
                <a:xfrm rot="-600000">
                  <a:off x="1537" y="2616"/>
                  <a:ext cx="3780" cy="119"/>
                </a:xfrm>
                <a:prstGeom prst="rect">
                  <a:avLst/>
                </a:prstGeom>
                <a:gradFill rotWithShape="0">
                  <a:gsLst>
                    <a:gs pos="0">
                      <a:srgbClr val="535353"/>
                    </a:gs>
                    <a:gs pos="50000">
                      <a:srgbClr val="777777"/>
                    </a:gs>
                    <a:gs pos="100000">
                      <a:srgbClr val="535353"/>
                    </a:gs>
                  </a:gsLst>
                  <a:lin ang="5400000" scaled="1"/>
                </a:gradFill>
                <a:ln w="9525">
                  <a:noFill/>
                  <a:miter lim="800000"/>
                  <a:headEnd/>
                  <a:tailEnd/>
                </a:ln>
              </p:spPr>
              <p:txBody>
                <a:bodyPr wrap="none" anchor="ctr"/>
                <a:lstStyle/>
                <a:p>
                  <a:endParaRPr lang="en-US"/>
                </a:p>
              </p:txBody>
            </p:sp>
            <p:sp>
              <p:nvSpPr>
                <p:cNvPr id="7218" name="Oval 37"/>
                <p:cNvSpPr>
                  <a:spLocks noChangeAspect="1" noChangeArrowheads="1"/>
                </p:cNvSpPr>
                <p:nvPr/>
              </p:nvSpPr>
              <p:spPr bwMode="auto">
                <a:xfrm rot="-600000">
                  <a:off x="4809" y="1184"/>
                  <a:ext cx="642"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19" name="Oval 38"/>
                <p:cNvSpPr>
                  <a:spLocks noChangeAspect="1" noChangeArrowheads="1"/>
                </p:cNvSpPr>
                <p:nvPr/>
              </p:nvSpPr>
              <p:spPr bwMode="auto">
                <a:xfrm rot="-600000">
                  <a:off x="4696" y="1204"/>
                  <a:ext cx="643" cy="1241"/>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20" name="Oval 39"/>
                <p:cNvSpPr>
                  <a:spLocks noChangeAspect="1" noChangeArrowheads="1"/>
                </p:cNvSpPr>
                <p:nvPr/>
              </p:nvSpPr>
              <p:spPr bwMode="auto">
                <a:xfrm rot="-600000">
                  <a:off x="4626" y="1216"/>
                  <a:ext cx="643"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21" name="Oval 40"/>
                <p:cNvSpPr>
                  <a:spLocks noChangeAspect="1" noChangeArrowheads="1"/>
                </p:cNvSpPr>
                <p:nvPr/>
              </p:nvSpPr>
              <p:spPr bwMode="auto">
                <a:xfrm rot="-600000">
                  <a:off x="4542" y="1231"/>
                  <a:ext cx="642"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22" name="Oval 41"/>
                <p:cNvSpPr>
                  <a:spLocks noChangeAspect="1" noChangeArrowheads="1"/>
                </p:cNvSpPr>
                <p:nvPr/>
              </p:nvSpPr>
              <p:spPr bwMode="auto">
                <a:xfrm rot="-600000">
                  <a:off x="4416" y="1253"/>
                  <a:ext cx="641"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23" name="Oval 42"/>
                <p:cNvSpPr>
                  <a:spLocks noChangeAspect="1" noChangeArrowheads="1"/>
                </p:cNvSpPr>
                <p:nvPr/>
              </p:nvSpPr>
              <p:spPr bwMode="auto">
                <a:xfrm rot="-600000">
                  <a:off x="4296" y="1274"/>
                  <a:ext cx="643"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24" name="Oval 43"/>
                <p:cNvSpPr>
                  <a:spLocks noChangeAspect="1" noChangeArrowheads="1"/>
                </p:cNvSpPr>
                <p:nvPr/>
              </p:nvSpPr>
              <p:spPr bwMode="auto">
                <a:xfrm rot="-600000">
                  <a:off x="4156" y="1299"/>
                  <a:ext cx="642"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25" name="Oval 44"/>
                <p:cNvSpPr>
                  <a:spLocks noChangeAspect="1" noChangeArrowheads="1"/>
                </p:cNvSpPr>
                <p:nvPr/>
              </p:nvSpPr>
              <p:spPr bwMode="auto">
                <a:xfrm rot="-600000">
                  <a:off x="4043" y="1319"/>
                  <a:ext cx="643" cy="1241"/>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26" name="Oval 45"/>
                <p:cNvSpPr>
                  <a:spLocks noChangeAspect="1" noChangeArrowheads="1"/>
                </p:cNvSpPr>
                <p:nvPr/>
              </p:nvSpPr>
              <p:spPr bwMode="auto">
                <a:xfrm rot="-600000">
                  <a:off x="3959" y="1334"/>
                  <a:ext cx="642" cy="1241"/>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27" name="Oval 46"/>
                <p:cNvSpPr>
                  <a:spLocks noChangeAspect="1" noChangeArrowheads="1"/>
                </p:cNvSpPr>
                <p:nvPr/>
              </p:nvSpPr>
              <p:spPr bwMode="auto">
                <a:xfrm rot="-600000">
                  <a:off x="3834" y="1356"/>
                  <a:ext cx="642" cy="1241"/>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28" name="Oval 47"/>
                <p:cNvSpPr>
                  <a:spLocks noChangeAspect="1" noChangeArrowheads="1"/>
                </p:cNvSpPr>
                <p:nvPr/>
              </p:nvSpPr>
              <p:spPr bwMode="auto">
                <a:xfrm rot="-600000">
                  <a:off x="3717" y="1376"/>
                  <a:ext cx="643"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29" name="Oval 48"/>
                <p:cNvSpPr>
                  <a:spLocks noChangeAspect="1" noChangeArrowheads="1"/>
                </p:cNvSpPr>
                <p:nvPr/>
              </p:nvSpPr>
              <p:spPr bwMode="auto">
                <a:xfrm rot="-600000">
                  <a:off x="3605" y="1396"/>
                  <a:ext cx="643"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30" name="Oval 49"/>
                <p:cNvSpPr>
                  <a:spLocks noChangeAspect="1" noChangeArrowheads="1"/>
                </p:cNvSpPr>
                <p:nvPr/>
              </p:nvSpPr>
              <p:spPr bwMode="auto">
                <a:xfrm rot="-600000">
                  <a:off x="3535" y="1409"/>
                  <a:ext cx="641" cy="1241"/>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31" name="Oval 50"/>
                <p:cNvSpPr>
                  <a:spLocks noChangeAspect="1" noChangeArrowheads="1"/>
                </p:cNvSpPr>
                <p:nvPr/>
              </p:nvSpPr>
              <p:spPr bwMode="auto">
                <a:xfrm rot="-600000">
                  <a:off x="3451" y="1423"/>
                  <a:ext cx="642"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32" name="Oval 51"/>
                <p:cNvSpPr>
                  <a:spLocks noChangeAspect="1" noChangeArrowheads="1"/>
                </p:cNvSpPr>
                <p:nvPr/>
              </p:nvSpPr>
              <p:spPr bwMode="auto">
                <a:xfrm rot="-600000">
                  <a:off x="3324" y="1446"/>
                  <a:ext cx="642" cy="1241"/>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33" name="Oval 52"/>
                <p:cNvSpPr>
                  <a:spLocks noChangeAspect="1" noChangeArrowheads="1"/>
                </p:cNvSpPr>
                <p:nvPr/>
              </p:nvSpPr>
              <p:spPr bwMode="auto">
                <a:xfrm rot="-600000">
                  <a:off x="3205" y="1467"/>
                  <a:ext cx="642" cy="1241"/>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34" name="Oval 53"/>
                <p:cNvSpPr>
                  <a:spLocks noChangeAspect="1" noChangeArrowheads="1"/>
                </p:cNvSpPr>
                <p:nvPr/>
              </p:nvSpPr>
              <p:spPr bwMode="auto">
                <a:xfrm rot="-600000">
                  <a:off x="3064" y="1491"/>
                  <a:ext cx="643"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35" name="Oval 54"/>
                <p:cNvSpPr>
                  <a:spLocks noChangeAspect="1" noChangeArrowheads="1"/>
                </p:cNvSpPr>
                <p:nvPr/>
              </p:nvSpPr>
              <p:spPr bwMode="auto">
                <a:xfrm rot="-600000">
                  <a:off x="2951" y="1511"/>
                  <a:ext cx="643"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36" name="Oval 55"/>
                <p:cNvSpPr>
                  <a:spLocks noChangeAspect="1" noChangeArrowheads="1"/>
                </p:cNvSpPr>
                <p:nvPr/>
              </p:nvSpPr>
              <p:spPr bwMode="auto">
                <a:xfrm rot="-600000">
                  <a:off x="2868" y="1526"/>
                  <a:ext cx="642"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37" name="Oval 56"/>
                <p:cNvSpPr>
                  <a:spLocks noChangeAspect="1" noChangeArrowheads="1"/>
                </p:cNvSpPr>
                <p:nvPr/>
              </p:nvSpPr>
              <p:spPr bwMode="auto">
                <a:xfrm rot="-600000">
                  <a:off x="2740" y="1549"/>
                  <a:ext cx="643" cy="1241"/>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38" name="Oval 57"/>
                <p:cNvSpPr>
                  <a:spLocks noChangeAspect="1" noChangeArrowheads="1"/>
                </p:cNvSpPr>
                <p:nvPr/>
              </p:nvSpPr>
              <p:spPr bwMode="auto">
                <a:xfrm rot="-600000">
                  <a:off x="2629" y="1568"/>
                  <a:ext cx="643"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39" name="Oval 58"/>
                <p:cNvSpPr>
                  <a:spLocks noChangeAspect="1" noChangeArrowheads="1"/>
                </p:cNvSpPr>
                <p:nvPr/>
              </p:nvSpPr>
              <p:spPr bwMode="auto">
                <a:xfrm rot="-600000">
                  <a:off x="2516" y="1588"/>
                  <a:ext cx="643"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40" name="Oval 59"/>
                <p:cNvSpPr>
                  <a:spLocks noChangeAspect="1" noChangeArrowheads="1"/>
                </p:cNvSpPr>
                <p:nvPr/>
              </p:nvSpPr>
              <p:spPr bwMode="auto">
                <a:xfrm rot="-600000">
                  <a:off x="2446" y="1600"/>
                  <a:ext cx="643"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41" name="Oval 60"/>
                <p:cNvSpPr>
                  <a:spLocks noChangeAspect="1" noChangeArrowheads="1"/>
                </p:cNvSpPr>
                <p:nvPr/>
              </p:nvSpPr>
              <p:spPr bwMode="auto">
                <a:xfrm rot="-600000">
                  <a:off x="2362" y="1615"/>
                  <a:ext cx="643"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42" name="Oval 61"/>
                <p:cNvSpPr>
                  <a:spLocks noChangeAspect="1" noChangeArrowheads="1"/>
                </p:cNvSpPr>
                <p:nvPr/>
              </p:nvSpPr>
              <p:spPr bwMode="auto">
                <a:xfrm rot="-600000">
                  <a:off x="2235" y="1638"/>
                  <a:ext cx="643" cy="1241"/>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43" name="Oval 62"/>
                <p:cNvSpPr>
                  <a:spLocks noChangeAspect="1" noChangeArrowheads="1"/>
                </p:cNvSpPr>
                <p:nvPr/>
              </p:nvSpPr>
              <p:spPr bwMode="auto">
                <a:xfrm rot="-600000">
                  <a:off x="2117" y="1659"/>
                  <a:ext cx="641" cy="1241"/>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44" name="Oval 63"/>
                <p:cNvSpPr>
                  <a:spLocks noChangeAspect="1" noChangeArrowheads="1"/>
                </p:cNvSpPr>
                <p:nvPr/>
              </p:nvSpPr>
              <p:spPr bwMode="auto">
                <a:xfrm rot="-600000">
                  <a:off x="2004" y="1678"/>
                  <a:ext cx="643"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45" name="Oval 64"/>
                <p:cNvSpPr>
                  <a:spLocks noChangeAspect="1" noChangeArrowheads="1"/>
                </p:cNvSpPr>
                <p:nvPr/>
              </p:nvSpPr>
              <p:spPr bwMode="auto">
                <a:xfrm rot="-600000">
                  <a:off x="1934" y="1691"/>
                  <a:ext cx="641" cy="1241"/>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46" name="Oval 65"/>
                <p:cNvSpPr>
                  <a:spLocks noChangeAspect="1" noChangeArrowheads="1"/>
                </p:cNvSpPr>
                <p:nvPr/>
              </p:nvSpPr>
              <p:spPr bwMode="auto">
                <a:xfrm rot="-600000">
                  <a:off x="1850" y="1706"/>
                  <a:ext cx="641" cy="1241"/>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47" name="Oval 66"/>
                <p:cNvSpPr>
                  <a:spLocks noChangeAspect="1" noChangeArrowheads="1"/>
                </p:cNvSpPr>
                <p:nvPr/>
              </p:nvSpPr>
              <p:spPr bwMode="auto">
                <a:xfrm rot="-600000">
                  <a:off x="1723" y="1728"/>
                  <a:ext cx="643"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48" name="Oval 67"/>
                <p:cNvSpPr>
                  <a:spLocks noChangeAspect="1" noChangeArrowheads="1"/>
                </p:cNvSpPr>
                <p:nvPr/>
              </p:nvSpPr>
              <p:spPr bwMode="auto">
                <a:xfrm rot="-600000">
                  <a:off x="1604" y="1749"/>
                  <a:ext cx="642"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49" name="Oval 68"/>
                <p:cNvSpPr>
                  <a:spLocks noChangeAspect="1" noChangeArrowheads="1"/>
                </p:cNvSpPr>
                <p:nvPr/>
              </p:nvSpPr>
              <p:spPr bwMode="auto">
                <a:xfrm rot="-600000">
                  <a:off x="1463" y="1774"/>
                  <a:ext cx="642" cy="1241"/>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50" name="Oval 69"/>
                <p:cNvSpPr>
                  <a:spLocks noChangeAspect="1" noChangeArrowheads="1"/>
                </p:cNvSpPr>
                <p:nvPr/>
              </p:nvSpPr>
              <p:spPr bwMode="auto">
                <a:xfrm rot="-600000">
                  <a:off x="1352" y="1793"/>
                  <a:ext cx="643"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51" name="Oval 70"/>
                <p:cNvSpPr>
                  <a:spLocks noChangeAspect="1" noChangeArrowheads="1"/>
                </p:cNvSpPr>
                <p:nvPr/>
              </p:nvSpPr>
              <p:spPr bwMode="auto">
                <a:xfrm rot="-600000">
                  <a:off x="1266" y="1808"/>
                  <a:ext cx="643"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sp>
              <p:nvSpPr>
                <p:cNvPr id="7252" name="Oval 71"/>
                <p:cNvSpPr>
                  <a:spLocks noChangeAspect="1" noChangeArrowheads="1"/>
                </p:cNvSpPr>
                <p:nvPr/>
              </p:nvSpPr>
              <p:spPr bwMode="auto">
                <a:xfrm rot="-600000">
                  <a:off x="1150" y="1829"/>
                  <a:ext cx="642" cy="1242"/>
                </a:xfrm>
                <a:prstGeom prst="ellipse">
                  <a:avLst/>
                </a:prstGeom>
                <a:gradFill rotWithShape="0">
                  <a:gsLst>
                    <a:gs pos="0">
                      <a:srgbClr val="474747"/>
                    </a:gs>
                    <a:gs pos="50000">
                      <a:srgbClr val="777777"/>
                    </a:gs>
                    <a:gs pos="100000">
                      <a:srgbClr val="474747"/>
                    </a:gs>
                  </a:gsLst>
                  <a:lin ang="5400000" scaled="1"/>
                </a:gradFill>
                <a:ln w="9525">
                  <a:noFill/>
                  <a:round/>
                  <a:headEnd/>
                  <a:tailEnd/>
                </a:ln>
              </p:spPr>
              <p:txBody>
                <a:bodyPr wrap="none" anchor="ctr"/>
                <a:lstStyle/>
                <a:p>
                  <a:endParaRPr lang="en-US"/>
                </a:p>
              </p:txBody>
            </p:sp>
          </p:grpSp>
          <p:sp>
            <p:nvSpPr>
              <p:cNvPr id="7202" name="Oval 72"/>
              <p:cNvSpPr>
                <a:spLocks noChangeAspect="1" noChangeArrowheads="1"/>
              </p:cNvSpPr>
              <p:nvPr/>
            </p:nvSpPr>
            <p:spPr bwMode="auto">
              <a:xfrm rot="-600000">
                <a:off x="1216" y="1324"/>
                <a:ext cx="457" cy="887"/>
              </a:xfrm>
              <a:prstGeom prst="ellipse">
                <a:avLst/>
              </a:prstGeom>
              <a:gradFill rotWithShape="0">
                <a:gsLst>
                  <a:gs pos="0">
                    <a:srgbClr val="232323"/>
                  </a:gs>
                  <a:gs pos="100000">
                    <a:srgbClr val="B2B2B2"/>
                  </a:gs>
                </a:gsLst>
                <a:lin ang="18900000" scaled="1"/>
              </a:gradFill>
              <a:ln w="3175">
                <a:solidFill>
                  <a:schemeClr val="tx1"/>
                </a:solidFill>
                <a:round/>
                <a:headEnd/>
                <a:tailEnd/>
              </a:ln>
            </p:spPr>
            <p:txBody>
              <a:bodyPr wrap="none" anchor="ctr"/>
              <a:lstStyle/>
              <a:p>
                <a:endParaRPr lang="en-US"/>
              </a:p>
            </p:txBody>
          </p:sp>
          <p:sp>
            <p:nvSpPr>
              <p:cNvPr id="7203" name="Arc 73"/>
              <p:cNvSpPr>
                <a:spLocks noChangeAspect="1"/>
              </p:cNvSpPr>
              <p:nvPr/>
            </p:nvSpPr>
            <p:spPr bwMode="auto">
              <a:xfrm rot="-600000">
                <a:off x="1807" y="1247"/>
                <a:ext cx="201" cy="308"/>
              </a:xfrm>
              <a:custGeom>
                <a:avLst/>
                <a:gdLst>
                  <a:gd name="T0" fmla="*/ 0 w 21678"/>
                  <a:gd name="T1" fmla="*/ 0 h 21600"/>
                  <a:gd name="T2" fmla="*/ 201 w 21678"/>
                  <a:gd name="T3" fmla="*/ 308 h 21600"/>
                  <a:gd name="T4" fmla="*/ 1 w 21678"/>
                  <a:gd name="T5" fmla="*/ 308 h 21600"/>
                  <a:gd name="T6" fmla="*/ 0 60000 65536"/>
                  <a:gd name="T7" fmla="*/ 0 60000 65536"/>
                  <a:gd name="T8" fmla="*/ 0 60000 65536"/>
                  <a:gd name="T9" fmla="*/ 0 w 21678"/>
                  <a:gd name="T10" fmla="*/ 0 h 21600"/>
                  <a:gd name="T11" fmla="*/ 21678 w 21678"/>
                  <a:gd name="T12" fmla="*/ 21600 h 21600"/>
                </a:gdLst>
                <a:ahLst/>
                <a:cxnLst>
                  <a:cxn ang="T6">
                    <a:pos x="T0" y="T1"/>
                  </a:cxn>
                  <a:cxn ang="T7">
                    <a:pos x="T2" y="T3"/>
                  </a:cxn>
                  <a:cxn ang="T8">
                    <a:pos x="T4" y="T5"/>
                  </a:cxn>
                </a:cxnLst>
                <a:rect l="T9" t="T10" r="T11" b="T12"/>
                <a:pathLst>
                  <a:path w="21678" h="21600" fill="none" extrusionOk="0">
                    <a:moveTo>
                      <a:pt x="0" y="0"/>
                    </a:moveTo>
                    <a:cubicBezTo>
                      <a:pt x="26" y="0"/>
                      <a:pt x="52" y="-1"/>
                      <a:pt x="78" y="0"/>
                    </a:cubicBezTo>
                    <a:cubicBezTo>
                      <a:pt x="12007" y="0"/>
                      <a:pt x="21678" y="9670"/>
                      <a:pt x="21678" y="21600"/>
                    </a:cubicBezTo>
                  </a:path>
                  <a:path w="21678" h="21600" stroke="0" extrusionOk="0">
                    <a:moveTo>
                      <a:pt x="0" y="0"/>
                    </a:moveTo>
                    <a:cubicBezTo>
                      <a:pt x="26" y="0"/>
                      <a:pt x="52" y="-1"/>
                      <a:pt x="78" y="0"/>
                    </a:cubicBezTo>
                    <a:cubicBezTo>
                      <a:pt x="12007" y="0"/>
                      <a:pt x="21678" y="9670"/>
                      <a:pt x="21678" y="21600"/>
                    </a:cubicBezTo>
                    <a:lnTo>
                      <a:pt x="78" y="21600"/>
                    </a:lnTo>
                    <a:close/>
                  </a:path>
                </a:pathLst>
              </a:custGeom>
              <a:noFill/>
              <a:ln w="3175" cap="rnd">
                <a:solidFill>
                  <a:srgbClr val="868686"/>
                </a:solidFill>
                <a:round/>
                <a:headEnd type="none" w="sm" len="sm"/>
                <a:tailEnd type="none" w="sm" len="sm"/>
              </a:ln>
            </p:spPr>
            <p:txBody>
              <a:bodyPr wrap="none" anchor="ctr"/>
              <a:lstStyle/>
              <a:p>
                <a:endParaRPr lang="en-US"/>
              </a:p>
            </p:txBody>
          </p:sp>
          <p:sp>
            <p:nvSpPr>
              <p:cNvPr id="7204" name="Arc 74"/>
              <p:cNvSpPr>
                <a:spLocks noChangeAspect="1"/>
              </p:cNvSpPr>
              <p:nvPr/>
            </p:nvSpPr>
            <p:spPr bwMode="auto">
              <a:xfrm rot="10200000">
                <a:off x="3135" y="1710"/>
                <a:ext cx="199" cy="190"/>
              </a:xfrm>
              <a:custGeom>
                <a:avLst/>
                <a:gdLst>
                  <a:gd name="T0" fmla="*/ 0 w 21600"/>
                  <a:gd name="T1" fmla="*/ 189 h 21600"/>
                  <a:gd name="T2" fmla="*/ 198 w 21600"/>
                  <a:gd name="T3" fmla="*/ 0 h 21600"/>
                  <a:gd name="T4" fmla="*/ 199 w 21600"/>
                  <a:gd name="T5" fmla="*/ 19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518"/>
                    </a:moveTo>
                    <a:cubicBezTo>
                      <a:pt x="45" y="9651"/>
                      <a:pt x="9655" y="42"/>
                      <a:pt x="21522" y="0"/>
                    </a:cubicBezTo>
                  </a:path>
                  <a:path w="21600" h="21600" stroke="0" extrusionOk="0">
                    <a:moveTo>
                      <a:pt x="0" y="21518"/>
                    </a:moveTo>
                    <a:cubicBezTo>
                      <a:pt x="45" y="9651"/>
                      <a:pt x="9655" y="42"/>
                      <a:pt x="21522" y="0"/>
                    </a:cubicBezTo>
                    <a:lnTo>
                      <a:pt x="21600" y="21600"/>
                    </a:lnTo>
                    <a:close/>
                  </a:path>
                </a:pathLst>
              </a:custGeom>
              <a:noFill/>
              <a:ln w="3175" cap="rnd">
                <a:solidFill>
                  <a:srgbClr val="5F5F5F"/>
                </a:solidFill>
                <a:round/>
                <a:headEnd type="none" w="sm" len="sm"/>
                <a:tailEnd type="none" w="sm" len="sm"/>
              </a:ln>
            </p:spPr>
            <p:txBody>
              <a:bodyPr wrap="none" anchor="ctr"/>
              <a:lstStyle/>
              <a:p>
                <a:endParaRPr lang="en-US"/>
              </a:p>
            </p:txBody>
          </p:sp>
          <p:grpSp>
            <p:nvGrpSpPr>
              <p:cNvPr id="7205" name="Group 75"/>
              <p:cNvGrpSpPr>
                <a:grpSpLocks noChangeAspect="1"/>
              </p:cNvGrpSpPr>
              <p:nvPr/>
            </p:nvGrpSpPr>
            <p:grpSpPr bwMode="auto">
              <a:xfrm>
                <a:off x="1889" y="1223"/>
                <a:ext cx="323" cy="878"/>
                <a:chOff x="2014" y="1705"/>
                <a:chExt cx="450" cy="1222"/>
              </a:xfrm>
            </p:grpSpPr>
            <p:sp>
              <p:nvSpPr>
                <p:cNvPr id="7214" name="Arc 76"/>
                <p:cNvSpPr>
                  <a:spLocks noChangeAspect="1"/>
                </p:cNvSpPr>
                <p:nvPr/>
              </p:nvSpPr>
              <p:spPr bwMode="auto">
                <a:xfrm rot="-600000">
                  <a:off x="2014" y="1705"/>
                  <a:ext cx="334" cy="619"/>
                </a:xfrm>
                <a:custGeom>
                  <a:avLst/>
                  <a:gdLst>
                    <a:gd name="T0" fmla="*/ 0 w 21665"/>
                    <a:gd name="T1" fmla="*/ 0 h 21600"/>
                    <a:gd name="T2" fmla="*/ 334 w 21665"/>
                    <a:gd name="T3" fmla="*/ 618 h 21600"/>
                    <a:gd name="T4" fmla="*/ 1 w 21665"/>
                    <a:gd name="T5" fmla="*/ 619 h 21600"/>
                    <a:gd name="T6" fmla="*/ 0 60000 65536"/>
                    <a:gd name="T7" fmla="*/ 0 60000 65536"/>
                    <a:gd name="T8" fmla="*/ 0 60000 65536"/>
                    <a:gd name="T9" fmla="*/ 0 w 21665"/>
                    <a:gd name="T10" fmla="*/ 0 h 21600"/>
                    <a:gd name="T11" fmla="*/ 21665 w 21665"/>
                    <a:gd name="T12" fmla="*/ 21600 h 21600"/>
                  </a:gdLst>
                  <a:ahLst/>
                  <a:cxnLst>
                    <a:cxn ang="T6">
                      <a:pos x="T0" y="T1"/>
                    </a:cxn>
                    <a:cxn ang="T7">
                      <a:pos x="T2" y="T3"/>
                    </a:cxn>
                    <a:cxn ang="T8">
                      <a:pos x="T4" y="T5"/>
                    </a:cxn>
                  </a:cxnLst>
                  <a:rect l="T9" t="T10" r="T11" b="T12"/>
                  <a:pathLst>
                    <a:path w="21665" h="21600" fill="none" extrusionOk="0">
                      <a:moveTo>
                        <a:pt x="0" y="0"/>
                      </a:moveTo>
                      <a:cubicBezTo>
                        <a:pt x="21" y="0"/>
                        <a:pt x="43" y="-1"/>
                        <a:pt x="65" y="0"/>
                      </a:cubicBezTo>
                      <a:cubicBezTo>
                        <a:pt x="11980" y="0"/>
                        <a:pt x="21645" y="9649"/>
                        <a:pt x="21664" y="21565"/>
                      </a:cubicBezTo>
                    </a:path>
                    <a:path w="21665" h="21600" stroke="0" extrusionOk="0">
                      <a:moveTo>
                        <a:pt x="0" y="0"/>
                      </a:moveTo>
                      <a:cubicBezTo>
                        <a:pt x="21" y="0"/>
                        <a:pt x="43" y="-1"/>
                        <a:pt x="65" y="0"/>
                      </a:cubicBezTo>
                      <a:cubicBezTo>
                        <a:pt x="11980" y="0"/>
                        <a:pt x="21645" y="9649"/>
                        <a:pt x="21664" y="21565"/>
                      </a:cubicBezTo>
                      <a:lnTo>
                        <a:pt x="65" y="21600"/>
                      </a:lnTo>
                      <a:close/>
                    </a:path>
                  </a:pathLst>
                </a:custGeom>
                <a:noFill/>
                <a:ln w="3175" cap="rnd">
                  <a:solidFill>
                    <a:srgbClr val="868686"/>
                  </a:solidFill>
                  <a:round/>
                  <a:headEnd type="none" w="sm" len="sm"/>
                  <a:tailEnd type="none" w="sm" len="sm"/>
                </a:ln>
              </p:spPr>
              <p:txBody>
                <a:bodyPr wrap="none" anchor="ctr"/>
                <a:lstStyle/>
                <a:p>
                  <a:endParaRPr lang="en-US"/>
                </a:p>
              </p:txBody>
            </p:sp>
            <p:sp>
              <p:nvSpPr>
                <p:cNvPr id="7215" name="Arc 77"/>
                <p:cNvSpPr>
                  <a:spLocks noChangeAspect="1"/>
                </p:cNvSpPr>
                <p:nvPr/>
              </p:nvSpPr>
              <p:spPr bwMode="auto">
                <a:xfrm rot="10200000">
                  <a:off x="2137" y="2311"/>
                  <a:ext cx="327" cy="616"/>
                </a:xfrm>
                <a:custGeom>
                  <a:avLst/>
                  <a:gdLst>
                    <a:gd name="T0" fmla="*/ 0 w 21600"/>
                    <a:gd name="T1" fmla="*/ 616 h 21600"/>
                    <a:gd name="T2" fmla="*/ 326 w 21600"/>
                    <a:gd name="T3" fmla="*/ 0 h 21600"/>
                    <a:gd name="T4" fmla="*/ 327 w 21600"/>
                    <a:gd name="T5" fmla="*/ 61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96"/>
                        <a:pt x="9630" y="36"/>
                        <a:pt x="21534" y="0"/>
                      </a:cubicBezTo>
                    </a:path>
                    <a:path w="21600" h="21600" stroke="0" extrusionOk="0">
                      <a:moveTo>
                        <a:pt x="0" y="21600"/>
                      </a:moveTo>
                      <a:cubicBezTo>
                        <a:pt x="0" y="9696"/>
                        <a:pt x="9630" y="36"/>
                        <a:pt x="21534" y="0"/>
                      </a:cubicBezTo>
                      <a:lnTo>
                        <a:pt x="21600" y="21600"/>
                      </a:lnTo>
                      <a:close/>
                    </a:path>
                  </a:pathLst>
                </a:custGeom>
                <a:noFill/>
                <a:ln w="3175" cap="rnd">
                  <a:solidFill>
                    <a:srgbClr val="868686"/>
                  </a:solidFill>
                  <a:round/>
                  <a:headEnd type="none" w="sm" len="sm"/>
                  <a:tailEnd type="none" w="sm" len="sm"/>
                </a:ln>
              </p:spPr>
              <p:txBody>
                <a:bodyPr wrap="none" anchor="ctr"/>
                <a:lstStyle/>
                <a:p>
                  <a:endParaRPr lang="en-US"/>
                </a:p>
              </p:txBody>
            </p:sp>
          </p:grpSp>
          <p:sp>
            <p:nvSpPr>
              <p:cNvPr id="7206" name="Arc 78"/>
              <p:cNvSpPr>
                <a:spLocks noChangeAspect="1"/>
              </p:cNvSpPr>
              <p:nvPr/>
            </p:nvSpPr>
            <p:spPr bwMode="auto">
              <a:xfrm rot="-600000">
                <a:off x="2433" y="1132"/>
                <a:ext cx="201" cy="308"/>
              </a:xfrm>
              <a:custGeom>
                <a:avLst/>
                <a:gdLst>
                  <a:gd name="T0" fmla="*/ 0 w 21677"/>
                  <a:gd name="T1" fmla="*/ 0 h 21600"/>
                  <a:gd name="T2" fmla="*/ 201 w 21677"/>
                  <a:gd name="T3" fmla="*/ 307 h 21600"/>
                  <a:gd name="T4" fmla="*/ 1 w 21677"/>
                  <a:gd name="T5" fmla="*/ 308 h 21600"/>
                  <a:gd name="T6" fmla="*/ 0 60000 65536"/>
                  <a:gd name="T7" fmla="*/ 0 60000 65536"/>
                  <a:gd name="T8" fmla="*/ 0 60000 65536"/>
                  <a:gd name="T9" fmla="*/ 0 w 21677"/>
                  <a:gd name="T10" fmla="*/ 0 h 21600"/>
                  <a:gd name="T11" fmla="*/ 21677 w 21677"/>
                  <a:gd name="T12" fmla="*/ 21600 h 21600"/>
                </a:gdLst>
                <a:ahLst/>
                <a:cxnLst>
                  <a:cxn ang="T6">
                    <a:pos x="T0" y="T1"/>
                  </a:cxn>
                  <a:cxn ang="T7">
                    <a:pos x="T2" y="T3"/>
                  </a:cxn>
                  <a:cxn ang="T8">
                    <a:pos x="T4" y="T5"/>
                  </a:cxn>
                </a:cxnLst>
                <a:rect l="T9" t="T10" r="T11" b="T12"/>
                <a:pathLst>
                  <a:path w="21677" h="21600" fill="none" extrusionOk="0">
                    <a:moveTo>
                      <a:pt x="0" y="0"/>
                    </a:moveTo>
                    <a:cubicBezTo>
                      <a:pt x="25" y="0"/>
                      <a:pt x="51" y="-1"/>
                      <a:pt x="77" y="0"/>
                    </a:cubicBezTo>
                    <a:cubicBezTo>
                      <a:pt x="11986" y="0"/>
                      <a:pt x="21648" y="9639"/>
                      <a:pt x="21676" y="21549"/>
                    </a:cubicBezTo>
                  </a:path>
                  <a:path w="21677" h="21600" stroke="0" extrusionOk="0">
                    <a:moveTo>
                      <a:pt x="0" y="0"/>
                    </a:moveTo>
                    <a:cubicBezTo>
                      <a:pt x="25" y="0"/>
                      <a:pt x="51" y="-1"/>
                      <a:pt x="77" y="0"/>
                    </a:cubicBezTo>
                    <a:cubicBezTo>
                      <a:pt x="11986" y="0"/>
                      <a:pt x="21648" y="9639"/>
                      <a:pt x="21676" y="21549"/>
                    </a:cubicBezTo>
                    <a:lnTo>
                      <a:pt x="77" y="21600"/>
                    </a:lnTo>
                    <a:close/>
                  </a:path>
                </a:pathLst>
              </a:custGeom>
              <a:noFill/>
              <a:ln w="3175" cap="rnd">
                <a:solidFill>
                  <a:srgbClr val="5F5F5F"/>
                </a:solidFill>
                <a:round/>
                <a:headEnd type="none" w="sm" len="sm"/>
                <a:tailEnd type="none" w="sm" len="sm"/>
              </a:ln>
            </p:spPr>
            <p:txBody>
              <a:bodyPr wrap="none" anchor="ctr"/>
              <a:lstStyle/>
              <a:p>
                <a:endParaRPr lang="en-US"/>
              </a:p>
            </p:txBody>
          </p:sp>
          <p:sp>
            <p:nvSpPr>
              <p:cNvPr id="7207" name="Arc 79"/>
              <p:cNvSpPr>
                <a:spLocks noChangeAspect="1"/>
              </p:cNvSpPr>
              <p:nvPr/>
            </p:nvSpPr>
            <p:spPr bwMode="auto">
              <a:xfrm rot="-600000">
                <a:off x="2997" y="1028"/>
                <a:ext cx="200" cy="307"/>
              </a:xfrm>
              <a:custGeom>
                <a:avLst/>
                <a:gdLst>
                  <a:gd name="T0" fmla="*/ 0 w 21678"/>
                  <a:gd name="T1" fmla="*/ 0 h 21600"/>
                  <a:gd name="T2" fmla="*/ 200 w 21678"/>
                  <a:gd name="T3" fmla="*/ 307 h 21600"/>
                  <a:gd name="T4" fmla="*/ 1 w 21678"/>
                  <a:gd name="T5" fmla="*/ 307 h 21600"/>
                  <a:gd name="T6" fmla="*/ 0 60000 65536"/>
                  <a:gd name="T7" fmla="*/ 0 60000 65536"/>
                  <a:gd name="T8" fmla="*/ 0 60000 65536"/>
                  <a:gd name="T9" fmla="*/ 0 w 21678"/>
                  <a:gd name="T10" fmla="*/ 0 h 21600"/>
                  <a:gd name="T11" fmla="*/ 21678 w 21678"/>
                  <a:gd name="T12" fmla="*/ 21600 h 21600"/>
                </a:gdLst>
                <a:ahLst/>
                <a:cxnLst>
                  <a:cxn ang="T6">
                    <a:pos x="T0" y="T1"/>
                  </a:cxn>
                  <a:cxn ang="T7">
                    <a:pos x="T2" y="T3"/>
                  </a:cxn>
                  <a:cxn ang="T8">
                    <a:pos x="T4" y="T5"/>
                  </a:cxn>
                </a:cxnLst>
                <a:rect l="T9" t="T10" r="T11" b="T12"/>
                <a:pathLst>
                  <a:path w="21678" h="21600" fill="none" extrusionOk="0">
                    <a:moveTo>
                      <a:pt x="0" y="0"/>
                    </a:moveTo>
                    <a:cubicBezTo>
                      <a:pt x="26" y="0"/>
                      <a:pt x="52" y="-1"/>
                      <a:pt x="78" y="0"/>
                    </a:cubicBezTo>
                    <a:cubicBezTo>
                      <a:pt x="12007" y="0"/>
                      <a:pt x="21678" y="9670"/>
                      <a:pt x="21678" y="21600"/>
                    </a:cubicBezTo>
                  </a:path>
                  <a:path w="21678" h="21600" stroke="0" extrusionOk="0">
                    <a:moveTo>
                      <a:pt x="0" y="0"/>
                    </a:moveTo>
                    <a:cubicBezTo>
                      <a:pt x="26" y="0"/>
                      <a:pt x="52" y="-1"/>
                      <a:pt x="78" y="0"/>
                    </a:cubicBezTo>
                    <a:cubicBezTo>
                      <a:pt x="12007" y="0"/>
                      <a:pt x="21678" y="9670"/>
                      <a:pt x="21678" y="21600"/>
                    </a:cubicBezTo>
                    <a:lnTo>
                      <a:pt x="78" y="21600"/>
                    </a:lnTo>
                    <a:close/>
                  </a:path>
                </a:pathLst>
              </a:custGeom>
              <a:noFill/>
              <a:ln w="3175" cap="rnd">
                <a:solidFill>
                  <a:srgbClr val="868686"/>
                </a:solidFill>
                <a:round/>
                <a:headEnd type="none" w="sm" len="sm"/>
                <a:tailEnd type="none" w="sm" len="sm"/>
              </a:ln>
            </p:spPr>
            <p:txBody>
              <a:bodyPr wrap="none" anchor="ctr"/>
              <a:lstStyle/>
              <a:p>
                <a:endParaRPr lang="en-US"/>
              </a:p>
            </p:txBody>
          </p:sp>
          <p:sp>
            <p:nvSpPr>
              <p:cNvPr id="7208" name="Arc 80"/>
              <p:cNvSpPr>
                <a:spLocks noChangeAspect="1"/>
              </p:cNvSpPr>
              <p:nvPr/>
            </p:nvSpPr>
            <p:spPr bwMode="auto">
              <a:xfrm rot="-600000">
                <a:off x="3084" y="1017"/>
                <a:ext cx="200" cy="308"/>
              </a:xfrm>
              <a:custGeom>
                <a:avLst/>
                <a:gdLst>
                  <a:gd name="T0" fmla="*/ 0 w 21678"/>
                  <a:gd name="T1" fmla="*/ 0 h 21600"/>
                  <a:gd name="T2" fmla="*/ 200 w 21678"/>
                  <a:gd name="T3" fmla="*/ 307 h 21600"/>
                  <a:gd name="T4" fmla="*/ 1 w 21678"/>
                  <a:gd name="T5" fmla="*/ 308 h 21600"/>
                  <a:gd name="T6" fmla="*/ 0 60000 65536"/>
                  <a:gd name="T7" fmla="*/ 0 60000 65536"/>
                  <a:gd name="T8" fmla="*/ 0 60000 65536"/>
                  <a:gd name="T9" fmla="*/ 0 w 21678"/>
                  <a:gd name="T10" fmla="*/ 0 h 21600"/>
                  <a:gd name="T11" fmla="*/ 21678 w 21678"/>
                  <a:gd name="T12" fmla="*/ 21600 h 21600"/>
                </a:gdLst>
                <a:ahLst/>
                <a:cxnLst>
                  <a:cxn ang="T6">
                    <a:pos x="T0" y="T1"/>
                  </a:cxn>
                  <a:cxn ang="T7">
                    <a:pos x="T2" y="T3"/>
                  </a:cxn>
                  <a:cxn ang="T8">
                    <a:pos x="T4" y="T5"/>
                  </a:cxn>
                </a:cxnLst>
                <a:rect l="T9" t="T10" r="T11" b="T12"/>
                <a:pathLst>
                  <a:path w="21678" h="21600" fill="none" extrusionOk="0">
                    <a:moveTo>
                      <a:pt x="0" y="0"/>
                    </a:moveTo>
                    <a:cubicBezTo>
                      <a:pt x="26" y="0"/>
                      <a:pt x="52" y="-1"/>
                      <a:pt x="78" y="0"/>
                    </a:cubicBezTo>
                    <a:cubicBezTo>
                      <a:pt x="11987" y="0"/>
                      <a:pt x="21650" y="9640"/>
                      <a:pt x="21677" y="21550"/>
                    </a:cubicBezTo>
                  </a:path>
                  <a:path w="21678" h="21600" stroke="0" extrusionOk="0">
                    <a:moveTo>
                      <a:pt x="0" y="0"/>
                    </a:moveTo>
                    <a:cubicBezTo>
                      <a:pt x="26" y="0"/>
                      <a:pt x="52" y="-1"/>
                      <a:pt x="78" y="0"/>
                    </a:cubicBezTo>
                    <a:cubicBezTo>
                      <a:pt x="11987" y="0"/>
                      <a:pt x="21650" y="9640"/>
                      <a:pt x="21677" y="21550"/>
                    </a:cubicBezTo>
                    <a:lnTo>
                      <a:pt x="78" y="21600"/>
                    </a:lnTo>
                    <a:close/>
                  </a:path>
                </a:pathLst>
              </a:custGeom>
              <a:noFill/>
              <a:ln w="3175" cap="rnd">
                <a:solidFill>
                  <a:srgbClr val="5F5F5F"/>
                </a:solidFill>
                <a:round/>
                <a:headEnd type="none" w="sm" len="sm"/>
                <a:tailEnd type="none" w="sm" len="sm"/>
              </a:ln>
            </p:spPr>
            <p:txBody>
              <a:bodyPr wrap="none" anchor="ctr"/>
              <a:lstStyle/>
              <a:p>
                <a:endParaRPr lang="en-US"/>
              </a:p>
            </p:txBody>
          </p:sp>
          <p:sp>
            <p:nvSpPr>
              <p:cNvPr id="7209" name="Arc 81"/>
              <p:cNvSpPr>
                <a:spLocks noChangeAspect="1"/>
              </p:cNvSpPr>
              <p:nvPr/>
            </p:nvSpPr>
            <p:spPr bwMode="auto">
              <a:xfrm rot="10200000">
                <a:off x="3472" y="1650"/>
                <a:ext cx="200" cy="191"/>
              </a:xfrm>
              <a:custGeom>
                <a:avLst/>
                <a:gdLst>
                  <a:gd name="T0" fmla="*/ 0 w 21600"/>
                  <a:gd name="T1" fmla="*/ 191 h 21600"/>
                  <a:gd name="T2" fmla="*/ 199 w 21600"/>
                  <a:gd name="T3" fmla="*/ 0 h 21600"/>
                  <a:gd name="T4" fmla="*/ 200 w 21600"/>
                  <a:gd name="T5" fmla="*/ 19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3" y="43"/>
                      <a:pt x="21522" y="0"/>
                    </a:cubicBezTo>
                  </a:path>
                  <a:path w="21600" h="21600" stroke="0" extrusionOk="0">
                    <a:moveTo>
                      <a:pt x="0" y="21600"/>
                    </a:moveTo>
                    <a:cubicBezTo>
                      <a:pt x="0" y="9701"/>
                      <a:pt x="9623" y="43"/>
                      <a:pt x="21522" y="0"/>
                    </a:cubicBezTo>
                    <a:lnTo>
                      <a:pt x="21600" y="21600"/>
                    </a:lnTo>
                    <a:close/>
                  </a:path>
                </a:pathLst>
              </a:custGeom>
              <a:noFill/>
              <a:ln w="3175" cap="rnd">
                <a:solidFill>
                  <a:srgbClr val="5F5F5F"/>
                </a:solidFill>
                <a:round/>
                <a:headEnd type="none" w="sm" len="sm"/>
                <a:tailEnd type="none" w="sm" len="sm"/>
              </a:ln>
            </p:spPr>
            <p:txBody>
              <a:bodyPr wrap="none" anchor="ctr"/>
              <a:lstStyle/>
              <a:p>
                <a:endParaRPr lang="en-US"/>
              </a:p>
            </p:txBody>
          </p:sp>
          <p:sp>
            <p:nvSpPr>
              <p:cNvPr id="11346" name="Line 82"/>
              <p:cNvSpPr>
                <a:spLocks noChangeAspect="1" noChangeShapeType="1"/>
              </p:cNvSpPr>
              <p:nvPr/>
            </p:nvSpPr>
            <p:spPr bwMode="auto">
              <a:xfrm flipV="1">
                <a:off x="1812" y="1428"/>
                <a:ext cx="1610" cy="296"/>
              </a:xfrm>
              <a:prstGeom prst="line">
                <a:avLst/>
              </a:prstGeom>
              <a:noFill/>
              <a:ln w="12700">
                <a:solidFill>
                  <a:srgbClr val="808080"/>
                </a:solidFill>
                <a:round/>
                <a:headEnd type="none" w="sm" len="sm"/>
                <a:tailEnd type="none" w="sm" len="sm"/>
              </a:ln>
              <a:effectLst>
                <a:outerShdw dist="28398" dir="1593903" algn="ctr" rotWithShape="0">
                  <a:srgbClr val="5F5F5F"/>
                </a:outerShdw>
              </a:effectLst>
            </p:spPr>
            <p:txBody>
              <a:bodyPr wrap="none" anchor="ctr"/>
              <a:lstStyle/>
              <a:p>
                <a:pPr>
                  <a:defRPr/>
                </a:pPr>
                <a:endParaRPr lang="en-US"/>
              </a:p>
            </p:txBody>
          </p:sp>
          <p:sp>
            <p:nvSpPr>
              <p:cNvPr id="11347" name="Line 83"/>
              <p:cNvSpPr>
                <a:spLocks noChangeAspect="1" noChangeShapeType="1"/>
              </p:cNvSpPr>
              <p:nvPr/>
            </p:nvSpPr>
            <p:spPr bwMode="auto">
              <a:xfrm flipV="1">
                <a:off x="2521" y="1052"/>
                <a:ext cx="1044" cy="194"/>
              </a:xfrm>
              <a:prstGeom prst="line">
                <a:avLst/>
              </a:prstGeom>
              <a:noFill/>
              <a:ln w="3175">
                <a:solidFill>
                  <a:srgbClr val="5F5F5F"/>
                </a:solidFill>
                <a:round/>
                <a:headEnd type="none" w="sm" len="sm"/>
                <a:tailEnd type="none" w="sm" len="sm"/>
              </a:ln>
              <a:effectLst>
                <a:outerShdw dist="28398" dir="1593903" algn="ctr" rotWithShape="0">
                  <a:srgbClr val="393939"/>
                </a:outerShdw>
              </a:effectLst>
            </p:spPr>
            <p:txBody>
              <a:bodyPr wrap="none" anchor="ctr"/>
              <a:lstStyle/>
              <a:p>
                <a:pPr>
                  <a:defRPr/>
                </a:pPr>
                <a:endParaRPr lang="en-US"/>
              </a:p>
            </p:txBody>
          </p:sp>
          <p:sp>
            <p:nvSpPr>
              <p:cNvPr id="11348" name="Line 84"/>
              <p:cNvSpPr>
                <a:spLocks noChangeAspect="1" noChangeShapeType="1"/>
              </p:cNvSpPr>
              <p:nvPr/>
            </p:nvSpPr>
            <p:spPr bwMode="auto">
              <a:xfrm flipV="1">
                <a:off x="2530" y="1718"/>
                <a:ext cx="1044" cy="188"/>
              </a:xfrm>
              <a:prstGeom prst="line">
                <a:avLst/>
              </a:prstGeom>
              <a:noFill/>
              <a:ln w="3175">
                <a:solidFill>
                  <a:srgbClr val="5F5F5F"/>
                </a:solidFill>
                <a:round/>
                <a:headEnd type="none" w="sm" len="sm"/>
                <a:tailEnd type="none" w="sm" len="sm"/>
              </a:ln>
              <a:effectLst>
                <a:outerShdw dist="28398" dir="1593903" algn="ctr" rotWithShape="0">
                  <a:srgbClr val="393939"/>
                </a:outerShdw>
              </a:effectLst>
            </p:spPr>
            <p:txBody>
              <a:bodyPr wrap="none" anchor="ctr"/>
              <a:lstStyle/>
              <a:p>
                <a:pPr>
                  <a:defRPr/>
                </a:pPr>
                <a:endParaRPr lang="en-US"/>
              </a:p>
            </p:txBody>
          </p:sp>
          <p:sp>
            <p:nvSpPr>
              <p:cNvPr id="11349" name="Line 85"/>
              <p:cNvSpPr>
                <a:spLocks noChangeAspect="1" noChangeShapeType="1"/>
              </p:cNvSpPr>
              <p:nvPr/>
            </p:nvSpPr>
            <p:spPr bwMode="auto">
              <a:xfrm flipV="1">
                <a:off x="3767" y="1277"/>
                <a:ext cx="515" cy="91"/>
              </a:xfrm>
              <a:prstGeom prst="line">
                <a:avLst/>
              </a:prstGeom>
              <a:noFill/>
              <a:ln w="3175">
                <a:solidFill>
                  <a:srgbClr val="808080"/>
                </a:solidFill>
                <a:round/>
                <a:headEnd type="none" w="sm" len="sm"/>
                <a:tailEnd type="none" w="sm" len="sm"/>
              </a:ln>
              <a:effectLst>
                <a:outerShdw dist="28398" dir="1593903" algn="ctr" rotWithShape="0">
                  <a:srgbClr val="5F5F5F"/>
                </a:outerShdw>
              </a:effectLst>
            </p:spPr>
            <p:txBody>
              <a:bodyPr wrap="none" anchor="ctr"/>
              <a:lstStyle/>
              <a:p>
                <a:pPr>
                  <a:defRPr/>
                </a:pPr>
                <a:endParaRPr lang="en-US"/>
              </a:p>
            </p:txBody>
          </p:sp>
        </p:grpSp>
        <p:grpSp>
          <p:nvGrpSpPr>
            <p:cNvPr id="7189" name="Group 86"/>
            <p:cNvGrpSpPr>
              <a:grpSpLocks noChangeAspect="1"/>
            </p:cNvGrpSpPr>
            <p:nvPr/>
          </p:nvGrpSpPr>
          <p:grpSpPr bwMode="auto">
            <a:xfrm>
              <a:off x="348" y="1359"/>
              <a:ext cx="1079" cy="897"/>
              <a:chOff x="0" y="1575"/>
              <a:chExt cx="1079" cy="897"/>
            </a:xfrm>
          </p:grpSpPr>
          <p:sp>
            <p:nvSpPr>
              <p:cNvPr id="7190" name="Rectangle 87"/>
              <p:cNvSpPr>
                <a:spLocks noChangeAspect="1" noChangeArrowheads="1"/>
              </p:cNvSpPr>
              <p:nvPr/>
            </p:nvSpPr>
            <p:spPr bwMode="auto">
              <a:xfrm rot="-600000">
                <a:off x="0" y="2104"/>
                <a:ext cx="610" cy="29"/>
              </a:xfrm>
              <a:prstGeom prst="rect">
                <a:avLst/>
              </a:prstGeom>
              <a:gradFill rotWithShape="0">
                <a:gsLst>
                  <a:gs pos="0">
                    <a:srgbClr val="868686"/>
                  </a:gs>
                  <a:gs pos="100000">
                    <a:srgbClr val="5E5E5E"/>
                  </a:gs>
                </a:gsLst>
                <a:lin ang="5400000" scaled="1"/>
              </a:gradFill>
              <a:ln w="12700">
                <a:solidFill>
                  <a:srgbClr val="5F5F5F"/>
                </a:solidFill>
                <a:miter lim="800000"/>
                <a:headEnd/>
                <a:tailEnd/>
              </a:ln>
            </p:spPr>
            <p:txBody>
              <a:bodyPr wrap="none" anchor="ctr"/>
              <a:lstStyle/>
              <a:p>
                <a:endParaRPr lang="en-US"/>
              </a:p>
            </p:txBody>
          </p:sp>
          <p:sp>
            <p:nvSpPr>
              <p:cNvPr id="7191" name="Freeform 88"/>
              <p:cNvSpPr>
                <a:spLocks noChangeAspect="1"/>
              </p:cNvSpPr>
              <p:nvPr/>
            </p:nvSpPr>
            <p:spPr bwMode="auto">
              <a:xfrm>
                <a:off x="479" y="2077"/>
                <a:ext cx="588" cy="395"/>
              </a:xfrm>
              <a:custGeom>
                <a:avLst/>
                <a:gdLst>
                  <a:gd name="T0" fmla="*/ 804 w 817"/>
                  <a:gd name="T1" fmla="*/ 344 h 549"/>
                  <a:gd name="T2" fmla="*/ 784 w 817"/>
                  <a:gd name="T3" fmla="*/ 378 h 549"/>
                  <a:gd name="T4" fmla="*/ 768 w 817"/>
                  <a:gd name="T5" fmla="*/ 408 h 549"/>
                  <a:gd name="T6" fmla="*/ 756 w 817"/>
                  <a:gd name="T7" fmla="*/ 424 h 549"/>
                  <a:gd name="T8" fmla="*/ 738 w 817"/>
                  <a:gd name="T9" fmla="*/ 445 h 549"/>
                  <a:gd name="T10" fmla="*/ 717 w 817"/>
                  <a:gd name="T11" fmla="*/ 463 h 549"/>
                  <a:gd name="T12" fmla="*/ 696 w 817"/>
                  <a:gd name="T13" fmla="*/ 481 h 549"/>
                  <a:gd name="T14" fmla="*/ 671 w 817"/>
                  <a:gd name="T15" fmla="*/ 499 h 549"/>
                  <a:gd name="T16" fmla="*/ 658 w 817"/>
                  <a:gd name="T17" fmla="*/ 508 h 549"/>
                  <a:gd name="T18" fmla="*/ 616 w 817"/>
                  <a:gd name="T19" fmla="*/ 528 h 549"/>
                  <a:gd name="T20" fmla="*/ 555 w 817"/>
                  <a:gd name="T21" fmla="*/ 548 h 549"/>
                  <a:gd name="T22" fmla="*/ 488 w 817"/>
                  <a:gd name="T23" fmla="*/ 544 h 549"/>
                  <a:gd name="T24" fmla="*/ 427 w 817"/>
                  <a:gd name="T25" fmla="*/ 527 h 549"/>
                  <a:gd name="T26" fmla="*/ 336 w 817"/>
                  <a:gd name="T27" fmla="*/ 470 h 549"/>
                  <a:gd name="T28" fmla="*/ 228 w 817"/>
                  <a:gd name="T29" fmla="*/ 353 h 549"/>
                  <a:gd name="T30" fmla="*/ 166 w 817"/>
                  <a:gd name="T31" fmla="*/ 248 h 549"/>
                  <a:gd name="T32" fmla="*/ 113 w 817"/>
                  <a:gd name="T33" fmla="*/ 156 h 549"/>
                  <a:gd name="T34" fmla="*/ 92 w 817"/>
                  <a:gd name="T35" fmla="*/ 124 h 549"/>
                  <a:gd name="T36" fmla="*/ 44 w 817"/>
                  <a:gd name="T37" fmla="*/ 68 h 549"/>
                  <a:gd name="T38" fmla="*/ 0 w 817"/>
                  <a:gd name="T39" fmla="*/ 17 h 549"/>
                  <a:gd name="T40" fmla="*/ 63 w 817"/>
                  <a:gd name="T41" fmla="*/ 0 h 549"/>
                  <a:gd name="T42" fmla="*/ 164 w 817"/>
                  <a:gd name="T43" fmla="*/ 75 h 549"/>
                  <a:gd name="T44" fmla="*/ 224 w 817"/>
                  <a:gd name="T45" fmla="*/ 123 h 549"/>
                  <a:gd name="T46" fmla="*/ 299 w 817"/>
                  <a:gd name="T47" fmla="*/ 175 h 549"/>
                  <a:gd name="T48" fmla="*/ 403 w 817"/>
                  <a:gd name="T49" fmla="*/ 229 h 549"/>
                  <a:gd name="T50" fmla="*/ 461 w 817"/>
                  <a:gd name="T51" fmla="*/ 262 h 549"/>
                  <a:gd name="T52" fmla="*/ 559 w 817"/>
                  <a:gd name="T53" fmla="*/ 287 h 549"/>
                  <a:gd name="T54" fmla="*/ 650 w 817"/>
                  <a:gd name="T55" fmla="*/ 301 h 549"/>
                  <a:gd name="T56" fmla="*/ 709 w 817"/>
                  <a:gd name="T57" fmla="*/ 304 h 549"/>
                  <a:gd name="T58" fmla="*/ 816 w 817"/>
                  <a:gd name="T59" fmla="*/ 291 h 549"/>
                  <a:gd name="T60" fmla="*/ 804 w 817"/>
                  <a:gd name="T61" fmla="*/ 344 h 54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17"/>
                  <a:gd name="T94" fmla="*/ 0 h 549"/>
                  <a:gd name="T95" fmla="*/ 817 w 817"/>
                  <a:gd name="T96" fmla="*/ 549 h 54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17" h="549">
                    <a:moveTo>
                      <a:pt x="804" y="344"/>
                    </a:moveTo>
                    <a:lnTo>
                      <a:pt x="784" y="378"/>
                    </a:lnTo>
                    <a:lnTo>
                      <a:pt x="768" y="408"/>
                    </a:lnTo>
                    <a:lnTo>
                      <a:pt x="756" y="424"/>
                    </a:lnTo>
                    <a:lnTo>
                      <a:pt x="738" y="445"/>
                    </a:lnTo>
                    <a:lnTo>
                      <a:pt x="717" y="463"/>
                    </a:lnTo>
                    <a:lnTo>
                      <a:pt x="696" y="481"/>
                    </a:lnTo>
                    <a:lnTo>
                      <a:pt x="671" y="499"/>
                    </a:lnTo>
                    <a:lnTo>
                      <a:pt x="658" y="508"/>
                    </a:lnTo>
                    <a:lnTo>
                      <a:pt x="616" y="528"/>
                    </a:lnTo>
                    <a:lnTo>
                      <a:pt x="555" y="548"/>
                    </a:lnTo>
                    <a:lnTo>
                      <a:pt x="488" y="544"/>
                    </a:lnTo>
                    <a:lnTo>
                      <a:pt x="427" y="527"/>
                    </a:lnTo>
                    <a:lnTo>
                      <a:pt x="336" y="470"/>
                    </a:lnTo>
                    <a:lnTo>
                      <a:pt x="228" y="353"/>
                    </a:lnTo>
                    <a:lnTo>
                      <a:pt x="166" y="248"/>
                    </a:lnTo>
                    <a:lnTo>
                      <a:pt x="113" y="156"/>
                    </a:lnTo>
                    <a:lnTo>
                      <a:pt x="92" y="124"/>
                    </a:lnTo>
                    <a:lnTo>
                      <a:pt x="44" y="68"/>
                    </a:lnTo>
                    <a:lnTo>
                      <a:pt x="0" y="17"/>
                    </a:lnTo>
                    <a:lnTo>
                      <a:pt x="63" y="0"/>
                    </a:lnTo>
                    <a:lnTo>
                      <a:pt x="164" y="75"/>
                    </a:lnTo>
                    <a:lnTo>
                      <a:pt x="224" y="123"/>
                    </a:lnTo>
                    <a:lnTo>
                      <a:pt x="299" y="175"/>
                    </a:lnTo>
                    <a:lnTo>
                      <a:pt x="403" y="229"/>
                    </a:lnTo>
                    <a:lnTo>
                      <a:pt x="461" y="262"/>
                    </a:lnTo>
                    <a:lnTo>
                      <a:pt x="559" y="287"/>
                    </a:lnTo>
                    <a:lnTo>
                      <a:pt x="650" y="301"/>
                    </a:lnTo>
                    <a:lnTo>
                      <a:pt x="709" y="304"/>
                    </a:lnTo>
                    <a:lnTo>
                      <a:pt x="816" y="291"/>
                    </a:lnTo>
                    <a:lnTo>
                      <a:pt x="804" y="344"/>
                    </a:lnTo>
                  </a:path>
                </a:pathLst>
              </a:custGeom>
              <a:gradFill rotWithShape="0">
                <a:gsLst>
                  <a:gs pos="0">
                    <a:srgbClr val="393939"/>
                  </a:gs>
                  <a:gs pos="100000">
                    <a:srgbClr val="5F5F5F"/>
                  </a:gs>
                </a:gsLst>
                <a:lin ang="18900000" scaled="1"/>
              </a:gradFill>
              <a:ln w="9525" cap="rnd">
                <a:noFill/>
                <a:round/>
                <a:headEnd/>
                <a:tailEnd/>
              </a:ln>
            </p:spPr>
            <p:txBody>
              <a:bodyPr/>
              <a:lstStyle/>
              <a:p>
                <a:endParaRPr lang="en-US"/>
              </a:p>
            </p:txBody>
          </p:sp>
          <p:sp>
            <p:nvSpPr>
              <p:cNvPr id="7192" name="Freeform 89"/>
              <p:cNvSpPr>
                <a:spLocks noChangeAspect="1"/>
              </p:cNvSpPr>
              <p:nvPr/>
            </p:nvSpPr>
            <p:spPr bwMode="auto">
              <a:xfrm>
                <a:off x="483" y="1575"/>
                <a:ext cx="478" cy="501"/>
              </a:xfrm>
              <a:custGeom>
                <a:avLst/>
                <a:gdLst>
                  <a:gd name="T0" fmla="*/ 638 w 665"/>
                  <a:gd name="T1" fmla="*/ 111 h 696"/>
                  <a:gd name="T2" fmla="*/ 612 w 665"/>
                  <a:gd name="T3" fmla="*/ 81 h 696"/>
                  <a:gd name="T4" fmla="*/ 591 w 665"/>
                  <a:gd name="T5" fmla="*/ 65 h 696"/>
                  <a:gd name="T6" fmla="*/ 573 w 665"/>
                  <a:gd name="T7" fmla="*/ 48 h 696"/>
                  <a:gd name="T8" fmla="*/ 550 w 665"/>
                  <a:gd name="T9" fmla="*/ 36 h 696"/>
                  <a:gd name="T10" fmla="*/ 519 w 665"/>
                  <a:gd name="T11" fmla="*/ 18 h 696"/>
                  <a:gd name="T12" fmla="*/ 501 w 665"/>
                  <a:gd name="T13" fmla="*/ 14 h 696"/>
                  <a:gd name="T14" fmla="*/ 478 w 665"/>
                  <a:gd name="T15" fmla="*/ 4 h 696"/>
                  <a:gd name="T16" fmla="*/ 456 w 665"/>
                  <a:gd name="T17" fmla="*/ 0 h 696"/>
                  <a:gd name="T18" fmla="*/ 429 w 665"/>
                  <a:gd name="T19" fmla="*/ 1 h 696"/>
                  <a:gd name="T20" fmla="*/ 349 w 665"/>
                  <a:gd name="T21" fmla="*/ 10 h 696"/>
                  <a:gd name="T22" fmla="*/ 287 w 665"/>
                  <a:gd name="T23" fmla="*/ 36 h 696"/>
                  <a:gd name="T24" fmla="*/ 237 w 665"/>
                  <a:gd name="T25" fmla="*/ 73 h 696"/>
                  <a:gd name="T26" fmla="*/ 171 w 665"/>
                  <a:gd name="T27" fmla="*/ 154 h 696"/>
                  <a:gd name="T28" fmla="*/ 111 w 665"/>
                  <a:gd name="T29" fmla="*/ 299 h 696"/>
                  <a:gd name="T30" fmla="*/ 87 w 665"/>
                  <a:gd name="T31" fmla="*/ 415 h 696"/>
                  <a:gd name="T32" fmla="*/ 69 w 665"/>
                  <a:gd name="T33" fmla="*/ 516 h 696"/>
                  <a:gd name="T34" fmla="*/ 60 w 665"/>
                  <a:gd name="T35" fmla="*/ 553 h 696"/>
                  <a:gd name="T36" fmla="*/ 32 w 665"/>
                  <a:gd name="T37" fmla="*/ 623 h 696"/>
                  <a:gd name="T38" fmla="*/ 0 w 665"/>
                  <a:gd name="T39" fmla="*/ 695 h 696"/>
                  <a:gd name="T40" fmla="*/ 75 w 665"/>
                  <a:gd name="T41" fmla="*/ 677 h 696"/>
                  <a:gd name="T42" fmla="*/ 144 w 665"/>
                  <a:gd name="T43" fmla="*/ 573 h 696"/>
                  <a:gd name="T44" fmla="*/ 184 w 665"/>
                  <a:gd name="T45" fmla="*/ 510 h 696"/>
                  <a:gd name="T46" fmla="*/ 236 w 665"/>
                  <a:gd name="T47" fmla="*/ 437 h 696"/>
                  <a:gd name="T48" fmla="*/ 315 w 665"/>
                  <a:gd name="T49" fmla="*/ 353 h 696"/>
                  <a:gd name="T50" fmla="*/ 357 w 665"/>
                  <a:gd name="T51" fmla="*/ 304 h 696"/>
                  <a:gd name="T52" fmla="*/ 441 w 665"/>
                  <a:gd name="T53" fmla="*/ 247 h 696"/>
                  <a:gd name="T54" fmla="*/ 521 w 665"/>
                  <a:gd name="T55" fmla="*/ 205 h 696"/>
                  <a:gd name="T56" fmla="*/ 574 w 665"/>
                  <a:gd name="T57" fmla="*/ 182 h 696"/>
                  <a:gd name="T58" fmla="*/ 664 w 665"/>
                  <a:gd name="T59" fmla="*/ 157 h 696"/>
                  <a:gd name="T60" fmla="*/ 638 w 665"/>
                  <a:gd name="T61" fmla="*/ 111 h 69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665"/>
                  <a:gd name="T94" fmla="*/ 0 h 696"/>
                  <a:gd name="T95" fmla="*/ 665 w 665"/>
                  <a:gd name="T96" fmla="*/ 696 h 69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665" h="696">
                    <a:moveTo>
                      <a:pt x="638" y="111"/>
                    </a:moveTo>
                    <a:lnTo>
                      <a:pt x="612" y="81"/>
                    </a:lnTo>
                    <a:lnTo>
                      <a:pt x="591" y="65"/>
                    </a:lnTo>
                    <a:lnTo>
                      <a:pt x="573" y="48"/>
                    </a:lnTo>
                    <a:lnTo>
                      <a:pt x="550" y="36"/>
                    </a:lnTo>
                    <a:lnTo>
                      <a:pt x="519" y="18"/>
                    </a:lnTo>
                    <a:lnTo>
                      <a:pt x="501" y="14"/>
                    </a:lnTo>
                    <a:lnTo>
                      <a:pt x="478" y="4"/>
                    </a:lnTo>
                    <a:lnTo>
                      <a:pt x="456" y="0"/>
                    </a:lnTo>
                    <a:lnTo>
                      <a:pt x="429" y="1"/>
                    </a:lnTo>
                    <a:lnTo>
                      <a:pt x="349" y="10"/>
                    </a:lnTo>
                    <a:lnTo>
                      <a:pt x="287" y="36"/>
                    </a:lnTo>
                    <a:lnTo>
                      <a:pt x="237" y="73"/>
                    </a:lnTo>
                    <a:lnTo>
                      <a:pt x="171" y="154"/>
                    </a:lnTo>
                    <a:lnTo>
                      <a:pt x="111" y="299"/>
                    </a:lnTo>
                    <a:lnTo>
                      <a:pt x="87" y="415"/>
                    </a:lnTo>
                    <a:lnTo>
                      <a:pt x="69" y="516"/>
                    </a:lnTo>
                    <a:lnTo>
                      <a:pt x="60" y="553"/>
                    </a:lnTo>
                    <a:lnTo>
                      <a:pt x="32" y="623"/>
                    </a:lnTo>
                    <a:lnTo>
                      <a:pt x="0" y="695"/>
                    </a:lnTo>
                    <a:lnTo>
                      <a:pt x="75" y="677"/>
                    </a:lnTo>
                    <a:lnTo>
                      <a:pt x="144" y="573"/>
                    </a:lnTo>
                    <a:lnTo>
                      <a:pt x="184" y="510"/>
                    </a:lnTo>
                    <a:lnTo>
                      <a:pt x="236" y="437"/>
                    </a:lnTo>
                    <a:lnTo>
                      <a:pt x="315" y="353"/>
                    </a:lnTo>
                    <a:lnTo>
                      <a:pt x="357" y="304"/>
                    </a:lnTo>
                    <a:lnTo>
                      <a:pt x="441" y="247"/>
                    </a:lnTo>
                    <a:lnTo>
                      <a:pt x="521" y="205"/>
                    </a:lnTo>
                    <a:lnTo>
                      <a:pt x="574" y="182"/>
                    </a:lnTo>
                    <a:lnTo>
                      <a:pt x="664" y="157"/>
                    </a:lnTo>
                    <a:lnTo>
                      <a:pt x="638" y="111"/>
                    </a:lnTo>
                  </a:path>
                </a:pathLst>
              </a:custGeom>
              <a:gradFill rotWithShape="0">
                <a:gsLst>
                  <a:gs pos="0">
                    <a:srgbClr val="CBCBCB"/>
                  </a:gs>
                  <a:gs pos="100000">
                    <a:srgbClr val="3D3D3D"/>
                  </a:gs>
                </a:gsLst>
                <a:lin ang="18900000" scaled="1"/>
              </a:gradFill>
              <a:ln w="9525" cap="rnd">
                <a:noFill/>
                <a:round/>
                <a:headEnd/>
                <a:tailEnd/>
              </a:ln>
            </p:spPr>
            <p:txBody>
              <a:bodyPr/>
              <a:lstStyle/>
              <a:p>
                <a:endParaRPr lang="en-US"/>
              </a:p>
            </p:txBody>
          </p:sp>
          <p:sp>
            <p:nvSpPr>
              <p:cNvPr id="7193" name="Freeform 90"/>
              <p:cNvSpPr>
                <a:spLocks noChangeAspect="1"/>
              </p:cNvSpPr>
              <p:nvPr/>
            </p:nvSpPr>
            <p:spPr bwMode="auto">
              <a:xfrm>
                <a:off x="472" y="1982"/>
                <a:ext cx="607" cy="335"/>
              </a:xfrm>
              <a:custGeom>
                <a:avLst/>
                <a:gdLst>
                  <a:gd name="T0" fmla="*/ 822 w 844"/>
                  <a:gd name="T1" fmla="*/ 442 h 466"/>
                  <a:gd name="T2" fmla="*/ 657 w 844"/>
                  <a:gd name="T3" fmla="*/ 465 h 466"/>
                  <a:gd name="T4" fmla="*/ 528 w 844"/>
                  <a:gd name="T5" fmla="*/ 443 h 466"/>
                  <a:gd name="T6" fmla="*/ 409 w 844"/>
                  <a:gd name="T7" fmla="*/ 393 h 466"/>
                  <a:gd name="T8" fmla="*/ 271 w 844"/>
                  <a:gd name="T9" fmla="*/ 307 h 466"/>
                  <a:gd name="T10" fmla="*/ 147 w 844"/>
                  <a:gd name="T11" fmla="*/ 228 h 466"/>
                  <a:gd name="T12" fmla="*/ 43 w 844"/>
                  <a:gd name="T13" fmla="*/ 138 h 466"/>
                  <a:gd name="T14" fmla="*/ 0 w 844"/>
                  <a:gd name="T15" fmla="*/ 146 h 466"/>
                  <a:gd name="T16" fmla="*/ 823 w 844"/>
                  <a:gd name="T17" fmla="*/ 0 h 466"/>
                  <a:gd name="T18" fmla="*/ 833 w 844"/>
                  <a:gd name="T19" fmla="*/ 72 h 466"/>
                  <a:gd name="T20" fmla="*/ 839 w 844"/>
                  <a:gd name="T21" fmla="*/ 170 h 466"/>
                  <a:gd name="T22" fmla="*/ 843 w 844"/>
                  <a:gd name="T23" fmla="*/ 284 h 466"/>
                  <a:gd name="T24" fmla="*/ 839 w 844"/>
                  <a:gd name="T25" fmla="*/ 343 h 466"/>
                  <a:gd name="T26" fmla="*/ 834 w 844"/>
                  <a:gd name="T27" fmla="*/ 401 h 466"/>
                  <a:gd name="T28" fmla="*/ 822 w 844"/>
                  <a:gd name="T29" fmla="*/ 442 h 46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44"/>
                  <a:gd name="T46" fmla="*/ 0 h 466"/>
                  <a:gd name="T47" fmla="*/ 844 w 844"/>
                  <a:gd name="T48" fmla="*/ 466 h 46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44" h="466">
                    <a:moveTo>
                      <a:pt x="822" y="442"/>
                    </a:moveTo>
                    <a:lnTo>
                      <a:pt x="657" y="465"/>
                    </a:lnTo>
                    <a:lnTo>
                      <a:pt x="528" y="443"/>
                    </a:lnTo>
                    <a:lnTo>
                      <a:pt x="409" y="393"/>
                    </a:lnTo>
                    <a:lnTo>
                      <a:pt x="271" y="307"/>
                    </a:lnTo>
                    <a:lnTo>
                      <a:pt x="147" y="228"/>
                    </a:lnTo>
                    <a:lnTo>
                      <a:pt x="43" y="138"/>
                    </a:lnTo>
                    <a:lnTo>
                      <a:pt x="0" y="146"/>
                    </a:lnTo>
                    <a:lnTo>
                      <a:pt x="823" y="0"/>
                    </a:lnTo>
                    <a:lnTo>
                      <a:pt x="833" y="72"/>
                    </a:lnTo>
                    <a:lnTo>
                      <a:pt x="839" y="170"/>
                    </a:lnTo>
                    <a:lnTo>
                      <a:pt x="843" y="284"/>
                    </a:lnTo>
                    <a:lnTo>
                      <a:pt x="839" y="343"/>
                    </a:lnTo>
                    <a:lnTo>
                      <a:pt x="834" y="401"/>
                    </a:lnTo>
                    <a:lnTo>
                      <a:pt x="822" y="442"/>
                    </a:lnTo>
                  </a:path>
                </a:pathLst>
              </a:custGeom>
              <a:gradFill rotWithShape="0">
                <a:gsLst>
                  <a:gs pos="0">
                    <a:srgbClr val="868686"/>
                  </a:gs>
                  <a:gs pos="100000">
                    <a:srgbClr val="5E5E5E"/>
                  </a:gs>
                </a:gsLst>
                <a:lin ang="0" scaled="1"/>
              </a:gradFill>
              <a:ln w="9525" cap="rnd">
                <a:noFill/>
                <a:round/>
                <a:headEnd/>
                <a:tailEnd/>
              </a:ln>
            </p:spPr>
            <p:txBody>
              <a:bodyPr/>
              <a:lstStyle/>
              <a:p>
                <a:endParaRPr lang="en-US"/>
              </a:p>
            </p:txBody>
          </p:sp>
          <p:sp>
            <p:nvSpPr>
              <p:cNvPr id="7194" name="Freeform 91"/>
              <p:cNvSpPr>
                <a:spLocks noChangeAspect="1"/>
              </p:cNvSpPr>
              <p:nvPr/>
            </p:nvSpPr>
            <p:spPr bwMode="auto">
              <a:xfrm>
                <a:off x="818" y="2351"/>
                <a:ext cx="95" cy="117"/>
              </a:xfrm>
              <a:custGeom>
                <a:avLst/>
                <a:gdLst>
                  <a:gd name="T0" fmla="*/ 0 w 132"/>
                  <a:gd name="T1" fmla="*/ 162 h 163"/>
                  <a:gd name="T2" fmla="*/ 20 w 132"/>
                  <a:gd name="T3" fmla="*/ 145 h 163"/>
                  <a:gd name="T4" fmla="*/ 55 w 132"/>
                  <a:gd name="T5" fmla="*/ 119 h 163"/>
                  <a:gd name="T6" fmla="*/ 78 w 132"/>
                  <a:gd name="T7" fmla="*/ 91 h 163"/>
                  <a:gd name="T8" fmla="*/ 109 w 132"/>
                  <a:gd name="T9" fmla="*/ 47 h 163"/>
                  <a:gd name="T10" fmla="*/ 131 w 132"/>
                  <a:gd name="T11" fmla="*/ 0 h 163"/>
                  <a:gd name="T12" fmla="*/ 0 60000 65536"/>
                  <a:gd name="T13" fmla="*/ 0 60000 65536"/>
                  <a:gd name="T14" fmla="*/ 0 60000 65536"/>
                  <a:gd name="T15" fmla="*/ 0 60000 65536"/>
                  <a:gd name="T16" fmla="*/ 0 60000 65536"/>
                  <a:gd name="T17" fmla="*/ 0 60000 65536"/>
                  <a:gd name="T18" fmla="*/ 0 w 132"/>
                  <a:gd name="T19" fmla="*/ 0 h 163"/>
                  <a:gd name="T20" fmla="*/ 132 w 132"/>
                  <a:gd name="T21" fmla="*/ 163 h 163"/>
                </a:gdLst>
                <a:ahLst/>
                <a:cxnLst>
                  <a:cxn ang="T12">
                    <a:pos x="T0" y="T1"/>
                  </a:cxn>
                  <a:cxn ang="T13">
                    <a:pos x="T2" y="T3"/>
                  </a:cxn>
                  <a:cxn ang="T14">
                    <a:pos x="T4" y="T5"/>
                  </a:cxn>
                  <a:cxn ang="T15">
                    <a:pos x="T6" y="T7"/>
                  </a:cxn>
                  <a:cxn ang="T16">
                    <a:pos x="T8" y="T9"/>
                  </a:cxn>
                  <a:cxn ang="T17">
                    <a:pos x="T10" y="T11"/>
                  </a:cxn>
                </a:cxnLst>
                <a:rect l="T18" t="T19" r="T20" b="T21"/>
                <a:pathLst>
                  <a:path w="132" h="163">
                    <a:moveTo>
                      <a:pt x="0" y="162"/>
                    </a:moveTo>
                    <a:lnTo>
                      <a:pt x="20" y="145"/>
                    </a:lnTo>
                    <a:lnTo>
                      <a:pt x="55" y="119"/>
                    </a:lnTo>
                    <a:lnTo>
                      <a:pt x="78" y="91"/>
                    </a:lnTo>
                    <a:lnTo>
                      <a:pt x="109" y="47"/>
                    </a:lnTo>
                    <a:lnTo>
                      <a:pt x="131" y="0"/>
                    </a:lnTo>
                  </a:path>
                </a:pathLst>
              </a:custGeom>
              <a:noFill/>
              <a:ln w="12700" cap="rnd" cmpd="sng">
                <a:solidFill>
                  <a:srgbClr val="5F5F5F"/>
                </a:solidFill>
                <a:prstDash val="solid"/>
                <a:round/>
                <a:headEnd type="none" w="sm" len="sm"/>
                <a:tailEnd type="none" w="sm" len="sm"/>
              </a:ln>
            </p:spPr>
            <p:txBody>
              <a:bodyPr/>
              <a:lstStyle/>
              <a:p>
                <a:endParaRPr lang="en-US"/>
              </a:p>
            </p:txBody>
          </p:sp>
          <p:sp>
            <p:nvSpPr>
              <p:cNvPr id="7195" name="Freeform 92"/>
              <p:cNvSpPr>
                <a:spLocks noChangeAspect="1"/>
              </p:cNvSpPr>
              <p:nvPr/>
            </p:nvSpPr>
            <p:spPr bwMode="auto">
              <a:xfrm>
                <a:off x="674" y="1616"/>
                <a:ext cx="130" cy="78"/>
              </a:xfrm>
              <a:custGeom>
                <a:avLst/>
                <a:gdLst>
                  <a:gd name="T0" fmla="*/ 0 w 181"/>
                  <a:gd name="T1" fmla="*/ 0 h 108"/>
                  <a:gd name="T2" fmla="*/ 26 w 181"/>
                  <a:gd name="T3" fmla="*/ 11 h 108"/>
                  <a:gd name="T4" fmla="*/ 67 w 181"/>
                  <a:gd name="T5" fmla="*/ 22 h 108"/>
                  <a:gd name="T6" fmla="*/ 99 w 181"/>
                  <a:gd name="T7" fmla="*/ 40 h 108"/>
                  <a:gd name="T8" fmla="*/ 144 w 181"/>
                  <a:gd name="T9" fmla="*/ 70 h 108"/>
                  <a:gd name="T10" fmla="*/ 180 w 181"/>
                  <a:gd name="T11" fmla="*/ 107 h 108"/>
                  <a:gd name="T12" fmla="*/ 0 60000 65536"/>
                  <a:gd name="T13" fmla="*/ 0 60000 65536"/>
                  <a:gd name="T14" fmla="*/ 0 60000 65536"/>
                  <a:gd name="T15" fmla="*/ 0 60000 65536"/>
                  <a:gd name="T16" fmla="*/ 0 60000 65536"/>
                  <a:gd name="T17" fmla="*/ 0 60000 65536"/>
                  <a:gd name="T18" fmla="*/ 0 w 181"/>
                  <a:gd name="T19" fmla="*/ 0 h 108"/>
                  <a:gd name="T20" fmla="*/ 181 w 181"/>
                  <a:gd name="T21" fmla="*/ 108 h 108"/>
                </a:gdLst>
                <a:ahLst/>
                <a:cxnLst>
                  <a:cxn ang="T12">
                    <a:pos x="T0" y="T1"/>
                  </a:cxn>
                  <a:cxn ang="T13">
                    <a:pos x="T2" y="T3"/>
                  </a:cxn>
                  <a:cxn ang="T14">
                    <a:pos x="T4" y="T5"/>
                  </a:cxn>
                  <a:cxn ang="T15">
                    <a:pos x="T6" y="T7"/>
                  </a:cxn>
                  <a:cxn ang="T16">
                    <a:pos x="T8" y="T9"/>
                  </a:cxn>
                  <a:cxn ang="T17">
                    <a:pos x="T10" y="T11"/>
                  </a:cxn>
                </a:cxnLst>
                <a:rect l="T18" t="T19" r="T20" b="T21"/>
                <a:pathLst>
                  <a:path w="181" h="108">
                    <a:moveTo>
                      <a:pt x="0" y="0"/>
                    </a:moveTo>
                    <a:lnTo>
                      <a:pt x="26" y="11"/>
                    </a:lnTo>
                    <a:lnTo>
                      <a:pt x="67" y="22"/>
                    </a:lnTo>
                    <a:lnTo>
                      <a:pt x="99" y="40"/>
                    </a:lnTo>
                    <a:lnTo>
                      <a:pt x="144" y="70"/>
                    </a:lnTo>
                    <a:lnTo>
                      <a:pt x="180" y="107"/>
                    </a:lnTo>
                  </a:path>
                </a:pathLst>
              </a:custGeom>
              <a:noFill/>
              <a:ln w="12700" cap="rnd" cmpd="sng">
                <a:solidFill>
                  <a:srgbClr val="777777"/>
                </a:solidFill>
                <a:prstDash val="solid"/>
                <a:round/>
                <a:headEnd type="none" w="sm" len="sm"/>
                <a:tailEnd type="none" w="sm" len="sm"/>
              </a:ln>
            </p:spPr>
            <p:txBody>
              <a:bodyPr/>
              <a:lstStyle/>
              <a:p>
                <a:endParaRPr lang="en-US"/>
              </a:p>
            </p:txBody>
          </p:sp>
          <p:sp>
            <p:nvSpPr>
              <p:cNvPr id="7196" name="Freeform 93"/>
              <p:cNvSpPr>
                <a:spLocks noChangeAspect="1"/>
              </p:cNvSpPr>
              <p:nvPr/>
            </p:nvSpPr>
            <p:spPr bwMode="auto">
              <a:xfrm>
                <a:off x="636" y="2182"/>
                <a:ext cx="416" cy="134"/>
              </a:xfrm>
              <a:custGeom>
                <a:avLst/>
                <a:gdLst>
                  <a:gd name="T0" fmla="*/ 0 w 416"/>
                  <a:gd name="T1" fmla="*/ 0 h 134"/>
                  <a:gd name="T2" fmla="*/ 76 w 416"/>
                  <a:gd name="T3" fmla="*/ 47 h 134"/>
                  <a:gd name="T4" fmla="*/ 173 w 416"/>
                  <a:gd name="T5" fmla="*/ 102 h 134"/>
                  <a:gd name="T6" fmla="*/ 231 w 416"/>
                  <a:gd name="T7" fmla="*/ 122 h 134"/>
                  <a:gd name="T8" fmla="*/ 311 w 416"/>
                  <a:gd name="T9" fmla="*/ 132 h 134"/>
                  <a:gd name="T10" fmla="*/ 368 w 416"/>
                  <a:gd name="T11" fmla="*/ 130 h 134"/>
                  <a:gd name="T12" fmla="*/ 416 w 416"/>
                  <a:gd name="T13" fmla="*/ 134 h 134"/>
                  <a:gd name="T14" fmla="*/ 0 60000 65536"/>
                  <a:gd name="T15" fmla="*/ 0 60000 65536"/>
                  <a:gd name="T16" fmla="*/ 0 60000 65536"/>
                  <a:gd name="T17" fmla="*/ 0 60000 65536"/>
                  <a:gd name="T18" fmla="*/ 0 60000 65536"/>
                  <a:gd name="T19" fmla="*/ 0 60000 65536"/>
                  <a:gd name="T20" fmla="*/ 0 60000 65536"/>
                  <a:gd name="T21" fmla="*/ 0 w 416"/>
                  <a:gd name="T22" fmla="*/ 0 h 134"/>
                  <a:gd name="T23" fmla="*/ 416 w 416"/>
                  <a:gd name="T24" fmla="*/ 134 h 1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6" h="134">
                    <a:moveTo>
                      <a:pt x="0" y="0"/>
                    </a:moveTo>
                    <a:lnTo>
                      <a:pt x="76" y="47"/>
                    </a:lnTo>
                    <a:lnTo>
                      <a:pt x="173" y="102"/>
                    </a:lnTo>
                    <a:lnTo>
                      <a:pt x="231" y="122"/>
                    </a:lnTo>
                    <a:lnTo>
                      <a:pt x="311" y="132"/>
                    </a:lnTo>
                    <a:lnTo>
                      <a:pt x="368" y="130"/>
                    </a:lnTo>
                    <a:lnTo>
                      <a:pt x="416" y="134"/>
                    </a:lnTo>
                  </a:path>
                </a:pathLst>
              </a:custGeom>
              <a:noFill/>
              <a:ln w="3175" cap="rnd" cmpd="sng">
                <a:solidFill>
                  <a:srgbClr val="5F5F5F"/>
                </a:solidFill>
                <a:prstDash val="solid"/>
                <a:round/>
                <a:headEnd type="none" w="sm" len="sm"/>
                <a:tailEnd type="none" w="sm" len="sm"/>
              </a:ln>
            </p:spPr>
            <p:txBody>
              <a:bodyPr/>
              <a:lstStyle/>
              <a:p>
                <a:endParaRPr lang="en-US"/>
              </a:p>
            </p:txBody>
          </p:sp>
          <p:sp>
            <p:nvSpPr>
              <p:cNvPr id="7197" name="Freeform 94"/>
              <p:cNvSpPr>
                <a:spLocks noChangeAspect="1"/>
              </p:cNvSpPr>
              <p:nvPr/>
            </p:nvSpPr>
            <p:spPr bwMode="auto">
              <a:xfrm>
                <a:off x="487" y="1664"/>
                <a:ext cx="578" cy="419"/>
              </a:xfrm>
              <a:custGeom>
                <a:avLst/>
                <a:gdLst>
                  <a:gd name="T0" fmla="*/ 638 w 803"/>
                  <a:gd name="T1" fmla="*/ 0 h 582"/>
                  <a:gd name="T2" fmla="*/ 481 w 803"/>
                  <a:gd name="T3" fmla="*/ 70 h 582"/>
                  <a:gd name="T4" fmla="*/ 362 w 803"/>
                  <a:gd name="T5" fmla="*/ 127 h 582"/>
                  <a:gd name="T6" fmla="*/ 272 w 803"/>
                  <a:gd name="T7" fmla="*/ 215 h 582"/>
                  <a:gd name="T8" fmla="*/ 171 w 803"/>
                  <a:gd name="T9" fmla="*/ 342 h 582"/>
                  <a:gd name="T10" fmla="*/ 81 w 803"/>
                  <a:gd name="T11" fmla="*/ 460 h 582"/>
                  <a:gd name="T12" fmla="*/ 13 w 803"/>
                  <a:gd name="T13" fmla="*/ 544 h 582"/>
                  <a:gd name="T14" fmla="*/ 0 w 803"/>
                  <a:gd name="T15" fmla="*/ 581 h 582"/>
                  <a:gd name="T16" fmla="*/ 802 w 803"/>
                  <a:gd name="T17" fmla="*/ 446 h 582"/>
                  <a:gd name="T18" fmla="*/ 788 w 803"/>
                  <a:gd name="T19" fmla="*/ 366 h 582"/>
                  <a:gd name="T20" fmla="*/ 770 w 803"/>
                  <a:gd name="T21" fmla="*/ 286 h 582"/>
                  <a:gd name="T22" fmla="*/ 742 w 803"/>
                  <a:gd name="T23" fmla="*/ 196 h 582"/>
                  <a:gd name="T24" fmla="*/ 709 w 803"/>
                  <a:gd name="T25" fmla="*/ 117 h 582"/>
                  <a:gd name="T26" fmla="*/ 677 w 803"/>
                  <a:gd name="T27" fmla="*/ 56 h 582"/>
                  <a:gd name="T28" fmla="*/ 638 w 803"/>
                  <a:gd name="T29" fmla="*/ 0 h 58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03"/>
                  <a:gd name="T46" fmla="*/ 0 h 582"/>
                  <a:gd name="T47" fmla="*/ 803 w 803"/>
                  <a:gd name="T48" fmla="*/ 582 h 58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03" h="582">
                    <a:moveTo>
                      <a:pt x="638" y="0"/>
                    </a:moveTo>
                    <a:lnTo>
                      <a:pt x="481" y="70"/>
                    </a:lnTo>
                    <a:lnTo>
                      <a:pt x="362" y="127"/>
                    </a:lnTo>
                    <a:lnTo>
                      <a:pt x="272" y="215"/>
                    </a:lnTo>
                    <a:lnTo>
                      <a:pt x="171" y="342"/>
                    </a:lnTo>
                    <a:lnTo>
                      <a:pt x="81" y="460"/>
                    </a:lnTo>
                    <a:lnTo>
                      <a:pt x="13" y="544"/>
                    </a:lnTo>
                    <a:lnTo>
                      <a:pt x="0" y="581"/>
                    </a:lnTo>
                    <a:lnTo>
                      <a:pt x="802" y="446"/>
                    </a:lnTo>
                    <a:lnTo>
                      <a:pt x="788" y="366"/>
                    </a:lnTo>
                    <a:lnTo>
                      <a:pt x="770" y="286"/>
                    </a:lnTo>
                    <a:lnTo>
                      <a:pt x="742" y="196"/>
                    </a:lnTo>
                    <a:lnTo>
                      <a:pt x="709" y="117"/>
                    </a:lnTo>
                    <a:lnTo>
                      <a:pt x="677" y="56"/>
                    </a:lnTo>
                    <a:lnTo>
                      <a:pt x="638" y="0"/>
                    </a:lnTo>
                  </a:path>
                </a:pathLst>
              </a:custGeom>
              <a:gradFill rotWithShape="0">
                <a:gsLst>
                  <a:gs pos="0">
                    <a:srgbClr val="6B6B6B"/>
                  </a:gs>
                  <a:gs pos="50000">
                    <a:srgbClr val="B2B2B2"/>
                  </a:gs>
                  <a:gs pos="100000">
                    <a:srgbClr val="6B6B6B"/>
                  </a:gs>
                </a:gsLst>
                <a:lin ang="18900000" scaled="1"/>
              </a:gradFill>
              <a:ln w="9525" cap="rnd">
                <a:noFill/>
                <a:round/>
                <a:headEnd/>
                <a:tailEnd/>
              </a:ln>
            </p:spPr>
            <p:txBody>
              <a:bodyPr/>
              <a:lstStyle/>
              <a:p>
                <a:endParaRPr lang="en-US"/>
              </a:p>
            </p:txBody>
          </p:sp>
          <p:sp>
            <p:nvSpPr>
              <p:cNvPr id="7198" name="Freeform 95"/>
              <p:cNvSpPr>
                <a:spLocks noChangeAspect="1"/>
              </p:cNvSpPr>
              <p:nvPr/>
            </p:nvSpPr>
            <p:spPr bwMode="auto">
              <a:xfrm>
                <a:off x="482" y="1668"/>
                <a:ext cx="462" cy="404"/>
              </a:xfrm>
              <a:custGeom>
                <a:avLst/>
                <a:gdLst>
                  <a:gd name="T0" fmla="*/ 0 w 462"/>
                  <a:gd name="T1" fmla="*/ 404 h 404"/>
                  <a:gd name="T2" fmla="*/ 124 w 462"/>
                  <a:gd name="T3" fmla="*/ 250 h 404"/>
                  <a:gd name="T4" fmla="*/ 222 w 462"/>
                  <a:gd name="T5" fmla="*/ 119 h 404"/>
                  <a:gd name="T6" fmla="*/ 295 w 462"/>
                  <a:gd name="T7" fmla="*/ 76 h 404"/>
                  <a:gd name="T8" fmla="*/ 334 w 462"/>
                  <a:gd name="T9" fmla="*/ 48 h 404"/>
                  <a:gd name="T10" fmla="*/ 394 w 462"/>
                  <a:gd name="T11" fmla="*/ 20 h 404"/>
                  <a:gd name="T12" fmla="*/ 462 w 462"/>
                  <a:gd name="T13" fmla="*/ 0 h 404"/>
                  <a:gd name="T14" fmla="*/ 0 60000 65536"/>
                  <a:gd name="T15" fmla="*/ 0 60000 65536"/>
                  <a:gd name="T16" fmla="*/ 0 60000 65536"/>
                  <a:gd name="T17" fmla="*/ 0 60000 65536"/>
                  <a:gd name="T18" fmla="*/ 0 60000 65536"/>
                  <a:gd name="T19" fmla="*/ 0 60000 65536"/>
                  <a:gd name="T20" fmla="*/ 0 60000 65536"/>
                  <a:gd name="T21" fmla="*/ 0 w 462"/>
                  <a:gd name="T22" fmla="*/ 0 h 404"/>
                  <a:gd name="T23" fmla="*/ 462 w 462"/>
                  <a:gd name="T24" fmla="*/ 404 h 4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2" h="404">
                    <a:moveTo>
                      <a:pt x="0" y="404"/>
                    </a:moveTo>
                    <a:lnTo>
                      <a:pt x="124" y="250"/>
                    </a:lnTo>
                    <a:lnTo>
                      <a:pt x="222" y="119"/>
                    </a:lnTo>
                    <a:lnTo>
                      <a:pt x="295" y="76"/>
                    </a:lnTo>
                    <a:lnTo>
                      <a:pt x="334" y="48"/>
                    </a:lnTo>
                    <a:lnTo>
                      <a:pt x="394" y="20"/>
                    </a:lnTo>
                    <a:lnTo>
                      <a:pt x="462" y="0"/>
                    </a:lnTo>
                  </a:path>
                </a:pathLst>
              </a:custGeom>
              <a:noFill/>
              <a:ln w="3175" cap="rnd" cmpd="sng">
                <a:solidFill>
                  <a:srgbClr val="5F5F5F"/>
                </a:solidFill>
                <a:prstDash val="solid"/>
                <a:round/>
                <a:headEnd type="none" w="sm" len="sm"/>
                <a:tailEnd type="none" w="sm" len="sm"/>
              </a:ln>
            </p:spPr>
            <p:txBody>
              <a:bodyPr/>
              <a:lstStyle/>
              <a:p>
                <a:endParaRPr lang="en-US"/>
              </a:p>
            </p:txBody>
          </p:sp>
          <p:sp>
            <p:nvSpPr>
              <p:cNvPr id="11360" name="Arc 96"/>
              <p:cNvSpPr>
                <a:spLocks noChangeAspect="1"/>
              </p:cNvSpPr>
              <p:nvPr/>
            </p:nvSpPr>
            <p:spPr bwMode="auto">
              <a:xfrm rot="21000000">
                <a:off x="878" y="1773"/>
                <a:ext cx="28" cy="2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rgbClr val="777777"/>
                </a:solidFill>
                <a:round/>
                <a:headEnd type="none" w="sm" len="sm"/>
                <a:tailEnd type="none" w="sm" len="sm"/>
              </a:ln>
              <a:effectLst>
                <a:outerShdw dist="17961" dir="2700000" algn="ctr" rotWithShape="0">
                  <a:srgbClr val="868686"/>
                </a:outerShdw>
              </a:effectLst>
            </p:spPr>
            <p:txBody>
              <a:bodyPr wrap="none" anchor="ctr"/>
              <a:lstStyle/>
              <a:p>
                <a:pPr>
                  <a:defRPr/>
                </a:pPr>
                <a:endParaRPr lang="en-US"/>
              </a:p>
            </p:txBody>
          </p:sp>
          <p:sp>
            <p:nvSpPr>
              <p:cNvPr id="11361" name="Arc 97"/>
              <p:cNvSpPr>
                <a:spLocks noChangeAspect="1"/>
              </p:cNvSpPr>
              <p:nvPr/>
            </p:nvSpPr>
            <p:spPr bwMode="auto">
              <a:xfrm rot="21000000">
                <a:off x="916" y="2004"/>
                <a:ext cx="33" cy="237"/>
              </a:xfrm>
              <a:custGeom>
                <a:avLst/>
                <a:gdLst>
                  <a:gd name="G0" fmla="+- 497 0 0"/>
                  <a:gd name="G1" fmla="+- 67 0 0"/>
                  <a:gd name="G2" fmla="+- 21600 0 0"/>
                  <a:gd name="T0" fmla="*/ 22097 w 22097"/>
                  <a:gd name="T1" fmla="*/ 0 h 21667"/>
                  <a:gd name="T2" fmla="*/ 0 w 22097"/>
                  <a:gd name="T3" fmla="*/ 21661 h 21667"/>
                  <a:gd name="T4" fmla="*/ 497 w 22097"/>
                  <a:gd name="T5" fmla="*/ 67 h 21667"/>
                </a:gdLst>
                <a:ahLst/>
                <a:cxnLst>
                  <a:cxn ang="0">
                    <a:pos x="T0" y="T1"/>
                  </a:cxn>
                  <a:cxn ang="0">
                    <a:pos x="T2" y="T3"/>
                  </a:cxn>
                  <a:cxn ang="0">
                    <a:pos x="T4" y="T5"/>
                  </a:cxn>
                </a:cxnLst>
                <a:rect l="0" t="0" r="r" b="b"/>
                <a:pathLst>
                  <a:path w="22097" h="21667" fill="none" extrusionOk="0">
                    <a:moveTo>
                      <a:pt x="22096" y="0"/>
                    </a:moveTo>
                    <a:cubicBezTo>
                      <a:pt x="22096" y="22"/>
                      <a:pt x="22097" y="44"/>
                      <a:pt x="22097" y="67"/>
                    </a:cubicBezTo>
                    <a:cubicBezTo>
                      <a:pt x="22097" y="11996"/>
                      <a:pt x="12426" y="21667"/>
                      <a:pt x="497" y="21667"/>
                    </a:cubicBezTo>
                    <a:cubicBezTo>
                      <a:pt x="331" y="21667"/>
                      <a:pt x="165" y="21665"/>
                      <a:pt x="-1" y="21661"/>
                    </a:cubicBezTo>
                  </a:path>
                  <a:path w="22097" h="21667" stroke="0" extrusionOk="0">
                    <a:moveTo>
                      <a:pt x="22096" y="0"/>
                    </a:moveTo>
                    <a:cubicBezTo>
                      <a:pt x="22096" y="22"/>
                      <a:pt x="22097" y="44"/>
                      <a:pt x="22097" y="67"/>
                    </a:cubicBezTo>
                    <a:cubicBezTo>
                      <a:pt x="22097" y="11996"/>
                      <a:pt x="12426" y="21667"/>
                      <a:pt x="497" y="21667"/>
                    </a:cubicBezTo>
                    <a:cubicBezTo>
                      <a:pt x="331" y="21667"/>
                      <a:pt x="165" y="21665"/>
                      <a:pt x="-1" y="21661"/>
                    </a:cubicBezTo>
                    <a:lnTo>
                      <a:pt x="497" y="67"/>
                    </a:lnTo>
                    <a:close/>
                  </a:path>
                </a:pathLst>
              </a:custGeom>
              <a:noFill/>
              <a:ln w="12700" cap="rnd">
                <a:solidFill>
                  <a:srgbClr val="777777"/>
                </a:solidFill>
                <a:round/>
                <a:headEnd type="none" w="sm" len="sm"/>
                <a:tailEnd type="none" w="sm" len="sm"/>
              </a:ln>
              <a:effectLst>
                <a:outerShdw dist="17961" dir="2700000" algn="ctr" rotWithShape="0">
                  <a:srgbClr val="868686"/>
                </a:outerShdw>
              </a:effectLst>
            </p:spPr>
            <p:txBody>
              <a:bodyPr wrap="none" anchor="ctr"/>
              <a:lstStyle/>
              <a:p>
                <a:pPr>
                  <a:defRPr/>
                </a:pPr>
                <a:endParaRPr lang="en-US"/>
              </a:p>
            </p:txBody>
          </p:sp>
        </p:grpSp>
      </p:grpSp>
      <p:sp>
        <p:nvSpPr>
          <p:cNvPr id="7186" name="Text Box 98"/>
          <p:cNvSpPr txBox="1">
            <a:spLocks noChangeAspect="1" noChangeArrowheads="1"/>
          </p:cNvSpPr>
          <p:nvPr/>
        </p:nvSpPr>
        <p:spPr bwMode="auto">
          <a:xfrm>
            <a:off x="0" y="4724400"/>
            <a:ext cx="1758950" cy="581025"/>
          </a:xfrm>
          <a:prstGeom prst="rect">
            <a:avLst/>
          </a:prstGeom>
          <a:noFill/>
          <a:ln w="12700">
            <a:noFill/>
            <a:miter lim="800000"/>
            <a:headEnd type="none" w="sm" len="sm"/>
            <a:tailEnd type="none" w="sm" len="sm"/>
          </a:ln>
        </p:spPr>
        <p:txBody>
          <a:bodyPr>
            <a:spAutoFit/>
          </a:bodyPr>
          <a:lstStyle/>
          <a:p>
            <a:pPr algn="ctr" eaLnBrk="0" hangingPunct="0"/>
            <a:r>
              <a:rPr lang="en-US" sz="1600"/>
              <a:t>Preparing crystal ingot for grinding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2000"/>
                                        <p:tgtEl>
                                          <p:spTgt spid="2"/>
                                        </p:tgtEl>
                                      </p:cBhvr>
                                    </p:animEffect>
                                  </p:childTnLst>
                                </p:cTn>
                              </p:par>
                              <p:par>
                                <p:cTn id="8" presetID="8" presetClass="entr" presetSubtype="3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amond(out)">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34F8CB86-9CDA-4081-989B-2CE2BD5113E4}" type="slidenum">
              <a:rPr lang="en-US"/>
              <a:pPr/>
              <a:t>7</a:t>
            </a:fld>
            <a:endParaRPr lang="en-US"/>
          </a:p>
        </p:txBody>
      </p:sp>
      <p:pic>
        <p:nvPicPr>
          <p:cNvPr id="8195" name="Picture 2"/>
          <p:cNvPicPr>
            <a:picLocks noChangeAspect="1" noChangeArrowheads="1"/>
          </p:cNvPicPr>
          <p:nvPr/>
        </p:nvPicPr>
        <p:blipFill>
          <a:blip r:embed="rId2" cstate="print"/>
          <a:srcRect/>
          <a:stretch>
            <a:fillRect/>
          </a:stretch>
        </p:blipFill>
        <p:spPr bwMode="auto">
          <a:xfrm>
            <a:off x="5791200" y="4114800"/>
            <a:ext cx="2038350" cy="2551113"/>
          </a:xfrm>
          <a:prstGeom prst="rect">
            <a:avLst/>
          </a:prstGeom>
          <a:noFill/>
          <a:ln w="12700" cap="sq">
            <a:noFill/>
            <a:miter lim="800000"/>
            <a:headEnd type="none" w="sm" len="sm"/>
            <a:tailEnd type="none" w="sm" len="sm"/>
          </a:ln>
        </p:spPr>
      </p:pic>
      <p:pic>
        <p:nvPicPr>
          <p:cNvPr id="8196" name="Picture 3"/>
          <p:cNvPicPr>
            <a:picLocks noChangeAspect="1" noChangeArrowheads="1"/>
          </p:cNvPicPr>
          <p:nvPr/>
        </p:nvPicPr>
        <p:blipFill>
          <a:blip r:embed="rId3" cstate="print"/>
          <a:srcRect/>
          <a:stretch>
            <a:fillRect/>
          </a:stretch>
        </p:blipFill>
        <p:spPr bwMode="auto">
          <a:xfrm>
            <a:off x="1905000" y="4876800"/>
            <a:ext cx="923925" cy="781050"/>
          </a:xfrm>
          <a:prstGeom prst="rect">
            <a:avLst/>
          </a:prstGeom>
          <a:noFill/>
          <a:ln w="9525">
            <a:noFill/>
            <a:miter lim="800000"/>
            <a:headEnd/>
            <a:tailEnd/>
          </a:ln>
        </p:spPr>
      </p:pic>
      <p:pic>
        <p:nvPicPr>
          <p:cNvPr id="8197" name="Picture 4"/>
          <p:cNvPicPr>
            <a:picLocks noChangeAspect="1" noChangeArrowheads="1"/>
          </p:cNvPicPr>
          <p:nvPr/>
        </p:nvPicPr>
        <p:blipFill>
          <a:blip r:embed="rId4" cstate="print">
            <a:lum bright="-10000" contrast="20000"/>
          </a:blip>
          <a:srcRect/>
          <a:stretch>
            <a:fillRect/>
          </a:stretch>
        </p:blipFill>
        <p:spPr bwMode="auto">
          <a:xfrm>
            <a:off x="5562600" y="1371600"/>
            <a:ext cx="2743200" cy="2579688"/>
          </a:xfrm>
          <a:prstGeom prst="rect">
            <a:avLst/>
          </a:prstGeom>
          <a:noFill/>
          <a:ln w="9525">
            <a:noFill/>
            <a:miter lim="800000"/>
            <a:headEnd/>
            <a:tailEnd/>
          </a:ln>
        </p:spPr>
      </p:pic>
      <p:sp>
        <p:nvSpPr>
          <p:cNvPr id="8198" name="Rectangle 5"/>
          <p:cNvSpPr>
            <a:spLocks noGrp="1" noChangeArrowheads="1"/>
          </p:cNvSpPr>
          <p:nvPr>
            <p:ph type="title"/>
          </p:nvPr>
        </p:nvSpPr>
        <p:spPr>
          <a:xfrm>
            <a:off x="685800" y="152400"/>
            <a:ext cx="7772400" cy="685800"/>
          </a:xfrm>
        </p:spPr>
        <p:txBody>
          <a:bodyPr/>
          <a:lstStyle/>
          <a:p>
            <a:pPr eaLnBrk="1" hangingPunct="1"/>
            <a:r>
              <a:rPr lang="en-US" smtClean="0"/>
              <a:t>Illustrations</a:t>
            </a:r>
          </a:p>
        </p:txBody>
      </p:sp>
      <p:sp>
        <p:nvSpPr>
          <p:cNvPr id="8199" name="Text Box 6"/>
          <p:cNvSpPr txBox="1">
            <a:spLocks noChangeArrowheads="1"/>
          </p:cNvSpPr>
          <p:nvPr/>
        </p:nvSpPr>
        <p:spPr bwMode="auto">
          <a:xfrm>
            <a:off x="3810000" y="762000"/>
            <a:ext cx="1524000" cy="457200"/>
          </a:xfrm>
          <a:prstGeom prst="rect">
            <a:avLst/>
          </a:prstGeom>
          <a:noFill/>
          <a:ln w="9525">
            <a:noFill/>
            <a:miter lim="800000"/>
            <a:headEnd/>
            <a:tailEnd/>
          </a:ln>
        </p:spPr>
        <p:txBody>
          <a:bodyPr>
            <a:spAutoFit/>
          </a:bodyPr>
          <a:lstStyle/>
          <a:p>
            <a:pPr algn="ctr">
              <a:spcBef>
                <a:spcPct val="50000"/>
              </a:spcBef>
            </a:pPr>
            <a:r>
              <a:rPr lang="en-US"/>
              <a:t>Bad</a:t>
            </a:r>
          </a:p>
        </p:txBody>
      </p:sp>
      <p:grpSp>
        <p:nvGrpSpPr>
          <p:cNvPr id="2" name="Group 7"/>
          <p:cNvGrpSpPr>
            <a:grpSpLocks/>
          </p:cNvGrpSpPr>
          <p:nvPr/>
        </p:nvGrpSpPr>
        <p:grpSpPr bwMode="auto">
          <a:xfrm>
            <a:off x="5334000" y="1524000"/>
            <a:ext cx="3276600" cy="2209800"/>
            <a:chOff x="3168" y="768"/>
            <a:chExt cx="2064" cy="1392"/>
          </a:xfrm>
        </p:grpSpPr>
        <p:sp>
          <p:nvSpPr>
            <p:cNvPr id="8211" name="Line 8"/>
            <p:cNvSpPr>
              <a:spLocks noChangeShapeType="1"/>
            </p:cNvSpPr>
            <p:nvPr/>
          </p:nvSpPr>
          <p:spPr bwMode="auto">
            <a:xfrm>
              <a:off x="3168" y="816"/>
              <a:ext cx="2064" cy="1344"/>
            </a:xfrm>
            <a:prstGeom prst="line">
              <a:avLst/>
            </a:prstGeom>
            <a:noFill/>
            <a:ln w="50800">
              <a:solidFill>
                <a:srgbClr val="FF0000"/>
              </a:solidFill>
              <a:round/>
              <a:headEnd/>
              <a:tailEnd/>
            </a:ln>
          </p:spPr>
          <p:txBody>
            <a:bodyPr/>
            <a:lstStyle/>
            <a:p>
              <a:endParaRPr lang="en-US"/>
            </a:p>
          </p:txBody>
        </p:sp>
        <p:sp>
          <p:nvSpPr>
            <p:cNvPr id="8212" name="Line 9"/>
            <p:cNvSpPr>
              <a:spLocks noChangeShapeType="1"/>
            </p:cNvSpPr>
            <p:nvPr/>
          </p:nvSpPr>
          <p:spPr bwMode="auto">
            <a:xfrm flipH="1">
              <a:off x="3168" y="768"/>
              <a:ext cx="1968" cy="1392"/>
            </a:xfrm>
            <a:prstGeom prst="line">
              <a:avLst/>
            </a:prstGeom>
            <a:noFill/>
            <a:ln w="50800">
              <a:solidFill>
                <a:srgbClr val="FF0000"/>
              </a:solidFill>
              <a:round/>
              <a:headEnd/>
              <a:tailEnd/>
            </a:ln>
          </p:spPr>
          <p:txBody>
            <a:bodyPr/>
            <a:lstStyle/>
            <a:p>
              <a:endParaRPr lang="en-US"/>
            </a:p>
          </p:txBody>
        </p:sp>
      </p:grpSp>
      <p:grpSp>
        <p:nvGrpSpPr>
          <p:cNvPr id="3" name="Group 10"/>
          <p:cNvGrpSpPr>
            <a:grpSpLocks/>
          </p:cNvGrpSpPr>
          <p:nvPr/>
        </p:nvGrpSpPr>
        <p:grpSpPr bwMode="auto">
          <a:xfrm>
            <a:off x="762000" y="4191000"/>
            <a:ext cx="3276600" cy="2209800"/>
            <a:chOff x="3168" y="768"/>
            <a:chExt cx="2064" cy="1392"/>
          </a:xfrm>
        </p:grpSpPr>
        <p:sp>
          <p:nvSpPr>
            <p:cNvPr id="8209" name="Line 11"/>
            <p:cNvSpPr>
              <a:spLocks noChangeShapeType="1"/>
            </p:cNvSpPr>
            <p:nvPr/>
          </p:nvSpPr>
          <p:spPr bwMode="auto">
            <a:xfrm>
              <a:off x="3168" y="816"/>
              <a:ext cx="2064" cy="1344"/>
            </a:xfrm>
            <a:prstGeom prst="line">
              <a:avLst/>
            </a:prstGeom>
            <a:noFill/>
            <a:ln w="50800">
              <a:solidFill>
                <a:srgbClr val="FF0000"/>
              </a:solidFill>
              <a:round/>
              <a:headEnd/>
              <a:tailEnd/>
            </a:ln>
          </p:spPr>
          <p:txBody>
            <a:bodyPr/>
            <a:lstStyle/>
            <a:p>
              <a:endParaRPr lang="en-US"/>
            </a:p>
          </p:txBody>
        </p:sp>
        <p:sp>
          <p:nvSpPr>
            <p:cNvPr id="8210" name="Line 12"/>
            <p:cNvSpPr>
              <a:spLocks noChangeShapeType="1"/>
            </p:cNvSpPr>
            <p:nvPr/>
          </p:nvSpPr>
          <p:spPr bwMode="auto">
            <a:xfrm flipH="1">
              <a:off x="3168" y="768"/>
              <a:ext cx="1968" cy="1392"/>
            </a:xfrm>
            <a:prstGeom prst="line">
              <a:avLst/>
            </a:prstGeom>
            <a:noFill/>
            <a:ln w="50800">
              <a:solidFill>
                <a:srgbClr val="FF0000"/>
              </a:solidFill>
              <a:round/>
              <a:headEnd/>
              <a:tailEnd/>
            </a:ln>
          </p:spPr>
          <p:txBody>
            <a:bodyPr/>
            <a:lstStyle/>
            <a:p>
              <a:endParaRPr lang="en-US"/>
            </a:p>
          </p:txBody>
        </p:sp>
      </p:grpSp>
      <p:pic>
        <p:nvPicPr>
          <p:cNvPr id="8202" name="Picture 13"/>
          <p:cNvPicPr>
            <a:picLocks noChangeAspect="1" noChangeArrowheads="1"/>
          </p:cNvPicPr>
          <p:nvPr/>
        </p:nvPicPr>
        <p:blipFill>
          <a:blip r:embed="rId5" cstate="print"/>
          <a:srcRect/>
          <a:stretch>
            <a:fillRect/>
          </a:stretch>
        </p:blipFill>
        <p:spPr bwMode="auto">
          <a:xfrm>
            <a:off x="914400" y="1674813"/>
            <a:ext cx="2743200" cy="2058987"/>
          </a:xfrm>
          <a:prstGeom prst="rect">
            <a:avLst/>
          </a:prstGeom>
          <a:noFill/>
          <a:ln w="9525">
            <a:noFill/>
            <a:miter lim="800000"/>
            <a:headEnd/>
            <a:tailEnd/>
          </a:ln>
        </p:spPr>
      </p:pic>
      <p:grpSp>
        <p:nvGrpSpPr>
          <p:cNvPr id="4" name="Group 14"/>
          <p:cNvGrpSpPr>
            <a:grpSpLocks/>
          </p:cNvGrpSpPr>
          <p:nvPr/>
        </p:nvGrpSpPr>
        <p:grpSpPr bwMode="auto">
          <a:xfrm>
            <a:off x="762000" y="1524000"/>
            <a:ext cx="3276600" cy="2209800"/>
            <a:chOff x="3168" y="768"/>
            <a:chExt cx="2064" cy="1392"/>
          </a:xfrm>
        </p:grpSpPr>
        <p:sp>
          <p:nvSpPr>
            <p:cNvPr id="8207" name="Line 15"/>
            <p:cNvSpPr>
              <a:spLocks noChangeShapeType="1"/>
            </p:cNvSpPr>
            <p:nvPr/>
          </p:nvSpPr>
          <p:spPr bwMode="auto">
            <a:xfrm>
              <a:off x="3168" y="816"/>
              <a:ext cx="2064" cy="1344"/>
            </a:xfrm>
            <a:prstGeom prst="line">
              <a:avLst/>
            </a:prstGeom>
            <a:noFill/>
            <a:ln w="50800">
              <a:solidFill>
                <a:srgbClr val="FF0000"/>
              </a:solidFill>
              <a:round/>
              <a:headEnd/>
              <a:tailEnd/>
            </a:ln>
          </p:spPr>
          <p:txBody>
            <a:bodyPr/>
            <a:lstStyle/>
            <a:p>
              <a:endParaRPr lang="en-US"/>
            </a:p>
          </p:txBody>
        </p:sp>
        <p:sp>
          <p:nvSpPr>
            <p:cNvPr id="8208" name="Line 16"/>
            <p:cNvSpPr>
              <a:spLocks noChangeShapeType="1"/>
            </p:cNvSpPr>
            <p:nvPr/>
          </p:nvSpPr>
          <p:spPr bwMode="auto">
            <a:xfrm flipH="1">
              <a:off x="3168" y="768"/>
              <a:ext cx="1968" cy="1392"/>
            </a:xfrm>
            <a:prstGeom prst="line">
              <a:avLst/>
            </a:prstGeom>
            <a:noFill/>
            <a:ln w="50800">
              <a:solidFill>
                <a:srgbClr val="FF0000"/>
              </a:solidFill>
              <a:round/>
              <a:headEnd/>
              <a:tailEnd/>
            </a:ln>
          </p:spPr>
          <p:txBody>
            <a:bodyPr/>
            <a:lstStyle/>
            <a:p>
              <a:endParaRPr lang="en-US"/>
            </a:p>
          </p:txBody>
        </p:sp>
      </p:grpSp>
      <p:grpSp>
        <p:nvGrpSpPr>
          <p:cNvPr id="5" name="Group 17"/>
          <p:cNvGrpSpPr>
            <a:grpSpLocks/>
          </p:cNvGrpSpPr>
          <p:nvPr/>
        </p:nvGrpSpPr>
        <p:grpSpPr bwMode="auto">
          <a:xfrm>
            <a:off x="5334000" y="4267200"/>
            <a:ext cx="3276600" cy="2209800"/>
            <a:chOff x="3168" y="768"/>
            <a:chExt cx="2064" cy="1392"/>
          </a:xfrm>
        </p:grpSpPr>
        <p:sp>
          <p:nvSpPr>
            <p:cNvPr id="8205" name="Line 18"/>
            <p:cNvSpPr>
              <a:spLocks noChangeShapeType="1"/>
            </p:cNvSpPr>
            <p:nvPr/>
          </p:nvSpPr>
          <p:spPr bwMode="auto">
            <a:xfrm>
              <a:off x="3168" y="816"/>
              <a:ext cx="2064" cy="1344"/>
            </a:xfrm>
            <a:prstGeom prst="line">
              <a:avLst/>
            </a:prstGeom>
            <a:noFill/>
            <a:ln w="50800">
              <a:solidFill>
                <a:srgbClr val="FF0000"/>
              </a:solidFill>
              <a:round/>
              <a:headEnd/>
              <a:tailEnd/>
            </a:ln>
          </p:spPr>
          <p:txBody>
            <a:bodyPr/>
            <a:lstStyle/>
            <a:p>
              <a:endParaRPr lang="en-US"/>
            </a:p>
          </p:txBody>
        </p:sp>
        <p:sp>
          <p:nvSpPr>
            <p:cNvPr id="8206" name="Line 19"/>
            <p:cNvSpPr>
              <a:spLocks noChangeShapeType="1"/>
            </p:cNvSpPr>
            <p:nvPr/>
          </p:nvSpPr>
          <p:spPr bwMode="auto">
            <a:xfrm flipH="1">
              <a:off x="3168" y="768"/>
              <a:ext cx="1968" cy="1392"/>
            </a:xfrm>
            <a:prstGeom prst="line">
              <a:avLst/>
            </a:prstGeom>
            <a:noFill/>
            <a:ln w="50800">
              <a:solidFill>
                <a:srgbClr val="FF0000"/>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2000"/>
                                        <p:tgtEl>
                                          <p:spTgt spid="2"/>
                                        </p:tgtEl>
                                      </p:cBhvr>
                                    </p:animEffect>
                                  </p:childTnLst>
                                </p:cTn>
                              </p:par>
                              <p:par>
                                <p:cTn id="8" presetID="8" presetClass="entr" presetSubtype="3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amond(out)">
                                      <p:cBhvr>
                                        <p:cTn id="10" dur="2000"/>
                                        <p:tgtEl>
                                          <p:spTgt spid="3"/>
                                        </p:tgtEl>
                                      </p:cBhvr>
                                    </p:animEffect>
                                  </p:childTnLst>
                                </p:cTn>
                              </p:par>
                              <p:par>
                                <p:cTn id="11" presetID="8" presetClass="entr" presetSubtype="32"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out)">
                                      <p:cBhvr>
                                        <p:cTn id="13" dur="2000"/>
                                        <p:tgtEl>
                                          <p:spTgt spid="4"/>
                                        </p:tgtEl>
                                      </p:cBhvr>
                                    </p:animEffect>
                                  </p:childTnLst>
                                </p:cTn>
                              </p:par>
                              <p:par>
                                <p:cTn id="14" presetID="8" presetClass="entr" presetSubtype="32"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amond(out)">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81634CC4-35BD-477E-AB3A-C41FE79FA4A3}" type="slidenum">
              <a:rPr lang="en-US"/>
              <a:pPr/>
              <a:t>8</a:t>
            </a:fld>
            <a:endParaRPr lang="en-US"/>
          </a:p>
        </p:txBody>
      </p:sp>
      <p:sp>
        <p:nvSpPr>
          <p:cNvPr id="9219" name="Rectangle 5"/>
          <p:cNvSpPr>
            <a:spLocks noGrp="1" noChangeArrowheads="1"/>
          </p:cNvSpPr>
          <p:nvPr>
            <p:ph type="title"/>
          </p:nvPr>
        </p:nvSpPr>
        <p:spPr>
          <a:xfrm>
            <a:off x="685800" y="0"/>
            <a:ext cx="7772400" cy="685800"/>
          </a:xfrm>
        </p:spPr>
        <p:txBody>
          <a:bodyPr/>
          <a:lstStyle/>
          <a:p>
            <a:pPr eaLnBrk="1" hangingPunct="1"/>
            <a:r>
              <a:rPr lang="en-US" smtClean="0"/>
              <a:t>Report </a:t>
            </a:r>
            <a:r>
              <a:rPr lang="en-US" smtClean="0">
                <a:cs typeface="Times New Roman" pitchFamily="18" charset="0"/>
              </a:rPr>
              <a:t>–</a:t>
            </a:r>
            <a:r>
              <a:rPr lang="en-US" smtClean="0"/>
              <a:t> 1</a:t>
            </a:r>
          </a:p>
        </p:txBody>
      </p:sp>
      <p:sp>
        <p:nvSpPr>
          <p:cNvPr id="9220" name="Rectangle 20"/>
          <p:cNvSpPr>
            <a:spLocks noChangeArrowheads="1"/>
          </p:cNvSpPr>
          <p:nvPr/>
        </p:nvSpPr>
        <p:spPr bwMode="auto">
          <a:xfrm>
            <a:off x="457200" y="685800"/>
            <a:ext cx="8229600" cy="5632311"/>
          </a:xfrm>
          <a:prstGeom prst="rect">
            <a:avLst/>
          </a:prstGeom>
          <a:noFill/>
          <a:ln w="50800" algn="ctr">
            <a:noFill/>
            <a:miter lim="800000"/>
            <a:headEnd/>
            <a:tailEnd/>
          </a:ln>
        </p:spPr>
        <p:txBody>
          <a:bodyPr anchor="ctr">
            <a:spAutoFit/>
          </a:bodyPr>
          <a:lstStyle/>
          <a:p>
            <a:pPr marL="290513" indent="-290513">
              <a:spcBef>
                <a:spcPct val="50000"/>
              </a:spcBef>
              <a:buFontTx/>
              <a:buChar char="•"/>
            </a:pPr>
            <a:r>
              <a:rPr lang="en-US" dirty="0"/>
              <a:t>The purpose of the report is to convey history of the problem, background information, current state-of-the-art, technical and scientific issues and problems, justification of approaches used, prospective.</a:t>
            </a:r>
          </a:p>
          <a:p>
            <a:pPr marL="290513" indent="-290513">
              <a:spcBef>
                <a:spcPct val="50000"/>
              </a:spcBef>
              <a:buFontTx/>
              <a:buChar char="•"/>
            </a:pPr>
            <a:r>
              <a:rPr lang="en-US" dirty="0"/>
              <a:t>Report should address technical, scientific, environmental, safety, social, economic, ethics issues of the topic.</a:t>
            </a:r>
          </a:p>
          <a:p>
            <a:pPr marL="290513" indent="-290513">
              <a:spcBef>
                <a:spcPct val="50000"/>
              </a:spcBef>
              <a:buFontTx/>
              <a:buChar char="•"/>
            </a:pPr>
            <a:r>
              <a:rPr lang="en-US" dirty="0"/>
              <a:t>The report should not contain superfluous information or "filler".</a:t>
            </a:r>
            <a:endParaRPr lang="ru-RU" dirty="0"/>
          </a:p>
          <a:p>
            <a:pPr marL="290513" indent="-290513">
              <a:spcBef>
                <a:spcPct val="50000"/>
              </a:spcBef>
              <a:buFontTx/>
              <a:buChar char="•"/>
            </a:pPr>
            <a:r>
              <a:rPr lang="en-US" dirty="0"/>
              <a:t>Although students have some freedom in the overall design and presentation of the final report, it must follow the general format of a formal report</a:t>
            </a:r>
            <a:r>
              <a:rPr lang="en-US" dirty="0" smtClean="0"/>
              <a:t>.</a:t>
            </a:r>
            <a:endParaRPr lang="ru-RU" dirty="0" smtClean="0"/>
          </a:p>
          <a:p>
            <a:pPr marL="290513" indent="-290513">
              <a:spcBef>
                <a:spcPct val="50000"/>
              </a:spcBef>
              <a:buFontTx/>
              <a:buChar char="•"/>
            </a:pPr>
            <a:r>
              <a:rPr lang="en-US" dirty="0" smtClean="0"/>
              <a:t>Paper report should be formatted using IEEE style for publications </a:t>
            </a:r>
            <a:r>
              <a:rPr lang="en-US" sz="1000" dirty="0" smtClean="0"/>
              <a:t>(http://www.ieee.org/publications_standards/publications/authors/author_templates.html)</a:t>
            </a:r>
            <a:endParaRPr lang="en-U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C0FA32E9-3221-4030-9EB4-DDE0CB45385A}" type="slidenum">
              <a:rPr lang="en-US"/>
              <a:pPr/>
              <a:t>9</a:t>
            </a:fld>
            <a:endParaRPr lang="en-US"/>
          </a:p>
        </p:txBody>
      </p:sp>
      <p:sp>
        <p:nvSpPr>
          <p:cNvPr id="10243" name="Rectangle 2"/>
          <p:cNvSpPr>
            <a:spLocks noGrp="1" noChangeArrowheads="1"/>
          </p:cNvSpPr>
          <p:nvPr>
            <p:ph type="title"/>
          </p:nvPr>
        </p:nvSpPr>
        <p:spPr>
          <a:xfrm>
            <a:off x="685800" y="0"/>
            <a:ext cx="7772400" cy="685800"/>
          </a:xfrm>
        </p:spPr>
        <p:txBody>
          <a:bodyPr/>
          <a:lstStyle/>
          <a:p>
            <a:pPr eaLnBrk="1" hangingPunct="1"/>
            <a:r>
              <a:rPr lang="en-US" smtClean="0"/>
              <a:t>Report </a:t>
            </a:r>
            <a:r>
              <a:rPr lang="en-US" smtClean="0">
                <a:cs typeface="Times New Roman" pitchFamily="18" charset="0"/>
              </a:rPr>
              <a:t>–</a:t>
            </a:r>
            <a:r>
              <a:rPr lang="en-US" smtClean="0"/>
              <a:t> 2</a:t>
            </a:r>
          </a:p>
        </p:txBody>
      </p:sp>
      <p:sp>
        <p:nvSpPr>
          <p:cNvPr id="10244" name="Rectangle 3"/>
          <p:cNvSpPr>
            <a:spLocks noChangeArrowheads="1"/>
          </p:cNvSpPr>
          <p:nvPr/>
        </p:nvSpPr>
        <p:spPr bwMode="auto">
          <a:xfrm>
            <a:off x="1295400" y="1621304"/>
            <a:ext cx="6858000" cy="4401205"/>
          </a:xfrm>
          <a:prstGeom prst="rect">
            <a:avLst/>
          </a:prstGeom>
          <a:noFill/>
          <a:ln w="50800" algn="ctr">
            <a:noFill/>
            <a:miter lim="800000"/>
            <a:headEnd/>
            <a:tailEnd/>
          </a:ln>
        </p:spPr>
        <p:txBody>
          <a:bodyPr wrap="square" anchor="ctr">
            <a:spAutoFit/>
          </a:bodyPr>
          <a:lstStyle/>
          <a:p>
            <a:pPr indent="457200">
              <a:spcBef>
                <a:spcPct val="50000"/>
              </a:spcBef>
              <a:buFontTx/>
              <a:buChar char="•"/>
            </a:pPr>
            <a:r>
              <a:rPr lang="en-US" altLang="ko-KR" sz="2800" dirty="0" smtClean="0">
                <a:ea typeface="굴림" charset="-127"/>
              </a:rPr>
              <a:t>Abstract </a:t>
            </a:r>
            <a:endParaRPr lang="en-US" altLang="ko-KR" sz="2800" dirty="0">
              <a:ea typeface="굴림" charset="-127"/>
            </a:endParaRPr>
          </a:p>
          <a:p>
            <a:pPr indent="457200">
              <a:spcBef>
                <a:spcPct val="50000"/>
              </a:spcBef>
              <a:buFontTx/>
              <a:buChar char="•"/>
            </a:pPr>
            <a:r>
              <a:rPr lang="en-US" altLang="ko-KR" sz="2800" dirty="0">
                <a:ea typeface="굴림" charset="-127"/>
              </a:rPr>
              <a:t>Introduction</a:t>
            </a:r>
          </a:p>
          <a:p>
            <a:pPr indent="457200">
              <a:spcBef>
                <a:spcPct val="50000"/>
              </a:spcBef>
              <a:buFontTx/>
              <a:buChar char="•"/>
            </a:pPr>
            <a:r>
              <a:rPr lang="en-US" altLang="ko-KR" sz="2800" dirty="0">
                <a:ea typeface="굴림" charset="-127"/>
              </a:rPr>
              <a:t>Report main </a:t>
            </a:r>
            <a:r>
              <a:rPr lang="en-US" altLang="ko-KR" sz="2800" dirty="0" smtClean="0">
                <a:ea typeface="굴림" charset="-127"/>
              </a:rPr>
              <a:t>portion with subtitles</a:t>
            </a:r>
            <a:endParaRPr lang="ru-RU" altLang="ko-KR" sz="2800" dirty="0"/>
          </a:p>
          <a:p>
            <a:pPr indent="457200">
              <a:spcBef>
                <a:spcPct val="50000"/>
              </a:spcBef>
              <a:buFontTx/>
              <a:buChar char="•"/>
            </a:pPr>
            <a:r>
              <a:rPr lang="en-US" altLang="ko-KR" sz="2800" dirty="0">
                <a:ea typeface="굴림" charset="-127"/>
              </a:rPr>
              <a:t>Conclusions</a:t>
            </a:r>
            <a:endParaRPr lang="ru-RU" altLang="ko-KR" sz="2800" dirty="0"/>
          </a:p>
          <a:p>
            <a:pPr indent="457200">
              <a:spcBef>
                <a:spcPct val="50000"/>
              </a:spcBef>
              <a:buFontTx/>
              <a:buChar char="•"/>
            </a:pPr>
            <a:r>
              <a:rPr lang="en-US" altLang="ko-KR" sz="2800" dirty="0">
                <a:ea typeface="굴림" charset="-127"/>
              </a:rPr>
              <a:t>Acknowledgments </a:t>
            </a:r>
          </a:p>
          <a:p>
            <a:pPr indent="457200">
              <a:spcBef>
                <a:spcPct val="50000"/>
              </a:spcBef>
              <a:buFontTx/>
              <a:buChar char="•"/>
            </a:pPr>
            <a:r>
              <a:rPr lang="en-US" altLang="ko-KR" sz="2800" dirty="0" smtClean="0">
                <a:ea typeface="굴림" charset="-127"/>
              </a:rPr>
              <a:t>References</a:t>
            </a:r>
          </a:p>
          <a:p>
            <a:pPr indent="457200">
              <a:spcBef>
                <a:spcPct val="50000"/>
              </a:spcBef>
              <a:buFontTx/>
              <a:buChar char="•"/>
            </a:pPr>
            <a:r>
              <a:rPr lang="en-US" altLang="ko-KR" sz="2800" dirty="0" smtClean="0">
                <a:ea typeface="굴림" charset="-127"/>
              </a:rPr>
              <a:t>Brief author information </a:t>
            </a:r>
            <a:endParaRPr lang="ru-RU" altLang="ko-KR" sz="2800" dirty="0"/>
          </a:p>
        </p:txBody>
      </p:sp>
      <p:sp>
        <p:nvSpPr>
          <p:cNvPr id="10245" name="Rectangle 5"/>
          <p:cNvSpPr>
            <a:spLocks noChangeArrowheads="1"/>
          </p:cNvSpPr>
          <p:nvPr/>
        </p:nvSpPr>
        <p:spPr bwMode="auto">
          <a:xfrm>
            <a:off x="2209800" y="685800"/>
            <a:ext cx="4612032" cy="523220"/>
          </a:xfrm>
          <a:prstGeom prst="rect">
            <a:avLst/>
          </a:prstGeom>
          <a:noFill/>
          <a:ln w="50800" algn="ctr">
            <a:noFill/>
            <a:miter lim="800000"/>
            <a:headEnd/>
            <a:tailEnd/>
          </a:ln>
        </p:spPr>
        <p:txBody>
          <a:bodyPr wrap="none">
            <a:spAutoFit/>
          </a:bodyPr>
          <a:lstStyle/>
          <a:p>
            <a:pPr algn="ctr">
              <a:spcBef>
                <a:spcPct val="50000"/>
              </a:spcBef>
            </a:pPr>
            <a:r>
              <a:rPr lang="en-US" altLang="ko-KR" sz="2800" b="1" dirty="0" smtClean="0">
                <a:ea typeface="굴림" charset="-127"/>
              </a:rPr>
              <a:t>Paper report </a:t>
            </a:r>
            <a:r>
              <a:rPr lang="en-US" altLang="ko-KR" sz="2800" b="1" dirty="0">
                <a:ea typeface="굴림" charset="-127"/>
              </a:rPr>
              <a:t>should contain: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970</Words>
  <Application>Microsoft Office PowerPoint</Application>
  <PresentationFormat>On-screen Show (4:3)</PresentationFormat>
  <Paragraphs>137</Paragraphs>
  <Slides>16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3" baseType="lpstr">
      <vt:lpstr>Times New Roman</vt:lpstr>
      <vt:lpstr>Arial</vt:lpstr>
      <vt:lpstr>Symbol</vt:lpstr>
      <vt:lpstr>굴림</vt:lpstr>
      <vt:lpstr>Default Design</vt:lpstr>
      <vt:lpstr>Microsoft Photo Editor 3.0 Photo</vt:lpstr>
      <vt:lpstr>Microsoft Office Word Document</vt:lpstr>
      <vt:lpstr>Project Title</vt:lpstr>
      <vt:lpstr>General outline</vt:lpstr>
      <vt:lpstr>Requirements</vt:lpstr>
      <vt:lpstr>Final project presentations</vt:lpstr>
      <vt:lpstr>Examples of illustrations</vt:lpstr>
      <vt:lpstr>Illustrations</vt:lpstr>
      <vt:lpstr>Illustrations</vt:lpstr>
      <vt:lpstr>Report – 1</vt:lpstr>
      <vt:lpstr>Report – 2</vt:lpstr>
      <vt:lpstr>Paper report template</vt:lpstr>
      <vt:lpstr>Report – 3</vt:lpstr>
      <vt:lpstr>Report – 4</vt:lpstr>
      <vt:lpstr>Report – 5</vt:lpstr>
      <vt:lpstr>Report – 6</vt:lpstr>
      <vt:lpstr>Report – 7</vt:lpstr>
      <vt:lpstr>Report – 8</vt:lpstr>
    </vt:vector>
  </TitlesOfParts>
  <Company>FIU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Yuriy Vlasov</dc:creator>
  <cp:lastModifiedBy>Yuriy Vlasov</cp:lastModifiedBy>
  <cp:revision>22</cp:revision>
  <dcterms:created xsi:type="dcterms:W3CDTF">2004-09-27T19:39:05Z</dcterms:created>
  <dcterms:modified xsi:type="dcterms:W3CDTF">2013-02-14T22:18:17Z</dcterms:modified>
</cp:coreProperties>
</file>