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9" r:id="rId21"/>
    <p:sldId id="275" r:id="rId22"/>
    <p:sldId id="280" r:id="rId23"/>
    <p:sldId id="276" r:id="rId24"/>
    <p:sldId id="281" r:id="rId25"/>
    <p:sldId id="282" r:id="rId26"/>
    <p:sldId id="283" r:id="rId27"/>
    <p:sldId id="284" r:id="rId28"/>
    <p:sldId id="277" r:id="rId29"/>
    <p:sldId id="278"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26" r:id="rId45"/>
    <p:sldId id="327" r:id="rId46"/>
    <p:sldId id="32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5" r:id="rId107"/>
    <p:sldId id="366" r:id="rId108"/>
    <p:sldId id="367" r:id="rId109"/>
    <p:sldId id="368" r:id="rId110"/>
    <p:sldId id="362" r:id="rId111"/>
    <p:sldId id="363" r:id="rId112"/>
    <p:sldId id="364"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10" r:id="rId154"/>
    <p:sldId id="411" r:id="rId155"/>
    <p:sldId id="412" r:id="rId156"/>
    <p:sldId id="414" r:id="rId157"/>
    <p:sldId id="416" r:id="rId158"/>
    <p:sldId id="417" r:id="rId159"/>
    <p:sldId id="418" r:id="rId160"/>
    <p:sldId id="420" r:id="rId161"/>
    <p:sldId id="421" r:id="rId162"/>
    <p:sldId id="422" r:id="rId163"/>
    <p:sldId id="423" r:id="rId164"/>
    <p:sldId id="424" r:id="rId165"/>
    <p:sldId id="425" r:id="rId1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400" autoAdjust="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5" Type="http://schemas.openxmlformats.org/officeDocument/2006/relationships/image" Target="../media/image98.wmf"/><Relationship Id="rId4" Type="http://schemas.openxmlformats.org/officeDocument/2006/relationships/image" Target="../media/image9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5" Type="http://schemas.openxmlformats.org/officeDocument/2006/relationships/image" Target="../media/image103.wmf"/><Relationship Id="rId4" Type="http://schemas.openxmlformats.org/officeDocument/2006/relationships/image" Target="../media/image102.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5" Type="http://schemas.openxmlformats.org/officeDocument/2006/relationships/image" Target="../media/image110.wmf"/><Relationship Id="rId4" Type="http://schemas.openxmlformats.org/officeDocument/2006/relationships/image" Target="../media/image109.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5" Type="http://schemas.openxmlformats.org/officeDocument/2006/relationships/image" Target="../media/image115.wmf"/><Relationship Id="rId4" Type="http://schemas.openxmlformats.org/officeDocument/2006/relationships/image" Target="../media/image11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5" Type="http://schemas.openxmlformats.org/officeDocument/2006/relationships/image" Target="../media/image123.wmf"/><Relationship Id="rId4" Type="http://schemas.openxmlformats.org/officeDocument/2006/relationships/image" Target="../media/image122.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4" Type="http://schemas.openxmlformats.org/officeDocument/2006/relationships/image" Target="../media/image127.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5" Type="http://schemas.openxmlformats.org/officeDocument/2006/relationships/image" Target="../media/image134.wmf"/><Relationship Id="rId4" Type="http://schemas.openxmlformats.org/officeDocument/2006/relationships/image" Target="../media/image13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wmf"/><Relationship Id="rId1"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 Id="rId5" Type="http://schemas.openxmlformats.org/officeDocument/2006/relationships/image" Target="../media/image143.wmf"/><Relationship Id="rId4" Type="http://schemas.openxmlformats.org/officeDocument/2006/relationships/image" Target="../media/image142.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wmf"/><Relationship Id="rId5" Type="http://schemas.openxmlformats.org/officeDocument/2006/relationships/image" Target="../media/image147.wmf"/><Relationship Id="rId4" Type="http://schemas.openxmlformats.org/officeDocument/2006/relationships/image" Target="../media/image146.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 Id="rId5" Type="http://schemas.openxmlformats.org/officeDocument/2006/relationships/image" Target="../media/image153.wmf"/><Relationship Id="rId4" Type="http://schemas.openxmlformats.org/officeDocument/2006/relationships/image" Target="../media/image152.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 Id="rId5" Type="http://schemas.openxmlformats.org/officeDocument/2006/relationships/image" Target="../media/image158.wmf"/><Relationship Id="rId4" Type="http://schemas.openxmlformats.org/officeDocument/2006/relationships/image" Target="../media/image157.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60.wmf"/><Relationship Id="rId1" Type="http://schemas.openxmlformats.org/officeDocument/2006/relationships/image" Target="../media/image159.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4" Type="http://schemas.openxmlformats.org/officeDocument/2006/relationships/image" Target="../media/image164.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 Id="rId5" Type="http://schemas.openxmlformats.org/officeDocument/2006/relationships/image" Target="../media/image169.wmf"/><Relationship Id="rId4" Type="http://schemas.openxmlformats.org/officeDocument/2006/relationships/image" Target="../media/image168.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image" Target="../media/image171.wmf"/><Relationship Id="rId1" Type="http://schemas.openxmlformats.org/officeDocument/2006/relationships/image" Target="../media/image170.wmf"/><Relationship Id="rId5" Type="http://schemas.openxmlformats.org/officeDocument/2006/relationships/image" Target="../media/image174.wmf"/><Relationship Id="rId4" Type="http://schemas.openxmlformats.org/officeDocument/2006/relationships/image" Target="../media/image17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79.wmf"/><Relationship Id="rId2" Type="http://schemas.openxmlformats.org/officeDocument/2006/relationships/image" Target="../media/image178.wmf"/><Relationship Id="rId1" Type="http://schemas.openxmlformats.org/officeDocument/2006/relationships/image" Target="../media/image177.wmf"/><Relationship Id="rId6" Type="http://schemas.openxmlformats.org/officeDocument/2006/relationships/image" Target="../media/image182.wmf"/><Relationship Id="rId5" Type="http://schemas.openxmlformats.org/officeDocument/2006/relationships/image" Target="../media/image181.wmf"/><Relationship Id="rId4" Type="http://schemas.openxmlformats.org/officeDocument/2006/relationships/image" Target="../media/image180.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83.wmf"/><Relationship Id="rId4" Type="http://schemas.openxmlformats.org/officeDocument/2006/relationships/image" Target="../media/image186.wmf"/></Relationships>
</file>

<file path=ppt/drawings/_rels/vmlDrawing52.vml.rels><?xml version="1.0" encoding="UTF-8" standalone="yes"?>
<Relationships xmlns="http://schemas.openxmlformats.org/package/2006/relationships"><Relationship Id="rId8" Type="http://schemas.openxmlformats.org/officeDocument/2006/relationships/image" Target="../media/image194.wmf"/><Relationship Id="rId3" Type="http://schemas.openxmlformats.org/officeDocument/2006/relationships/image" Target="../media/image189.wmf"/><Relationship Id="rId7" Type="http://schemas.openxmlformats.org/officeDocument/2006/relationships/image" Target="../media/image193.wmf"/><Relationship Id="rId2" Type="http://schemas.openxmlformats.org/officeDocument/2006/relationships/image" Target="../media/image188.wmf"/><Relationship Id="rId1" Type="http://schemas.openxmlformats.org/officeDocument/2006/relationships/image" Target="../media/image187.wmf"/><Relationship Id="rId6" Type="http://schemas.openxmlformats.org/officeDocument/2006/relationships/image" Target="../media/image192.wmf"/><Relationship Id="rId5" Type="http://schemas.openxmlformats.org/officeDocument/2006/relationships/image" Target="../media/image191.wmf"/><Relationship Id="rId4" Type="http://schemas.openxmlformats.org/officeDocument/2006/relationships/image" Target="../media/image190.wmf"/><Relationship Id="rId9" Type="http://schemas.openxmlformats.org/officeDocument/2006/relationships/image" Target="../media/image195.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98.wmf"/><Relationship Id="rId7" Type="http://schemas.openxmlformats.org/officeDocument/2006/relationships/image" Target="../media/image202.wmf"/><Relationship Id="rId2" Type="http://schemas.openxmlformats.org/officeDocument/2006/relationships/image" Target="../media/image197.wmf"/><Relationship Id="rId1" Type="http://schemas.openxmlformats.org/officeDocument/2006/relationships/image" Target="../media/image196.wmf"/><Relationship Id="rId6" Type="http://schemas.openxmlformats.org/officeDocument/2006/relationships/image" Target="../media/image201.wmf"/><Relationship Id="rId5" Type="http://schemas.openxmlformats.org/officeDocument/2006/relationships/image" Target="../media/image200.wmf"/><Relationship Id="rId4" Type="http://schemas.openxmlformats.org/officeDocument/2006/relationships/image" Target="../media/image199.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image" Target="../media/image204.wmf"/><Relationship Id="rId1" Type="http://schemas.openxmlformats.org/officeDocument/2006/relationships/image" Target="../media/image203.wmf"/><Relationship Id="rId6" Type="http://schemas.openxmlformats.org/officeDocument/2006/relationships/image" Target="../media/image208.wmf"/><Relationship Id="rId5" Type="http://schemas.openxmlformats.org/officeDocument/2006/relationships/image" Target="../media/image207.wmf"/><Relationship Id="rId4" Type="http://schemas.openxmlformats.org/officeDocument/2006/relationships/image" Target="../media/image206.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11.wmf"/><Relationship Id="rId2" Type="http://schemas.openxmlformats.org/officeDocument/2006/relationships/image" Target="../media/image210.wmf"/><Relationship Id="rId1" Type="http://schemas.openxmlformats.org/officeDocument/2006/relationships/image" Target="../media/image209.wmf"/><Relationship Id="rId6" Type="http://schemas.openxmlformats.org/officeDocument/2006/relationships/image" Target="../media/image214.wmf"/><Relationship Id="rId5" Type="http://schemas.openxmlformats.org/officeDocument/2006/relationships/image" Target="../media/image213.wmf"/><Relationship Id="rId4" Type="http://schemas.openxmlformats.org/officeDocument/2006/relationships/image" Target="../media/image212.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215.wmf"/><Relationship Id="rId6" Type="http://schemas.openxmlformats.org/officeDocument/2006/relationships/image" Target="../media/image220.wmf"/><Relationship Id="rId5" Type="http://schemas.openxmlformats.org/officeDocument/2006/relationships/image" Target="../media/image219.wmf"/><Relationship Id="rId4" Type="http://schemas.openxmlformats.org/officeDocument/2006/relationships/image" Target="../media/image218.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23.wmf"/><Relationship Id="rId2" Type="http://schemas.openxmlformats.org/officeDocument/2006/relationships/image" Target="../media/image222.wmf"/><Relationship Id="rId1" Type="http://schemas.openxmlformats.org/officeDocument/2006/relationships/image" Target="../media/image221.wmf"/><Relationship Id="rId4" Type="http://schemas.openxmlformats.org/officeDocument/2006/relationships/image" Target="../media/image224.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25.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229.wmf"/><Relationship Id="rId2" Type="http://schemas.openxmlformats.org/officeDocument/2006/relationships/image" Target="../media/image228.wmf"/><Relationship Id="rId1" Type="http://schemas.openxmlformats.org/officeDocument/2006/relationships/image" Target="../media/image227.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32.wmf"/><Relationship Id="rId7" Type="http://schemas.openxmlformats.org/officeDocument/2006/relationships/image" Target="../media/image236.wmf"/><Relationship Id="rId2" Type="http://schemas.openxmlformats.org/officeDocument/2006/relationships/image" Target="../media/image231.wmf"/><Relationship Id="rId1" Type="http://schemas.openxmlformats.org/officeDocument/2006/relationships/image" Target="../media/image230.wmf"/><Relationship Id="rId6" Type="http://schemas.openxmlformats.org/officeDocument/2006/relationships/image" Target="../media/image235.wmf"/><Relationship Id="rId5" Type="http://schemas.openxmlformats.org/officeDocument/2006/relationships/image" Target="../media/image234.wmf"/><Relationship Id="rId4" Type="http://schemas.openxmlformats.org/officeDocument/2006/relationships/image" Target="../media/image233.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239.wmf"/><Relationship Id="rId2" Type="http://schemas.openxmlformats.org/officeDocument/2006/relationships/image" Target="../media/image238.wmf"/><Relationship Id="rId1" Type="http://schemas.openxmlformats.org/officeDocument/2006/relationships/image" Target="../media/image237.wmf"/><Relationship Id="rId5" Type="http://schemas.openxmlformats.org/officeDocument/2006/relationships/image" Target="../media/image241.wmf"/><Relationship Id="rId4" Type="http://schemas.openxmlformats.org/officeDocument/2006/relationships/image" Target="../media/image240.wmf"/></Relationships>
</file>

<file path=ppt/drawings/_rels/vmlDrawing63.vml.rels><?xml version="1.0" encoding="UTF-8" standalone="yes"?>
<Relationships xmlns="http://schemas.openxmlformats.org/package/2006/relationships"><Relationship Id="rId8" Type="http://schemas.openxmlformats.org/officeDocument/2006/relationships/image" Target="../media/image249.wmf"/><Relationship Id="rId3" Type="http://schemas.openxmlformats.org/officeDocument/2006/relationships/image" Target="../media/image244.wmf"/><Relationship Id="rId7" Type="http://schemas.openxmlformats.org/officeDocument/2006/relationships/image" Target="../media/image248.wmf"/><Relationship Id="rId2" Type="http://schemas.openxmlformats.org/officeDocument/2006/relationships/image" Target="../media/image243.wmf"/><Relationship Id="rId1" Type="http://schemas.openxmlformats.org/officeDocument/2006/relationships/image" Target="../media/image242.wmf"/><Relationship Id="rId6" Type="http://schemas.openxmlformats.org/officeDocument/2006/relationships/image" Target="../media/image247.wmf"/><Relationship Id="rId5" Type="http://schemas.openxmlformats.org/officeDocument/2006/relationships/image" Target="../media/image246.wmf"/><Relationship Id="rId4" Type="http://schemas.openxmlformats.org/officeDocument/2006/relationships/image" Target="../media/image245.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51.wmf"/><Relationship Id="rId1" Type="http://schemas.openxmlformats.org/officeDocument/2006/relationships/image" Target="../media/image250.w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254.wmf"/><Relationship Id="rId1" Type="http://schemas.openxmlformats.org/officeDocument/2006/relationships/image" Target="../media/image253.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257.wmf"/><Relationship Id="rId2" Type="http://schemas.openxmlformats.org/officeDocument/2006/relationships/image" Target="../media/image256.wmf"/><Relationship Id="rId1" Type="http://schemas.openxmlformats.org/officeDocument/2006/relationships/image" Target="../media/image255.wmf"/><Relationship Id="rId5" Type="http://schemas.openxmlformats.org/officeDocument/2006/relationships/image" Target="../media/image259.wmf"/><Relationship Id="rId4" Type="http://schemas.openxmlformats.org/officeDocument/2006/relationships/image" Target="../media/image258.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261.wmf"/><Relationship Id="rId1" Type="http://schemas.openxmlformats.org/officeDocument/2006/relationships/image" Target="../media/image260.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264.wmf"/><Relationship Id="rId2" Type="http://schemas.openxmlformats.org/officeDocument/2006/relationships/image" Target="../media/image263.wmf"/><Relationship Id="rId1" Type="http://schemas.openxmlformats.org/officeDocument/2006/relationships/image" Target="../media/image262.wmf"/><Relationship Id="rId6" Type="http://schemas.openxmlformats.org/officeDocument/2006/relationships/image" Target="../media/image267.wmf"/><Relationship Id="rId5" Type="http://schemas.openxmlformats.org/officeDocument/2006/relationships/image" Target="../media/image266.wmf"/><Relationship Id="rId4" Type="http://schemas.openxmlformats.org/officeDocument/2006/relationships/image" Target="../media/image265.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270.wmf"/><Relationship Id="rId2" Type="http://schemas.openxmlformats.org/officeDocument/2006/relationships/image" Target="../media/image269.wmf"/><Relationship Id="rId1" Type="http://schemas.openxmlformats.org/officeDocument/2006/relationships/image" Target="../media/image268.wmf"/><Relationship Id="rId4" Type="http://schemas.openxmlformats.org/officeDocument/2006/relationships/image" Target="../media/image27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678F3-5CB9-4231-BB3C-5EA450C4FBCF}" type="datetimeFigureOut">
              <a:rPr lang="en-US" smtClean="0"/>
              <a:pPr/>
              <a:t>2/15/2010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0D65DF-A835-4706-A381-6B7E4D643B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0D65DF-A835-4706-A381-6B7E4D643BCD}"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771C95-EFD5-4CAA-BB51-29E7BA21BF14}"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0B9F-7167-46B4-A265-92BEE47A37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71C95-EFD5-4CAA-BB51-29E7BA21BF14}"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0B9F-7167-46B4-A265-92BEE47A37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71C95-EFD5-4CAA-BB51-29E7BA21BF14}"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0B9F-7167-46B4-A265-92BEE47A37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71C95-EFD5-4CAA-BB51-29E7BA21BF14}"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0B9F-7167-46B4-A265-92BEE47A37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771C95-EFD5-4CAA-BB51-29E7BA21BF14}"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0B9F-7167-46B4-A265-92BEE47A37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771C95-EFD5-4CAA-BB51-29E7BA21BF14}" type="datetimeFigureOut">
              <a:rPr lang="en-US" smtClean="0"/>
              <a:pPr/>
              <a:t>2/15/2010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40B9F-7167-46B4-A265-92BEE47A37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771C95-EFD5-4CAA-BB51-29E7BA21BF14}" type="datetimeFigureOut">
              <a:rPr lang="en-US" smtClean="0"/>
              <a:pPr/>
              <a:t>2/15/2010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40B9F-7167-46B4-A265-92BEE47A37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771C95-EFD5-4CAA-BB51-29E7BA21BF14}" type="datetimeFigureOut">
              <a:rPr lang="en-US" smtClean="0"/>
              <a:pPr/>
              <a:t>2/15/2010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640B9F-7167-46B4-A265-92BEE47A37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71C95-EFD5-4CAA-BB51-29E7BA21BF14}" type="datetimeFigureOut">
              <a:rPr lang="en-US" smtClean="0"/>
              <a:pPr/>
              <a:t>2/15/2010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640B9F-7167-46B4-A265-92BEE47A37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71C95-EFD5-4CAA-BB51-29E7BA21BF14}" type="datetimeFigureOut">
              <a:rPr lang="en-US" smtClean="0"/>
              <a:pPr/>
              <a:t>2/15/2010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40B9F-7167-46B4-A265-92BEE47A37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71C95-EFD5-4CAA-BB51-29E7BA21BF14}" type="datetimeFigureOut">
              <a:rPr lang="en-US" smtClean="0"/>
              <a:pPr/>
              <a:t>2/15/2010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40B9F-7167-46B4-A265-92BEE47A37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71C95-EFD5-4CAA-BB51-29E7BA21BF14}" type="datetimeFigureOut">
              <a:rPr lang="en-US" smtClean="0"/>
              <a:pPr/>
              <a:t>2/15/2010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40B9F-7167-46B4-A265-92BEE47A37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9.bin"/></Relationships>
</file>

<file path=ppt/slides/_rels/slide100.xml.rels><?xml version="1.0" encoding="UTF-8" standalone="yes"?>
<Relationships xmlns="http://schemas.openxmlformats.org/package/2006/relationships"><Relationship Id="rId2" Type="http://schemas.openxmlformats.org/officeDocument/2006/relationships/image" Target="../media/image27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7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7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7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8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8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8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8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10.xml.rels><?xml version="1.0" encoding="UTF-8" standalone="yes"?>
<Relationships xmlns="http://schemas.openxmlformats.org/package/2006/relationships"><Relationship Id="rId2" Type="http://schemas.openxmlformats.org/officeDocument/2006/relationships/image" Target="../media/image28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8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8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8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9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9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9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9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9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9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9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9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0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0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04.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0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06.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0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0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0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1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1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40.xml.rels><?xml version="1.0" encoding="UTF-8" standalone="yes"?>
<Relationships xmlns="http://schemas.openxmlformats.org/package/2006/relationships"><Relationship Id="rId2" Type="http://schemas.openxmlformats.org/officeDocument/2006/relationships/image" Target="../media/image315.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16.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17.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18.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19.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2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2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25.bin"/></Relationships>
</file>

<file path=ppt/slides/_rels/slide150.xml.rels><?xml version="1.0" encoding="UTF-8" standalone="yes"?>
<Relationships xmlns="http://schemas.openxmlformats.org/package/2006/relationships"><Relationship Id="rId2" Type="http://schemas.openxmlformats.org/officeDocument/2006/relationships/image" Target="../media/image325.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26.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27.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28.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2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3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32.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33.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35.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36.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37.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38.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39.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37.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4.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5.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63.bin"/><Relationship Id="rId5" Type="http://schemas.openxmlformats.org/officeDocument/2006/relationships/oleObject" Target="../embeddings/oleObject62.bin"/><Relationship Id="rId4" Type="http://schemas.openxmlformats.org/officeDocument/2006/relationships/oleObject" Target="../embeddings/oleObject6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oleObject67.bin"/><Relationship Id="rId4" Type="http://schemas.openxmlformats.org/officeDocument/2006/relationships/oleObject" Target="../embeddings/oleObject66.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71.bin"/><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embeddings/oleObject74.bin"/><Relationship Id="rId4" Type="http://schemas.openxmlformats.org/officeDocument/2006/relationships/oleObject" Target="../embeddings/oleObject73.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oleObject" Target="../embeddings/oleObject75.bin"/><Relationship Id="rId7"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78.bin"/><Relationship Id="rId5" Type="http://schemas.openxmlformats.org/officeDocument/2006/relationships/oleObject" Target="../embeddings/oleObject77.bin"/><Relationship Id="rId10" Type="http://schemas.openxmlformats.org/officeDocument/2006/relationships/oleObject" Target="../embeddings/oleObject82.bin"/><Relationship Id="rId4" Type="http://schemas.openxmlformats.org/officeDocument/2006/relationships/oleObject" Target="../embeddings/oleObject76.bin"/><Relationship Id="rId9" Type="http://schemas.openxmlformats.org/officeDocument/2006/relationships/oleObject" Target="../embeddings/oleObject81.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oleObject" Target="../embeddings/oleObject85.bin"/><Relationship Id="rId4" Type="http://schemas.openxmlformats.org/officeDocument/2006/relationships/oleObject" Target="../embeddings/oleObject84.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oleObject" Target="../embeddings/oleObject88.bin"/><Relationship Id="rId4" Type="http://schemas.openxmlformats.org/officeDocument/2006/relationships/oleObject" Target="../embeddings/oleObject87.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9.bin"/><Relationship Id="rId7"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92.bin"/><Relationship Id="rId5" Type="http://schemas.openxmlformats.org/officeDocument/2006/relationships/oleObject" Target="../embeddings/oleObject91.bin"/><Relationship Id="rId4" Type="http://schemas.openxmlformats.org/officeDocument/2006/relationships/oleObject" Target="../embeddings/oleObject90.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oleObject" Target="../embeddings/oleObject94.bin"/><Relationship Id="rId7"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97.bin"/><Relationship Id="rId5" Type="http://schemas.openxmlformats.org/officeDocument/2006/relationships/oleObject" Target="../embeddings/oleObject96.bin"/><Relationship Id="rId10" Type="http://schemas.openxmlformats.org/officeDocument/2006/relationships/oleObject" Target="../embeddings/oleObject101.bin"/><Relationship Id="rId4" Type="http://schemas.openxmlformats.org/officeDocument/2006/relationships/oleObject" Target="../embeddings/oleObject95.bin"/><Relationship Id="rId9" Type="http://schemas.openxmlformats.org/officeDocument/2006/relationships/oleObject" Target="../embeddings/oleObject100.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oleObject" Target="../embeddings/oleObject103.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4.bin"/><Relationship Id="rId7"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107.bin"/><Relationship Id="rId5" Type="http://schemas.openxmlformats.org/officeDocument/2006/relationships/oleObject" Target="../embeddings/oleObject106.bin"/><Relationship Id="rId4" Type="http://schemas.openxmlformats.org/officeDocument/2006/relationships/oleObject" Target="../embeddings/oleObject10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9.bin"/><Relationship Id="rId7"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112.bin"/><Relationship Id="rId5" Type="http://schemas.openxmlformats.org/officeDocument/2006/relationships/oleObject" Target="../embeddings/oleObject111.bin"/><Relationship Id="rId4" Type="http://schemas.openxmlformats.org/officeDocument/2006/relationships/oleObject" Target="../embeddings/oleObject110.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oleObject" Target="../embeddings/oleObject116.bin"/><Relationship Id="rId4" Type="http://schemas.openxmlformats.org/officeDocument/2006/relationships/oleObject" Target="../embeddings/oleObject115.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7.bin"/><Relationship Id="rId7"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20.bin"/><Relationship Id="rId5" Type="http://schemas.openxmlformats.org/officeDocument/2006/relationships/oleObject" Target="../embeddings/oleObject119.bin"/><Relationship Id="rId4" Type="http://schemas.openxmlformats.org/officeDocument/2006/relationships/oleObject" Target="../embeddings/oleObject118.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125.bin"/><Relationship Id="rId5" Type="http://schemas.openxmlformats.org/officeDocument/2006/relationships/oleObject" Target="../embeddings/oleObject124.bin"/><Relationship Id="rId4" Type="http://schemas.openxmlformats.org/officeDocument/2006/relationships/oleObject" Target="../embeddings/oleObject123.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oleObject" Target="../embeddings/oleObject127.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28.bin"/><Relationship Id="rId7"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131.bin"/><Relationship Id="rId5" Type="http://schemas.openxmlformats.org/officeDocument/2006/relationships/oleObject" Target="../embeddings/oleObject130.bin"/><Relationship Id="rId4" Type="http://schemas.openxmlformats.org/officeDocument/2006/relationships/oleObject" Target="../embeddings/oleObject129.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39.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oleObject" Target="../embeddings/oleObject136.bin"/><Relationship Id="rId4" Type="http://schemas.openxmlformats.org/officeDocument/2006/relationships/oleObject" Target="../embeddings/oleObject135.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7.bin"/><Relationship Id="rId7" Type="http://schemas.openxmlformats.org/officeDocument/2006/relationships/oleObject" Target="../embeddings/oleObject141.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140.bin"/><Relationship Id="rId5" Type="http://schemas.openxmlformats.org/officeDocument/2006/relationships/oleObject" Target="../embeddings/oleObject139.bin"/><Relationship Id="rId4" Type="http://schemas.openxmlformats.org/officeDocument/2006/relationships/oleObject" Target="../embeddings/oleObject138.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42.bin"/><Relationship Id="rId7" Type="http://schemas.openxmlformats.org/officeDocument/2006/relationships/oleObject" Target="../embeddings/oleObject146.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145.bin"/><Relationship Id="rId5" Type="http://schemas.openxmlformats.org/officeDocument/2006/relationships/oleObject" Target="../embeddings/oleObject144.bin"/><Relationship Id="rId4" Type="http://schemas.openxmlformats.org/officeDocument/2006/relationships/oleObject" Target="../embeddings/oleObject14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2.xml"/><Relationship Id="rId1" Type="http://schemas.openxmlformats.org/officeDocument/2006/relationships/vmlDrawing" Target="../drawings/vmlDrawing43.v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48.bin"/><Relationship Id="rId7" Type="http://schemas.openxmlformats.org/officeDocument/2006/relationships/oleObject" Target="../embeddings/oleObject152.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151.bin"/><Relationship Id="rId5" Type="http://schemas.openxmlformats.org/officeDocument/2006/relationships/oleObject" Target="../embeddings/oleObject150.bin"/><Relationship Id="rId4" Type="http://schemas.openxmlformats.org/officeDocument/2006/relationships/oleObject" Target="../embeddings/oleObject149.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53.bin"/><Relationship Id="rId7" Type="http://schemas.openxmlformats.org/officeDocument/2006/relationships/oleObject" Target="../embeddings/oleObject157.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156.bin"/><Relationship Id="rId5" Type="http://schemas.openxmlformats.org/officeDocument/2006/relationships/oleObject" Target="../embeddings/oleObject155.bin"/><Relationship Id="rId4" Type="http://schemas.openxmlformats.org/officeDocument/2006/relationships/oleObject" Target="../embeddings/oleObject154.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oleObject" Target="../embeddings/oleObject159.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163.bin"/><Relationship Id="rId5" Type="http://schemas.openxmlformats.org/officeDocument/2006/relationships/oleObject" Target="../embeddings/oleObject162.bin"/><Relationship Id="rId4" Type="http://schemas.openxmlformats.org/officeDocument/2006/relationships/oleObject" Target="../embeddings/oleObject161.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64.bin"/><Relationship Id="rId7" Type="http://schemas.openxmlformats.org/officeDocument/2006/relationships/oleObject" Target="../embeddings/oleObject168.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167.bin"/><Relationship Id="rId5" Type="http://schemas.openxmlformats.org/officeDocument/2006/relationships/oleObject" Target="../embeddings/oleObject166.bin"/><Relationship Id="rId4" Type="http://schemas.openxmlformats.org/officeDocument/2006/relationships/oleObject" Target="../embeddings/oleObject165.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69.bin"/><Relationship Id="rId7" Type="http://schemas.openxmlformats.org/officeDocument/2006/relationships/oleObject" Target="../embeddings/oleObject173.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172.bin"/><Relationship Id="rId5" Type="http://schemas.openxmlformats.org/officeDocument/2006/relationships/oleObject" Target="../embeddings/oleObject171.bin"/><Relationship Id="rId4" Type="http://schemas.openxmlformats.org/officeDocument/2006/relationships/oleObject" Target="../embeddings/oleObject170.bin"/></Relationships>
</file>

<file path=ppt/slides/_rels/slide69.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179.bin"/><Relationship Id="rId3" Type="http://schemas.openxmlformats.org/officeDocument/2006/relationships/oleObject" Target="../embeddings/oleObject174.bin"/><Relationship Id="rId7" Type="http://schemas.openxmlformats.org/officeDocument/2006/relationships/oleObject" Target="../embeddings/oleObject178.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177.bin"/><Relationship Id="rId5" Type="http://schemas.openxmlformats.org/officeDocument/2006/relationships/oleObject" Target="../embeddings/oleObject176.bin"/><Relationship Id="rId4" Type="http://schemas.openxmlformats.org/officeDocument/2006/relationships/oleObject" Target="../embeddings/oleObject175.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183.bin"/><Relationship Id="rId5" Type="http://schemas.openxmlformats.org/officeDocument/2006/relationships/oleObject" Target="../embeddings/oleObject182.bin"/><Relationship Id="rId4" Type="http://schemas.openxmlformats.org/officeDocument/2006/relationships/oleObject" Target="../embeddings/oleObject181.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189.bin"/><Relationship Id="rId3" Type="http://schemas.openxmlformats.org/officeDocument/2006/relationships/oleObject" Target="../embeddings/oleObject184.bin"/><Relationship Id="rId7" Type="http://schemas.openxmlformats.org/officeDocument/2006/relationships/oleObject" Target="../embeddings/oleObject188.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187.bin"/><Relationship Id="rId11" Type="http://schemas.openxmlformats.org/officeDocument/2006/relationships/oleObject" Target="../embeddings/oleObject192.bin"/><Relationship Id="rId5" Type="http://schemas.openxmlformats.org/officeDocument/2006/relationships/oleObject" Target="../embeddings/oleObject186.bin"/><Relationship Id="rId10" Type="http://schemas.openxmlformats.org/officeDocument/2006/relationships/oleObject" Target="../embeddings/oleObject191.bin"/><Relationship Id="rId4" Type="http://schemas.openxmlformats.org/officeDocument/2006/relationships/oleObject" Target="../embeddings/oleObject185.bin"/><Relationship Id="rId9" Type="http://schemas.openxmlformats.org/officeDocument/2006/relationships/oleObject" Target="../embeddings/oleObject190.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198.bin"/><Relationship Id="rId3" Type="http://schemas.openxmlformats.org/officeDocument/2006/relationships/oleObject" Target="../embeddings/oleObject193.bin"/><Relationship Id="rId7" Type="http://schemas.openxmlformats.org/officeDocument/2006/relationships/oleObject" Target="../embeddings/oleObject197.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196.bin"/><Relationship Id="rId5" Type="http://schemas.openxmlformats.org/officeDocument/2006/relationships/oleObject" Target="../embeddings/oleObject195.bin"/><Relationship Id="rId4" Type="http://schemas.openxmlformats.org/officeDocument/2006/relationships/oleObject" Target="../embeddings/oleObject194.bin"/><Relationship Id="rId9" Type="http://schemas.openxmlformats.org/officeDocument/2006/relationships/oleObject" Target="../embeddings/oleObject199.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205.bin"/><Relationship Id="rId3" Type="http://schemas.openxmlformats.org/officeDocument/2006/relationships/oleObject" Target="../embeddings/oleObject200.bin"/><Relationship Id="rId7" Type="http://schemas.openxmlformats.org/officeDocument/2006/relationships/oleObject" Target="../embeddings/oleObject204.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203.bin"/><Relationship Id="rId5" Type="http://schemas.openxmlformats.org/officeDocument/2006/relationships/oleObject" Target="../embeddings/oleObject202.bin"/><Relationship Id="rId4" Type="http://schemas.openxmlformats.org/officeDocument/2006/relationships/oleObject" Target="../embeddings/oleObject201.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211.bin"/><Relationship Id="rId3" Type="http://schemas.openxmlformats.org/officeDocument/2006/relationships/oleObject" Target="../embeddings/oleObject206.bin"/><Relationship Id="rId7" Type="http://schemas.openxmlformats.org/officeDocument/2006/relationships/oleObject" Target="../embeddings/oleObject210.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209.bin"/><Relationship Id="rId5" Type="http://schemas.openxmlformats.org/officeDocument/2006/relationships/oleObject" Target="../embeddings/oleObject208.bin"/><Relationship Id="rId4" Type="http://schemas.openxmlformats.org/officeDocument/2006/relationships/oleObject" Target="../embeddings/oleObject207.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217.bin"/><Relationship Id="rId3" Type="http://schemas.openxmlformats.org/officeDocument/2006/relationships/oleObject" Target="../embeddings/oleObject212.bin"/><Relationship Id="rId7" Type="http://schemas.openxmlformats.org/officeDocument/2006/relationships/oleObject" Target="../embeddings/oleObject216.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215.bin"/><Relationship Id="rId5" Type="http://schemas.openxmlformats.org/officeDocument/2006/relationships/oleObject" Target="../embeddings/oleObject214.bin"/><Relationship Id="rId4" Type="http://schemas.openxmlformats.org/officeDocument/2006/relationships/oleObject" Target="../embeddings/oleObject213.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221.bin"/><Relationship Id="rId5" Type="http://schemas.openxmlformats.org/officeDocument/2006/relationships/oleObject" Target="../embeddings/oleObject220.bin"/><Relationship Id="rId4" Type="http://schemas.openxmlformats.org/officeDocument/2006/relationships/oleObject" Target="../embeddings/oleObject219.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22.bin"/><Relationship Id="rId2" Type="http://schemas.openxmlformats.org/officeDocument/2006/relationships/slideLayout" Target="../slideLayouts/slideLayout2.xml"/><Relationship Id="rId1" Type="http://schemas.openxmlformats.org/officeDocument/2006/relationships/vmlDrawing" Target="../drawings/vmlDrawing58.v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Layout" Target="../slideLayouts/slideLayout2.xml"/><Relationship Id="rId1" Type="http://schemas.openxmlformats.org/officeDocument/2006/relationships/vmlDrawing" Target="../drawings/vmlDrawing59.v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24.bin"/><Relationship Id="rId2" Type="http://schemas.openxmlformats.org/officeDocument/2006/relationships/slideLayout" Target="../slideLayouts/slideLayout2.xml"/><Relationship Id="rId1" Type="http://schemas.openxmlformats.org/officeDocument/2006/relationships/vmlDrawing" Target="../drawings/vmlDrawing60.vml"/><Relationship Id="rId5" Type="http://schemas.openxmlformats.org/officeDocument/2006/relationships/oleObject" Target="../embeddings/oleObject226.bin"/><Relationship Id="rId4" Type="http://schemas.openxmlformats.org/officeDocument/2006/relationships/oleObject" Target="../embeddings/oleObject225.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232.bin"/><Relationship Id="rId3" Type="http://schemas.openxmlformats.org/officeDocument/2006/relationships/oleObject" Target="../embeddings/oleObject227.bin"/><Relationship Id="rId7" Type="http://schemas.openxmlformats.org/officeDocument/2006/relationships/oleObject" Target="../embeddings/oleObject231.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oleObject" Target="../embeddings/oleObject230.bin"/><Relationship Id="rId5" Type="http://schemas.openxmlformats.org/officeDocument/2006/relationships/oleObject" Target="../embeddings/oleObject229.bin"/><Relationship Id="rId4" Type="http://schemas.openxmlformats.org/officeDocument/2006/relationships/oleObject" Target="../embeddings/oleObject228.bin"/><Relationship Id="rId9" Type="http://schemas.openxmlformats.org/officeDocument/2006/relationships/oleObject" Target="../embeddings/oleObject233.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34.bin"/><Relationship Id="rId7" Type="http://schemas.openxmlformats.org/officeDocument/2006/relationships/oleObject" Target="../embeddings/oleObject238.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oleObject" Target="../embeddings/oleObject237.bin"/><Relationship Id="rId5" Type="http://schemas.openxmlformats.org/officeDocument/2006/relationships/oleObject" Target="../embeddings/oleObject236.bin"/><Relationship Id="rId4" Type="http://schemas.openxmlformats.org/officeDocument/2006/relationships/oleObject" Target="../embeddings/oleObject235.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244.bin"/><Relationship Id="rId3" Type="http://schemas.openxmlformats.org/officeDocument/2006/relationships/oleObject" Target="../embeddings/oleObject239.bin"/><Relationship Id="rId7" Type="http://schemas.openxmlformats.org/officeDocument/2006/relationships/oleObject" Target="../embeddings/oleObject243.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oleObject" Target="../embeddings/oleObject242.bin"/><Relationship Id="rId5" Type="http://schemas.openxmlformats.org/officeDocument/2006/relationships/oleObject" Target="../embeddings/oleObject241.bin"/><Relationship Id="rId10" Type="http://schemas.openxmlformats.org/officeDocument/2006/relationships/oleObject" Target="../embeddings/oleObject246.bin"/><Relationship Id="rId4" Type="http://schemas.openxmlformats.org/officeDocument/2006/relationships/oleObject" Target="../embeddings/oleObject240.bin"/><Relationship Id="rId9" Type="http://schemas.openxmlformats.org/officeDocument/2006/relationships/oleObject" Target="../embeddings/oleObject245.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47.bin"/><Relationship Id="rId2" Type="http://schemas.openxmlformats.org/officeDocument/2006/relationships/slideLayout" Target="../slideLayouts/slideLayout2.xml"/><Relationship Id="rId1" Type="http://schemas.openxmlformats.org/officeDocument/2006/relationships/vmlDrawing" Target="../drawings/vmlDrawing64.vml"/><Relationship Id="rId5" Type="http://schemas.openxmlformats.org/officeDocument/2006/relationships/oleObject" Target="../embeddings/oleObject249.bin"/><Relationship Id="rId4" Type="http://schemas.openxmlformats.org/officeDocument/2006/relationships/oleObject" Target="../embeddings/oleObject24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50.bin"/><Relationship Id="rId2" Type="http://schemas.openxmlformats.org/officeDocument/2006/relationships/slideLayout" Target="../slideLayouts/slideLayout2.xml"/><Relationship Id="rId1" Type="http://schemas.openxmlformats.org/officeDocument/2006/relationships/vmlDrawing" Target="../drawings/vmlDrawing65.vml"/><Relationship Id="rId4" Type="http://schemas.openxmlformats.org/officeDocument/2006/relationships/oleObject" Target="../embeddings/oleObject251.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252.bin"/><Relationship Id="rId7" Type="http://schemas.openxmlformats.org/officeDocument/2006/relationships/oleObject" Target="../embeddings/oleObject256.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255.bin"/><Relationship Id="rId5" Type="http://schemas.openxmlformats.org/officeDocument/2006/relationships/oleObject" Target="../embeddings/oleObject254.bin"/><Relationship Id="rId4" Type="http://schemas.openxmlformats.org/officeDocument/2006/relationships/oleObject" Target="../embeddings/oleObject253.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57.bin"/><Relationship Id="rId2" Type="http://schemas.openxmlformats.org/officeDocument/2006/relationships/slideLayout" Target="../slideLayouts/slideLayout2.xml"/><Relationship Id="rId1" Type="http://schemas.openxmlformats.org/officeDocument/2006/relationships/vmlDrawing" Target="../drawings/vmlDrawing67.vml"/><Relationship Id="rId4" Type="http://schemas.openxmlformats.org/officeDocument/2006/relationships/oleObject" Target="../embeddings/oleObject258.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264.bin"/><Relationship Id="rId3" Type="http://schemas.openxmlformats.org/officeDocument/2006/relationships/oleObject" Target="../embeddings/oleObject259.bin"/><Relationship Id="rId7" Type="http://schemas.openxmlformats.org/officeDocument/2006/relationships/oleObject" Target="../embeddings/oleObject263.bin"/><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oleObject" Target="../embeddings/oleObject262.bin"/><Relationship Id="rId5" Type="http://schemas.openxmlformats.org/officeDocument/2006/relationships/oleObject" Target="../embeddings/oleObject261.bin"/><Relationship Id="rId4" Type="http://schemas.openxmlformats.org/officeDocument/2006/relationships/oleObject" Target="../embeddings/oleObject260.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65.bin"/><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oleObject" Target="../embeddings/oleObject268.bin"/><Relationship Id="rId5" Type="http://schemas.openxmlformats.org/officeDocument/2006/relationships/oleObject" Target="../embeddings/oleObject267.bin"/><Relationship Id="rId4" Type="http://schemas.openxmlformats.org/officeDocument/2006/relationships/oleObject" Target="../embeddings/oleObject266.bin"/></Relationships>
</file>

<file path=ppt/slides/_rels/slide96.xml.rels><?xml version="1.0" encoding="UTF-8" standalone="yes"?>
<Relationships xmlns="http://schemas.openxmlformats.org/package/2006/relationships"><Relationship Id="rId2" Type="http://schemas.openxmlformats.org/officeDocument/2006/relationships/image" Target="../media/image27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7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7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7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Wavelets: theory and applications</a:t>
            </a:r>
            <a:endParaRPr lang="en-US" dirty="0"/>
          </a:p>
        </p:txBody>
      </p:sp>
      <p:sp>
        <p:nvSpPr>
          <p:cNvPr id="3" name="Subtitle 2"/>
          <p:cNvSpPr>
            <a:spLocks noGrp="1"/>
          </p:cNvSpPr>
          <p:nvPr>
            <p:ph type="subTitle" idx="1"/>
          </p:nvPr>
        </p:nvSpPr>
        <p:spPr/>
        <p:txBody>
          <a:bodyPr/>
          <a:lstStyle/>
          <a:p>
            <a:r>
              <a:rPr lang="en-US" dirty="0" smtClean="0"/>
              <a:t>EEL 6751</a:t>
            </a:r>
          </a:p>
          <a:p>
            <a:r>
              <a:rPr lang="en-US" dirty="0" smtClean="0"/>
              <a:t>Spring 2010</a:t>
            </a:r>
          </a:p>
          <a:p>
            <a:r>
              <a:rPr lang="en-US" dirty="0" smtClean="0"/>
              <a:t>Dr. Jean H. </a:t>
            </a:r>
            <a:r>
              <a:rPr lang="en-US" dirty="0" err="1" smtClean="0"/>
              <a:t>Andrian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ph idx="1"/>
          </p:nvPr>
        </p:nvGraphicFramePr>
        <p:xfrm>
          <a:off x="1828800" y="762000"/>
          <a:ext cx="4095750" cy="1217655"/>
        </p:xfrm>
        <a:graphic>
          <a:graphicData uri="http://schemas.openxmlformats.org/presentationml/2006/ole">
            <p:oleObj spid="_x0000_s23554" name="Equation" r:id="rId3" imgW="1409400" imgH="419040" progId="Equation.3">
              <p:embed/>
            </p:oleObj>
          </a:graphicData>
        </a:graphic>
      </p:graphicFrame>
      <p:graphicFrame>
        <p:nvGraphicFramePr>
          <p:cNvPr id="5" name="Object 4"/>
          <p:cNvGraphicFramePr>
            <a:graphicFrameLocks noChangeAspect="1"/>
          </p:cNvGraphicFramePr>
          <p:nvPr/>
        </p:nvGraphicFramePr>
        <p:xfrm>
          <a:off x="1905000" y="2895600"/>
          <a:ext cx="3886200" cy="1371600"/>
        </p:xfrm>
        <a:graphic>
          <a:graphicData uri="http://schemas.openxmlformats.org/presentationml/2006/ole">
            <p:oleObj spid="_x0000_s23555" name="Equation" r:id="rId4" imgW="1143000" imgH="444240" progId="Equation.3">
              <p:embed/>
            </p:oleObj>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Grp="1" noChangeAspect="1" noChangeArrowheads="1"/>
          </p:cNvPicPr>
          <p:nvPr>
            <p:ph idx="1"/>
          </p:nvPr>
        </p:nvPicPr>
        <p:blipFill>
          <a:blip r:embed="rId2" cstate="print"/>
          <a:srcRect/>
          <a:stretch>
            <a:fillRect/>
          </a:stretch>
        </p:blipFill>
        <p:spPr bwMode="auto">
          <a:xfrm>
            <a:off x="-9087" y="0"/>
            <a:ext cx="915308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Grp="1" noChangeAspect="1" noChangeArrowheads="1"/>
          </p:cNvPicPr>
          <p:nvPr>
            <p:ph idx="1"/>
          </p:nvPr>
        </p:nvPicPr>
        <p:blipFill>
          <a:blip r:embed="rId2" cstate="print"/>
          <a:srcRect/>
          <a:stretch>
            <a:fillRect/>
          </a:stretch>
        </p:blipFill>
        <p:spPr bwMode="auto">
          <a:xfrm>
            <a:off x="-34430" y="0"/>
            <a:ext cx="9178429" cy="68580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Spectrogram of a STFT</a:t>
            </a:r>
            <a:endParaRPr lang="en-US" dirty="0"/>
          </a:p>
        </p:txBody>
      </p:sp>
      <p:pic>
        <p:nvPicPr>
          <p:cNvPr id="234498" name="Picture 2"/>
          <p:cNvPicPr>
            <a:picLocks noGrp="1" noChangeAspect="1" noChangeArrowheads="1"/>
          </p:cNvPicPr>
          <p:nvPr>
            <p:ph idx="1"/>
          </p:nvPr>
        </p:nvPicPr>
        <p:blipFill>
          <a:blip r:embed="rId2" cstate="print"/>
          <a:srcRect/>
          <a:stretch>
            <a:fillRect/>
          </a:stretch>
        </p:blipFill>
        <p:spPr bwMode="auto">
          <a:xfrm>
            <a:off x="0" y="1731142"/>
            <a:ext cx="9144000" cy="4441058"/>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Grp="1" noChangeAspect="1" noChangeArrowheads="1"/>
          </p:cNvPicPr>
          <p:nvPr>
            <p:ph idx="1"/>
          </p:nvPr>
        </p:nvPicPr>
        <p:blipFill>
          <a:blip r:embed="rId2" cstate="print"/>
          <a:srcRect/>
          <a:stretch>
            <a:fillRect/>
          </a:stretch>
        </p:blipFill>
        <p:spPr bwMode="auto">
          <a:xfrm>
            <a:off x="739828" y="0"/>
            <a:ext cx="7664344" cy="6858000"/>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Grp="1" noChangeAspect="1" noChangeArrowheads="1"/>
          </p:cNvPicPr>
          <p:nvPr>
            <p:ph idx="1"/>
          </p:nvPr>
        </p:nvPicPr>
        <p:blipFill>
          <a:blip r:embed="rId2" cstate="print"/>
          <a:srcRect/>
          <a:stretch>
            <a:fillRect/>
          </a:stretch>
        </p:blipFill>
        <p:spPr bwMode="auto">
          <a:xfrm>
            <a:off x="0" y="274662"/>
            <a:ext cx="9144000" cy="6583338"/>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p:cNvPicPr>
            <a:picLocks noGrp="1" noChangeAspect="1" noChangeArrowheads="1"/>
          </p:cNvPicPr>
          <p:nvPr>
            <p:ph idx="1"/>
          </p:nvPr>
        </p:nvPicPr>
        <p:blipFill>
          <a:blip r:embed="rId2" cstate="print"/>
          <a:srcRect/>
          <a:stretch>
            <a:fillRect/>
          </a:stretch>
        </p:blipFill>
        <p:spPr bwMode="auto">
          <a:xfrm>
            <a:off x="152400" y="79873"/>
            <a:ext cx="8925876" cy="6092327"/>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p:cNvPicPr>
            <a:picLocks noGrp="1" noChangeAspect="1" noChangeArrowheads="1"/>
          </p:cNvPicPr>
          <p:nvPr>
            <p:ph idx="1"/>
          </p:nvPr>
        </p:nvPicPr>
        <p:blipFill>
          <a:blip r:embed="rId2" cstate="print"/>
          <a:srcRect/>
          <a:stretch>
            <a:fillRect/>
          </a:stretch>
        </p:blipFill>
        <p:spPr bwMode="auto">
          <a:xfrm>
            <a:off x="177055" y="1295400"/>
            <a:ext cx="8966946" cy="5562600"/>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p:cNvPicPr>
            <a:picLocks noGrp="1" noChangeAspect="1" noChangeArrowheads="1"/>
          </p:cNvPicPr>
          <p:nvPr>
            <p:ph idx="1"/>
          </p:nvPr>
        </p:nvPicPr>
        <p:blipFill>
          <a:blip r:embed="rId2" cstate="print"/>
          <a:srcRect/>
          <a:stretch>
            <a:fillRect/>
          </a:stretch>
        </p:blipFill>
        <p:spPr bwMode="auto">
          <a:xfrm>
            <a:off x="1568781" y="0"/>
            <a:ext cx="6006438"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lstStyle/>
          <a:p>
            <a:pPr>
              <a:buNone/>
            </a:pPr>
            <a:r>
              <a:rPr lang="en-US" dirty="0" smtClean="0"/>
              <a:t>In fact a more general result is that any continuous function in a given interval (a , b) can be approximated by a polynomial of infinite degree (</a:t>
            </a:r>
            <a:r>
              <a:rPr lang="en-US" dirty="0" err="1" smtClean="0"/>
              <a:t>Weierstrass</a:t>
            </a:r>
            <a:r>
              <a:rPr lang="en-US" dirty="0" smtClean="0"/>
              <a:t> theorem).</a:t>
            </a:r>
          </a:p>
          <a:p>
            <a:pPr>
              <a:buNone/>
            </a:pPr>
            <a:r>
              <a:rPr lang="en-US" dirty="0" smtClean="0"/>
              <a:t>If the function is not periodic but has finite energy</a:t>
            </a:r>
          </a:p>
          <a:p>
            <a:pPr>
              <a:buNone/>
            </a:pPr>
            <a:endParaRPr lang="en-US" dirty="0" smtClean="0"/>
          </a:p>
          <a:p>
            <a:pPr>
              <a:buNone/>
            </a:pPr>
            <a:endParaRPr lang="en-US" dirty="0" smtClean="0"/>
          </a:p>
          <a:p>
            <a:pPr>
              <a:buNone/>
            </a:pPr>
            <a:r>
              <a:rPr lang="en-US" dirty="0" smtClean="0"/>
              <a:t>Then it can be expressed as a continuous sum of sine and cosine</a:t>
            </a:r>
          </a:p>
          <a:p>
            <a:pPr>
              <a:buNone/>
            </a:pPr>
            <a:r>
              <a:rPr lang="en-US" dirty="0" smtClean="0"/>
              <a:t>                                                   synthesis</a:t>
            </a:r>
          </a:p>
          <a:p>
            <a:pPr>
              <a:buNone/>
            </a:pPr>
            <a:endParaRPr lang="en-US" dirty="0" smtClean="0"/>
          </a:p>
          <a:p>
            <a:pPr>
              <a:buNone/>
            </a:pPr>
            <a:r>
              <a:rPr lang="en-US" dirty="0" smtClean="0"/>
              <a:t>                                                         analysis</a:t>
            </a:r>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1752600" y="2873829"/>
          <a:ext cx="3352800" cy="872671"/>
        </p:xfrm>
        <a:graphic>
          <a:graphicData uri="http://schemas.openxmlformats.org/presentationml/2006/ole">
            <p:oleObj spid="_x0000_s24578" name="Equation" r:id="rId3" imgW="1066680" imgH="330120" progId="Equation.3">
              <p:embed/>
            </p:oleObj>
          </a:graphicData>
        </a:graphic>
      </p:graphicFrame>
      <p:graphicFrame>
        <p:nvGraphicFramePr>
          <p:cNvPr id="5" name="Object 4"/>
          <p:cNvGraphicFramePr>
            <a:graphicFrameLocks noChangeAspect="1"/>
          </p:cNvGraphicFramePr>
          <p:nvPr/>
        </p:nvGraphicFramePr>
        <p:xfrm>
          <a:off x="1600200" y="4913993"/>
          <a:ext cx="2971800" cy="731157"/>
        </p:xfrm>
        <a:graphic>
          <a:graphicData uri="http://schemas.openxmlformats.org/presentationml/2006/ole">
            <p:oleObj spid="_x0000_s24579" name="Equation" r:id="rId4" imgW="1600200" imgH="393480" progId="Equation.3">
              <p:embed/>
            </p:oleObj>
          </a:graphicData>
        </a:graphic>
      </p:graphicFrame>
      <p:graphicFrame>
        <p:nvGraphicFramePr>
          <p:cNvPr id="6" name="Object 5"/>
          <p:cNvGraphicFramePr>
            <a:graphicFrameLocks noChangeAspect="1"/>
          </p:cNvGraphicFramePr>
          <p:nvPr/>
        </p:nvGraphicFramePr>
        <p:xfrm>
          <a:off x="1295400" y="5919788"/>
          <a:ext cx="3898900" cy="938212"/>
        </p:xfrm>
        <a:graphic>
          <a:graphicData uri="http://schemas.openxmlformats.org/presentationml/2006/ole">
            <p:oleObj spid="_x0000_s24580" name="Equation" r:id="rId5" imgW="1371600" imgH="330120" progId="Equation.3">
              <p:embed/>
            </p:oleObj>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from STFT</a:t>
            </a:r>
            <a:endParaRPr lang="en-US" dirty="0"/>
          </a:p>
        </p:txBody>
      </p:sp>
      <p:pic>
        <p:nvPicPr>
          <p:cNvPr id="230402" name="Picture 2"/>
          <p:cNvPicPr>
            <a:picLocks noGrp="1" noChangeAspect="1" noChangeArrowheads="1"/>
          </p:cNvPicPr>
          <p:nvPr>
            <p:ph idx="1"/>
          </p:nvPr>
        </p:nvPicPr>
        <p:blipFill>
          <a:blip r:embed="rId2" cstate="print"/>
          <a:srcRect/>
          <a:stretch>
            <a:fillRect/>
          </a:stretch>
        </p:blipFill>
        <p:spPr bwMode="auto">
          <a:xfrm>
            <a:off x="107156" y="1524000"/>
            <a:ext cx="9036844" cy="304800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Grp="1" noChangeAspect="1" noChangeArrowheads="1"/>
          </p:cNvPicPr>
          <p:nvPr>
            <p:ph idx="1"/>
          </p:nvPr>
        </p:nvPicPr>
        <p:blipFill>
          <a:blip r:embed="rId2" cstate="print"/>
          <a:srcRect/>
          <a:stretch>
            <a:fillRect/>
          </a:stretch>
        </p:blipFill>
        <p:spPr bwMode="auto">
          <a:xfrm>
            <a:off x="0" y="1066800"/>
            <a:ext cx="9144000" cy="3962400"/>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Reproducing Kernel</a:t>
            </a:r>
            <a:endParaRPr lang="en-US" dirty="0"/>
          </a:p>
        </p:txBody>
      </p:sp>
      <p:pic>
        <p:nvPicPr>
          <p:cNvPr id="232450" name="Picture 2"/>
          <p:cNvPicPr>
            <a:picLocks noGrp="1" noChangeAspect="1" noChangeArrowheads="1"/>
          </p:cNvPicPr>
          <p:nvPr>
            <p:ph idx="1"/>
          </p:nvPr>
        </p:nvPicPr>
        <p:blipFill>
          <a:blip r:embed="rId2" cstate="print"/>
          <a:srcRect/>
          <a:stretch>
            <a:fillRect/>
          </a:stretch>
        </p:blipFill>
        <p:spPr bwMode="auto">
          <a:xfrm>
            <a:off x="123030" y="1676400"/>
            <a:ext cx="9020969" cy="5181600"/>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Ambiguity function</a:t>
            </a:r>
            <a:endParaRPr lang="en-US" dirty="0"/>
          </a:p>
        </p:txBody>
      </p:sp>
      <p:pic>
        <p:nvPicPr>
          <p:cNvPr id="237570" name="Picture 2"/>
          <p:cNvPicPr>
            <a:picLocks noGrp="1" noChangeAspect="1" noChangeArrowheads="1"/>
          </p:cNvPicPr>
          <p:nvPr>
            <p:ph idx="1"/>
          </p:nvPr>
        </p:nvPicPr>
        <p:blipFill>
          <a:blip r:embed="rId2" cstate="print"/>
          <a:srcRect/>
          <a:stretch>
            <a:fillRect/>
          </a:stretch>
        </p:blipFill>
        <p:spPr bwMode="auto">
          <a:xfrm>
            <a:off x="0" y="1524000"/>
            <a:ext cx="9144000" cy="5334000"/>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of Window</a:t>
            </a:r>
            <a:endParaRPr lang="en-US" dirty="0"/>
          </a:p>
        </p:txBody>
      </p:sp>
      <p:pic>
        <p:nvPicPr>
          <p:cNvPr id="238594" name="Picture 2"/>
          <p:cNvPicPr>
            <a:picLocks noGrp="1" noChangeAspect="1" noChangeArrowheads="1"/>
          </p:cNvPicPr>
          <p:nvPr>
            <p:ph idx="1"/>
          </p:nvPr>
        </p:nvPicPr>
        <p:blipFill>
          <a:blip r:embed="rId2" cstate="print"/>
          <a:srcRect/>
          <a:stretch>
            <a:fillRect/>
          </a:stretch>
        </p:blipFill>
        <p:spPr bwMode="auto">
          <a:xfrm>
            <a:off x="394300" y="1905000"/>
            <a:ext cx="8477414" cy="3276600"/>
          </a:xfrm>
          <a:prstGeom prst="rect">
            <a:avLst/>
          </a:prstGeom>
          <a:noFill/>
          <a:ln w="9525">
            <a:no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Grp="1" noChangeAspect="1" noChangeArrowheads="1"/>
          </p:cNvPicPr>
          <p:nvPr>
            <p:ph idx="1"/>
          </p:nvPr>
        </p:nvPicPr>
        <p:blipFill>
          <a:blip r:embed="rId2" cstate="print"/>
          <a:srcRect/>
          <a:stretch>
            <a:fillRect/>
          </a:stretch>
        </p:blipFill>
        <p:spPr bwMode="auto">
          <a:xfrm>
            <a:off x="0" y="210330"/>
            <a:ext cx="9143999" cy="6419069"/>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Grp="1" noChangeAspect="1" noChangeArrowheads="1"/>
          </p:cNvPicPr>
          <p:nvPr>
            <p:ph idx="1"/>
          </p:nvPr>
        </p:nvPicPr>
        <p:blipFill>
          <a:blip r:embed="rId2" cstate="print"/>
          <a:srcRect/>
          <a:stretch>
            <a:fillRect/>
          </a:stretch>
        </p:blipFill>
        <p:spPr bwMode="auto">
          <a:xfrm>
            <a:off x="533400" y="-9974"/>
            <a:ext cx="7543800" cy="6105974"/>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Grp="1" noChangeAspect="1" noChangeArrowheads="1"/>
          </p:cNvPicPr>
          <p:nvPr>
            <p:ph idx="1"/>
          </p:nvPr>
        </p:nvPicPr>
        <p:blipFill>
          <a:blip r:embed="rId2" cstate="print"/>
          <a:srcRect/>
          <a:stretch>
            <a:fillRect/>
          </a:stretch>
        </p:blipFill>
        <p:spPr bwMode="auto">
          <a:xfrm>
            <a:off x="1285875" y="381000"/>
            <a:ext cx="6572250" cy="6096000"/>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Grp="1" noChangeAspect="1" noChangeArrowheads="1"/>
          </p:cNvPicPr>
          <p:nvPr>
            <p:ph idx="1"/>
          </p:nvPr>
        </p:nvPicPr>
        <p:blipFill>
          <a:blip r:embed="rId2" cstate="print"/>
          <a:srcRect/>
          <a:stretch>
            <a:fillRect/>
          </a:stretch>
        </p:blipFill>
        <p:spPr bwMode="auto">
          <a:xfrm>
            <a:off x="381000" y="609600"/>
            <a:ext cx="8637193"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p:cNvPicPr>
            <a:picLocks noGrp="1" noChangeAspect="1" noChangeArrowheads="1"/>
          </p:cNvPicPr>
          <p:nvPr>
            <p:ph idx="1"/>
          </p:nvPr>
        </p:nvPicPr>
        <p:blipFill>
          <a:blip r:embed="rId2" cstate="print"/>
          <a:srcRect/>
          <a:stretch>
            <a:fillRect/>
          </a:stretch>
        </p:blipFill>
        <p:spPr bwMode="auto">
          <a:xfrm>
            <a:off x="2093118" y="228600"/>
            <a:ext cx="5134825"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Fourier Representation?</a:t>
            </a:r>
            <a:endParaRPr lang="en-US" dirty="0"/>
          </a:p>
        </p:txBody>
      </p:sp>
      <p:sp>
        <p:nvSpPr>
          <p:cNvPr id="3" name="Content Placeholder 2"/>
          <p:cNvSpPr>
            <a:spLocks noGrp="1"/>
          </p:cNvSpPr>
          <p:nvPr>
            <p:ph idx="1"/>
          </p:nvPr>
        </p:nvSpPr>
        <p:spPr/>
        <p:txBody>
          <a:bodyPr/>
          <a:lstStyle/>
          <a:p>
            <a:pPr>
              <a:buNone/>
            </a:pPr>
            <a:r>
              <a:rPr lang="en-US" dirty="0" smtClean="0"/>
              <a:t>Two main reasons:</a:t>
            </a:r>
          </a:p>
          <a:p>
            <a:r>
              <a:rPr lang="en-US" dirty="0" smtClean="0"/>
              <a:t>Complex exponentials are </a:t>
            </a:r>
            <a:r>
              <a:rPr lang="en-US" dirty="0" err="1" smtClean="0"/>
              <a:t>eigenfunctions</a:t>
            </a:r>
            <a:r>
              <a:rPr lang="en-US" dirty="0" smtClean="0"/>
              <a:t> of LTI operators.</a:t>
            </a:r>
          </a:p>
          <a:p>
            <a:r>
              <a:rPr lang="en-US" dirty="0" smtClean="0"/>
              <a:t>Uniformly regular functions can be represented with few low frequency Fourier coefficients.</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Grp="1" noChangeAspect="1" noChangeArrowheads="1"/>
          </p:cNvPicPr>
          <p:nvPr>
            <p:ph idx="1"/>
          </p:nvPr>
        </p:nvPicPr>
        <p:blipFill>
          <a:blip r:embed="rId2" cstate="print"/>
          <a:srcRect/>
          <a:stretch>
            <a:fillRect/>
          </a:stretch>
        </p:blipFill>
        <p:spPr bwMode="auto">
          <a:xfrm>
            <a:off x="-47744" y="0"/>
            <a:ext cx="9191744" cy="6858000"/>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Grp="1" noChangeAspect="1" noChangeArrowheads="1"/>
          </p:cNvPicPr>
          <p:nvPr>
            <p:ph idx="1"/>
          </p:nvPr>
        </p:nvPicPr>
        <p:blipFill>
          <a:blip r:embed="rId2" cstate="print"/>
          <a:srcRect/>
          <a:stretch>
            <a:fillRect/>
          </a:stretch>
        </p:blipFill>
        <p:spPr bwMode="auto">
          <a:xfrm>
            <a:off x="-30191" y="0"/>
            <a:ext cx="9174191" cy="6858000"/>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p:cNvPicPr>
            <a:picLocks noGrp="1" noChangeAspect="1" noChangeArrowheads="1"/>
          </p:cNvPicPr>
          <p:nvPr>
            <p:ph idx="1"/>
          </p:nvPr>
        </p:nvPicPr>
        <p:blipFill>
          <a:blip r:embed="rId2" cstate="print"/>
          <a:srcRect/>
          <a:stretch>
            <a:fillRect/>
          </a:stretch>
        </p:blipFill>
        <p:spPr bwMode="auto">
          <a:xfrm>
            <a:off x="0" y="1"/>
            <a:ext cx="9144000" cy="6705600"/>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Grp="1" noChangeAspect="1" noChangeArrowheads="1"/>
          </p:cNvPicPr>
          <p:nvPr>
            <p:ph idx="1"/>
          </p:nvPr>
        </p:nvPicPr>
        <p:blipFill>
          <a:blip r:embed="rId2" cstate="print"/>
          <a:srcRect/>
          <a:stretch>
            <a:fillRect/>
          </a:stretch>
        </p:blipFill>
        <p:spPr bwMode="auto">
          <a:xfrm>
            <a:off x="0" y="1371600"/>
            <a:ext cx="9127130" cy="3810000"/>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Grp="1" noChangeAspect="1" noChangeArrowheads="1"/>
          </p:cNvPicPr>
          <p:nvPr>
            <p:ph idx="1"/>
          </p:nvPr>
        </p:nvPicPr>
        <p:blipFill>
          <a:blip r:embed="rId2" cstate="print"/>
          <a:srcRect/>
          <a:stretch>
            <a:fillRect/>
          </a:stretch>
        </p:blipFill>
        <p:spPr bwMode="auto">
          <a:xfrm>
            <a:off x="30968" y="685800"/>
            <a:ext cx="8831718" cy="4495800"/>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Grp="1" noChangeAspect="1" noChangeArrowheads="1"/>
          </p:cNvPicPr>
          <p:nvPr>
            <p:ph idx="1"/>
          </p:nvPr>
        </p:nvPicPr>
        <p:blipFill>
          <a:blip r:embed="rId2" cstate="print"/>
          <a:srcRect/>
          <a:stretch>
            <a:fillRect/>
          </a:stretch>
        </p:blipFill>
        <p:spPr bwMode="auto">
          <a:xfrm>
            <a:off x="0" y="0"/>
            <a:ext cx="9144000" cy="6248400"/>
          </a:xfrm>
          <a:prstGeom prst="rect">
            <a:avLst/>
          </a:prstGeom>
          <a:noFill/>
          <a:ln w="9525">
            <a:noFill/>
            <a:miter lim="800000"/>
            <a:headEnd/>
            <a:tailEnd/>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Grp="1" noChangeAspect="1" noChangeArrowheads="1"/>
          </p:cNvPicPr>
          <p:nvPr>
            <p:ph idx="1"/>
          </p:nvPr>
        </p:nvPicPr>
        <p:blipFill>
          <a:blip r:embed="rId2" cstate="print"/>
          <a:srcRect/>
          <a:stretch>
            <a:fillRect/>
          </a:stretch>
        </p:blipFill>
        <p:spPr bwMode="auto">
          <a:xfrm>
            <a:off x="1919377" y="0"/>
            <a:ext cx="5305245" cy="6858000"/>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p:cNvPicPr>
            <a:picLocks noGrp="1" noChangeAspect="1" noChangeArrowheads="1"/>
          </p:cNvPicPr>
          <p:nvPr>
            <p:ph idx="1"/>
          </p:nvPr>
        </p:nvPicPr>
        <p:blipFill>
          <a:blip r:embed="rId2" cstate="print"/>
          <a:srcRect/>
          <a:stretch>
            <a:fillRect/>
          </a:stretch>
        </p:blipFill>
        <p:spPr bwMode="auto">
          <a:xfrm>
            <a:off x="1219200" y="385762"/>
            <a:ext cx="6705600" cy="6086475"/>
          </a:xfrm>
          <a:prstGeom prst="rect">
            <a:avLst/>
          </a:prstGeom>
          <a:noFill/>
          <a:ln w="9525">
            <a:noFill/>
            <a:miter lim="800000"/>
            <a:headEnd/>
            <a:tailEnd/>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p:cNvPicPr>
            <a:picLocks noGrp="1" noChangeAspect="1" noChangeArrowheads="1"/>
          </p:cNvPicPr>
          <p:nvPr>
            <p:ph idx="1"/>
          </p:nvPr>
        </p:nvPicPr>
        <p:blipFill>
          <a:blip r:embed="rId2" cstate="print"/>
          <a:srcRect/>
          <a:stretch>
            <a:fillRect/>
          </a:stretch>
        </p:blipFill>
        <p:spPr bwMode="auto">
          <a:xfrm>
            <a:off x="-194611" y="0"/>
            <a:ext cx="9338611"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858000"/>
          </a:xfrm>
        </p:spPr>
        <p:txBody>
          <a:bodyPr/>
          <a:lstStyle/>
          <a:p>
            <a:pPr>
              <a:buNone/>
            </a:pPr>
            <a:r>
              <a:rPr lang="en-US" dirty="0" smtClean="0"/>
              <a:t>However to represent a transient phenomenon, the Fourier transform becomes a cumbersome tool that requires many coefficients  to represent a localized event.</a:t>
            </a:r>
          </a:p>
          <a:p>
            <a:pPr>
              <a:buNone/>
            </a:pPr>
            <a:endParaRPr lang="en-US" dirty="0" smtClean="0"/>
          </a:p>
          <a:p>
            <a:pPr>
              <a:buNone/>
            </a:pPr>
            <a:r>
              <a:rPr lang="en-US" dirty="0" smtClean="0"/>
              <a:t>It is difficult to analyze or represent any local property of f(t) from its Fourier transform.</a:t>
            </a:r>
          </a:p>
          <a:p>
            <a:pPr>
              <a:buNone/>
            </a:pPr>
            <a:endParaRPr lang="en-US" dirty="0" smtClean="0"/>
          </a:p>
          <a:p>
            <a:pPr>
              <a:buNone/>
            </a:pPr>
            <a:r>
              <a:rPr lang="en-US" dirty="0" smtClean="0"/>
              <a:t>Then the wavelets came into the picture.</a:t>
            </a:r>
          </a:p>
          <a:p>
            <a:pPr>
              <a:buNone/>
            </a:pPr>
            <a:r>
              <a:rPr lang="en-US" dirty="0" smtClean="0"/>
              <a:t>Wavelets are well localized and few coefficients are needed to represent local transient structures.</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p:cNvPicPr>
            <a:picLocks noGrp="1" noChangeAspect="1" noChangeArrowheads="1"/>
          </p:cNvPicPr>
          <p:nvPr>
            <p:ph idx="1"/>
          </p:nvPr>
        </p:nvPicPr>
        <p:blipFill>
          <a:blip r:embed="rId2" cstate="print"/>
          <a:srcRect/>
          <a:stretch>
            <a:fillRect/>
          </a:stretch>
        </p:blipFill>
        <p:spPr bwMode="auto">
          <a:xfrm>
            <a:off x="-95852" y="1"/>
            <a:ext cx="9239852" cy="6858000"/>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p:cNvPicPr>
            <a:picLocks noGrp="1" noChangeAspect="1" noChangeArrowheads="1"/>
          </p:cNvPicPr>
          <p:nvPr>
            <p:ph idx="1"/>
          </p:nvPr>
        </p:nvPicPr>
        <p:blipFill>
          <a:blip r:embed="rId2" cstate="print"/>
          <a:srcRect/>
          <a:stretch>
            <a:fillRect/>
          </a:stretch>
        </p:blipFill>
        <p:spPr bwMode="auto">
          <a:xfrm>
            <a:off x="0" y="914400"/>
            <a:ext cx="9144000" cy="3581400"/>
          </a:xfrm>
          <a:prstGeom prst="rect">
            <a:avLst/>
          </a:prstGeom>
          <a:noFill/>
          <a:ln w="9525">
            <a:no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p:cNvPicPr>
            <a:picLocks noGrp="1" noChangeAspect="1" noChangeArrowheads="1"/>
          </p:cNvPicPr>
          <p:nvPr>
            <p:ph idx="1"/>
          </p:nvPr>
        </p:nvPicPr>
        <p:blipFill>
          <a:blip r:embed="rId2" cstate="print"/>
          <a:srcRect/>
          <a:stretch>
            <a:fillRect/>
          </a:stretch>
        </p:blipFill>
        <p:spPr bwMode="auto">
          <a:xfrm>
            <a:off x="-61583" y="0"/>
            <a:ext cx="9205583" cy="6858000"/>
          </a:xfrm>
          <a:prstGeom prst="rect">
            <a:avLst/>
          </a:prstGeom>
          <a:noFill/>
          <a:ln w="9525">
            <a:noFill/>
            <a:miter lim="800000"/>
            <a:headEnd/>
            <a:tailEnd/>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p:cNvPicPr>
            <a:picLocks noGrp="1" noChangeAspect="1" noChangeArrowheads="1"/>
          </p:cNvPicPr>
          <p:nvPr>
            <p:ph idx="1"/>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Grp="1" noChangeAspect="1" noChangeArrowheads="1"/>
          </p:cNvPicPr>
          <p:nvPr>
            <p:ph idx="1"/>
          </p:nvPr>
        </p:nvPicPr>
        <p:blipFill>
          <a:blip r:embed="rId2" cstate="print"/>
          <a:srcRect/>
          <a:stretch>
            <a:fillRect/>
          </a:stretch>
        </p:blipFill>
        <p:spPr bwMode="auto">
          <a:xfrm>
            <a:off x="0" y="609600"/>
            <a:ext cx="9144000" cy="4953000"/>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Grp="1" noChangeAspect="1" noChangeArrowheads="1"/>
          </p:cNvPicPr>
          <p:nvPr>
            <p:ph idx="1"/>
          </p:nvPr>
        </p:nvPicPr>
        <p:blipFill>
          <a:blip r:embed="rId2" cstate="print"/>
          <a:srcRect/>
          <a:stretch>
            <a:fillRect/>
          </a:stretch>
        </p:blipFill>
        <p:spPr bwMode="auto">
          <a:xfrm>
            <a:off x="0" y="79544"/>
            <a:ext cx="9144000" cy="6046620"/>
          </a:xfrm>
          <a:prstGeom prst="rect">
            <a:avLst/>
          </a:prstGeom>
          <a:noFill/>
          <a:ln w="9525">
            <a:noFill/>
            <a:miter lim="800000"/>
            <a:headEnd/>
            <a:tailEnd/>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Wavelets</a:t>
            </a:r>
            <a:endParaRPr lang="en-US" dirty="0"/>
          </a:p>
        </p:txBody>
      </p:sp>
      <p:sp>
        <p:nvSpPr>
          <p:cNvPr id="3" name="Content Placeholder 2"/>
          <p:cNvSpPr>
            <a:spLocks noGrp="1"/>
          </p:cNvSpPr>
          <p:nvPr>
            <p:ph idx="1"/>
          </p:nvPr>
        </p:nvSpPr>
        <p:spPr/>
        <p:txBody>
          <a:bodyPr/>
          <a:lstStyle/>
          <a:p>
            <a:pPr>
              <a:buNone/>
            </a:pPr>
            <a:r>
              <a:rPr lang="en-US" dirty="0" smtClean="0"/>
              <a:t>To analyze the time evolution of frequency tones, it is necessary to use an analytic wavelet to separate the phase and amplitude information of signals.</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Grp="1" noChangeAspect="1" noChangeArrowheads="1"/>
          </p:cNvPicPr>
          <p:nvPr>
            <p:ph idx="1"/>
          </p:nvPr>
        </p:nvPicPr>
        <p:blipFill>
          <a:blip r:embed="rId2" cstate="print"/>
          <a:srcRect/>
          <a:stretch>
            <a:fillRect/>
          </a:stretch>
        </p:blipFill>
        <p:spPr bwMode="auto">
          <a:xfrm>
            <a:off x="228600" y="304800"/>
            <a:ext cx="8915400" cy="6553200"/>
          </a:xfrm>
          <a:prstGeom prst="rect">
            <a:avLst/>
          </a:prstGeom>
          <a:noFill/>
          <a:ln w="9525">
            <a:noFill/>
            <a:miter lim="800000"/>
            <a:headEnd/>
            <a:tailEnd/>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Grp="1" noChangeAspect="1" noChangeArrowheads="1"/>
          </p:cNvPicPr>
          <p:nvPr>
            <p:ph idx="1"/>
          </p:nvPr>
        </p:nvPicPr>
        <p:blipFill>
          <a:blip r:embed="rId2" cstate="print"/>
          <a:srcRect/>
          <a:stretch>
            <a:fillRect/>
          </a:stretch>
        </p:blipFill>
        <p:spPr bwMode="auto">
          <a:xfrm>
            <a:off x="0" y="1066800"/>
            <a:ext cx="9144000" cy="4876800"/>
          </a:xfrm>
          <a:prstGeom prst="rect">
            <a:avLst/>
          </a:prstGeom>
          <a:noFill/>
          <a:ln w="9525">
            <a:noFill/>
            <a:miter lim="800000"/>
            <a:headEnd/>
            <a:tailEnd/>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Grp="1" noChangeAspect="1" noChangeArrowheads="1"/>
          </p:cNvPicPr>
          <p:nvPr>
            <p:ph idx="1"/>
          </p:nvPr>
        </p:nvPicPr>
        <p:blipFill>
          <a:blip r:embed="rId2" cstate="print"/>
          <a:srcRect/>
          <a:stretch>
            <a:fillRect/>
          </a:stretch>
        </p:blipFill>
        <p:spPr bwMode="auto">
          <a:xfrm>
            <a:off x="356079" y="914400"/>
            <a:ext cx="8787921" cy="35194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As opposed to a Fourier basis, a wavelet basis defines a sparse representation of piecewise regular signals, which may include transients and singularities.</a:t>
            </a:r>
          </a:p>
          <a:p>
            <a:pPr>
              <a:buNone/>
            </a:pPr>
            <a:r>
              <a:rPr lang="en-US" dirty="0" smtClean="0"/>
              <a:t>This really started with </a:t>
            </a:r>
            <a:r>
              <a:rPr lang="en-US" dirty="0" err="1" smtClean="0"/>
              <a:t>Haar</a:t>
            </a:r>
            <a:r>
              <a:rPr lang="en-US" dirty="0" smtClean="0"/>
              <a:t> in 1910 who constructed a piecewise constant function</a:t>
            </a:r>
          </a:p>
          <a:p>
            <a:pPr>
              <a:buNone/>
            </a:pPr>
            <a:r>
              <a:rPr lang="el-GR" dirty="0" smtClean="0"/>
              <a:t>Ψ</a:t>
            </a:r>
            <a:r>
              <a:rPr lang="en-US" dirty="0" smtClean="0"/>
              <a:t>(t)= 1 if 0 ≤ t &lt; ½, </a:t>
            </a:r>
            <a:r>
              <a:rPr lang="el-GR" dirty="0" smtClean="0"/>
              <a:t>ψ</a:t>
            </a:r>
            <a:r>
              <a:rPr lang="en-US" dirty="0" smtClean="0"/>
              <a:t>(t)=-1 if ½ ≤ t &lt; 1, and 0 otherwise.</a:t>
            </a:r>
          </a:p>
          <a:p>
            <a:pPr>
              <a:buNone/>
            </a:pPr>
            <a:r>
              <a:rPr lang="en-US" dirty="0" smtClean="0"/>
              <a:t>The dilations and translations of </a:t>
            </a:r>
            <a:r>
              <a:rPr lang="el-GR" dirty="0" smtClean="0"/>
              <a:t>ψ</a:t>
            </a:r>
            <a:r>
              <a:rPr lang="en-US" dirty="0" smtClean="0"/>
              <a:t>(t) generate an </a:t>
            </a:r>
            <a:r>
              <a:rPr lang="en-US" dirty="0" err="1" smtClean="0"/>
              <a:t>orthonormal</a:t>
            </a:r>
            <a:r>
              <a:rPr lang="en-US" dirty="0" smtClean="0"/>
              <a:t> basis</a:t>
            </a:r>
          </a:p>
          <a:p>
            <a:pPr>
              <a:buNone/>
            </a:pPr>
            <a:r>
              <a:rPr lang="en-US" dirty="0" smtClean="0"/>
              <a:t>                                                           j and n are integers</a:t>
            </a:r>
          </a:p>
          <a:p>
            <a:pPr>
              <a:buNone/>
            </a:pPr>
            <a:endParaRPr lang="en-US" dirty="0" smtClean="0"/>
          </a:p>
          <a:p>
            <a:pPr>
              <a:buNone/>
            </a:pPr>
            <a:r>
              <a:rPr lang="en-US" dirty="0" smtClean="0"/>
              <a:t>of the space of finite energy signals</a:t>
            </a:r>
            <a:endParaRPr lang="en-US" dirty="0"/>
          </a:p>
        </p:txBody>
      </p:sp>
      <p:graphicFrame>
        <p:nvGraphicFramePr>
          <p:cNvPr id="5" name="Object 4"/>
          <p:cNvGraphicFramePr>
            <a:graphicFrameLocks noChangeAspect="1"/>
          </p:cNvGraphicFramePr>
          <p:nvPr/>
        </p:nvGraphicFramePr>
        <p:xfrm>
          <a:off x="2438400" y="4724400"/>
          <a:ext cx="2971800" cy="863600"/>
        </p:xfrm>
        <a:graphic>
          <a:graphicData uri="http://schemas.openxmlformats.org/presentationml/2006/ole">
            <p:oleObj spid="_x0000_s25603" name="Equation" r:id="rId3" imgW="1701720" imgH="482400" progId="Equation.3">
              <p:embed/>
            </p:oleObj>
          </a:graphicData>
        </a:graphic>
      </p:graphicFrame>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Grp="1" noChangeAspect="1" noChangeArrowheads="1"/>
          </p:cNvPicPr>
          <p:nvPr>
            <p:ph idx="1"/>
          </p:nvPr>
        </p:nvPicPr>
        <p:blipFill>
          <a:blip r:embed="rId2" cstate="print"/>
          <a:srcRect/>
          <a:stretch>
            <a:fillRect/>
          </a:stretch>
        </p:blipFill>
        <p:spPr bwMode="auto">
          <a:xfrm>
            <a:off x="0" y="0"/>
            <a:ext cx="9144000" cy="5278267"/>
          </a:xfrm>
          <a:prstGeom prst="rect">
            <a:avLst/>
          </a:prstGeom>
          <a:noFill/>
          <a:ln w="9525">
            <a:noFill/>
            <a:miter lim="800000"/>
            <a:headEnd/>
            <a:tailEnd/>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p:cNvPicPr>
            <a:picLocks noGrp="1" noChangeAspect="1" noChangeArrowheads="1"/>
          </p:cNvPicPr>
          <p:nvPr>
            <p:ph idx="1"/>
          </p:nvPr>
        </p:nvPicPr>
        <p:blipFill>
          <a:blip r:embed="rId2" cstate="print"/>
          <a:srcRect/>
          <a:stretch>
            <a:fillRect/>
          </a:stretch>
        </p:blipFill>
        <p:spPr bwMode="auto">
          <a:xfrm>
            <a:off x="228600" y="609600"/>
            <a:ext cx="8723450" cy="4114800"/>
          </a:xfrm>
          <a:prstGeom prst="rect">
            <a:avLst/>
          </a:prstGeom>
          <a:noFill/>
          <a:ln w="9525">
            <a:noFill/>
            <a:miter lim="800000"/>
            <a:headEnd/>
            <a:tailEnd/>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p:cNvPicPr>
            <a:picLocks noGrp="1" noChangeAspect="1" noChangeArrowheads="1"/>
          </p:cNvPicPr>
          <p:nvPr>
            <p:ph idx="1"/>
          </p:nvPr>
        </p:nvPicPr>
        <p:blipFill>
          <a:blip r:embed="rId2" cstate="print"/>
          <a:srcRect/>
          <a:stretch>
            <a:fillRect/>
          </a:stretch>
        </p:blipFill>
        <p:spPr bwMode="auto">
          <a:xfrm>
            <a:off x="13810" y="228600"/>
            <a:ext cx="9130190" cy="4876800"/>
          </a:xfrm>
          <a:prstGeom prst="rect">
            <a:avLst/>
          </a:prstGeom>
          <a:noFill/>
          <a:ln w="9525">
            <a:noFill/>
            <a:miter lim="800000"/>
            <a:headEnd/>
            <a:tailEnd/>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p:cNvPicPr>
            <a:picLocks noGrp="1" noChangeAspect="1" noChangeArrowheads="1"/>
          </p:cNvPicPr>
          <p:nvPr>
            <p:ph idx="1"/>
          </p:nvPr>
        </p:nvPicPr>
        <p:blipFill>
          <a:blip r:embed="rId2" cstate="print"/>
          <a:srcRect/>
          <a:stretch>
            <a:fillRect/>
          </a:stretch>
        </p:blipFill>
        <p:spPr bwMode="auto">
          <a:xfrm>
            <a:off x="457200" y="63173"/>
            <a:ext cx="7772400" cy="6566227"/>
          </a:xfrm>
          <a:prstGeom prst="rect">
            <a:avLst/>
          </a:prstGeom>
          <a:noFill/>
          <a:ln w="9525">
            <a:noFill/>
            <a:miter lim="800000"/>
            <a:headEnd/>
            <a:tailEnd/>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Grp="1" noChangeAspect="1" noChangeArrowheads="1"/>
          </p:cNvPicPr>
          <p:nvPr>
            <p:ph idx="1"/>
          </p:nvPr>
        </p:nvPicPr>
        <p:blipFill>
          <a:blip r:embed="rId2" cstate="print"/>
          <a:srcRect/>
          <a:stretch>
            <a:fillRect/>
          </a:stretch>
        </p:blipFill>
        <p:spPr bwMode="auto">
          <a:xfrm>
            <a:off x="559032" y="0"/>
            <a:ext cx="8584968" cy="6629400"/>
          </a:xfrm>
          <a:prstGeom prst="rect">
            <a:avLst/>
          </a:prstGeom>
          <a:noFill/>
          <a:ln w="9525">
            <a:no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Grp="1" noChangeAspect="1" noChangeArrowheads="1"/>
          </p:cNvPicPr>
          <p:nvPr>
            <p:ph idx="1"/>
          </p:nvPr>
        </p:nvPicPr>
        <p:blipFill>
          <a:blip r:embed="rId2" cstate="print"/>
          <a:srcRect/>
          <a:stretch>
            <a:fillRect/>
          </a:stretch>
        </p:blipFill>
        <p:spPr bwMode="auto">
          <a:xfrm>
            <a:off x="53340" y="128920"/>
            <a:ext cx="8938260" cy="5509880"/>
          </a:xfrm>
          <a:prstGeom prst="rect">
            <a:avLst/>
          </a:prstGeom>
          <a:noFill/>
          <a:ln w="9525">
            <a:noFill/>
            <a:miter lim="800000"/>
            <a:headEnd/>
            <a:tailEnd/>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7" name="Picture 1"/>
          <p:cNvPicPr>
            <a:picLocks noGrp="1" noChangeAspect="1" noChangeArrowheads="1"/>
          </p:cNvPicPr>
          <p:nvPr>
            <p:ph idx="1"/>
          </p:nvPr>
        </p:nvPicPr>
        <p:blipFill>
          <a:blip r:embed="rId2" cstate="print"/>
          <a:srcRect/>
          <a:stretch>
            <a:fillRect/>
          </a:stretch>
        </p:blipFill>
        <p:spPr bwMode="auto">
          <a:xfrm>
            <a:off x="0" y="381000"/>
            <a:ext cx="8640903" cy="5486400"/>
          </a:xfrm>
          <a:prstGeom prst="rect">
            <a:avLst/>
          </a:prstGeom>
          <a:noFill/>
          <a:ln w="9525">
            <a:no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Grp="1" noChangeAspect="1" noChangeArrowheads="1"/>
          </p:cNvPicPr>
          <p:nvPr>
            <p:ph idx="1"/>
          </p:nvPr>
        </p:nvPicPr>
        <p:blipFill>
          <a:blip r:embed="rId2" cstate="print"/>
          <a:srcRect/>
          <a:stretch>
            <a:fillRect/>
          </a:stretch>
        </p:blipFill>
        <p:spPr bwMode="auto">
          <a:xfrm>
            <a:off x="226101" y="685800"/>
            <a:ext cx="8917899"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Grp="1" noChangeAspect="1" noChangeArrowheads="1"/>
          </p:cNvPicPr>
          <p:nvPr>
            <p:ph idx="1"/>
          </p:nvPr>
        </p:nvPicPr>
        <p:blipFill>
          <a:blip r:embed="rId2" cstate="print"/>
          <a:srcRect/>
          <a:stretch>
            <a:fillRect/>
          </a:stretch>
        </p:blipFill>
        <p:spPr bwMode="auto">
          <a:xfrm>
            <a:off x="1285875" y="381000"/>
            <a:ext cx="6572250" cy="6096000"/>
          </a:xfrm>
          <a:prstGeom prst="rect">
            <a:avLst/>
          </a:prstGeom>
          <a:noFill/>
          <a:ln w="9525">
            <a:noFill/>
            <a:miter lim="800000"/>
            <a:headEnd/>
            <a:tailEnd/>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Grp="1" noChangeAspect="1" noChangeArrowheads="1"/>
          </p:cNvPicPr>
          <p:nvPr>
            <p:ph idx="1"/>
          </p:nvPr>
        </p:nvPicPr>
        <p:blipFill>
          <a:blip r:embed="rId2" cstate="print"/>
          <a:srcRect/>
          <a:stretch>
            <a:fillRect/>
          </a:stretch>
        </p:blipFill>
        <p:spPr bwMode="auto">
          <a:xfrm>
            <a:off x="0" y="762000"/>
            <a:ext cx="9144000" cy="3352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lstStyle/>
          <a:p>
            <a:pPr>
              <a:buNone/>
            </a:pPr>
            <a:r>
              <a:rPr lang="en-US" dirty="0" smtClean="0"/>
              <a:t>Any finite energy signal f can thus be represented by its wavelet inner-product coefficients</a:t>
            </a:r>
          </a:p>
          <a:p>
            <a:pPr>
              <a:buNone/>
            </a:pPr>
            <a:endParaRPr lang="en-US" dirty="0" smtClean="0"/>
          </a:p>
          <a:p>
            <a:pPr>
              <a:buNone/>
            </a:pPr>
            <a:endParaRPr lang="en-US" dirty="0" smtClean="0"/>
          </a:p>
          <a:p>
            <a:pPr>
              <a:buNone/>
            </a:pPr>
            <a:r>
              <a:rPr lang="en-US" dirty="0" smtClean="0"/>
              <a:t>And recovered by summing them in this </a:t>
            </a:r>
            <a:r>
              <a:rPr lang="en-US" dirty="0" err="1" smtClean="0"/>
              <a:t>orthonormal</a:t>
            </a:r>
            <a:r>
              <a:rPr lang="en-US" dirty="0" smtClean="0"/>
              <a:t> wavelet basis:</a:t>
            </a:r>
          </a:p>
          <a:p>
            <a:pPr>
              <a:buNone/>
            </a:pPr>
            <a:endParaRPr lang="en-US" dirty="0" smtClean="0"/>
          </a:p>
          <a:p>
            <a:pPr>
              <a:buNone/>
            </a:pPr>
            <a:endParaRPr lang="en-US" dirty="0" smtClean="0"/>
          </a:p>
          <a:p>
            <a:pPr>
              <a:buNone/>
            </a:pPr>
            <a:r>
              <a:rPr lang="en-US" dirty="0" smtClean="0"/>
              <a:t>Each </a:t>
            </a:r>
            <a:r>
              <a:rPr lang="en-US" dirty="0" err="1" smtClean="0"/>
              <a:t>Haar</a:t>
            </a:r>
            <a:r>
              <a:rPr lang="en-US" dirty="0" smtClean="0"/>
              <a:t> wavelet has a zero average over its support. Large wavelet coefficients are located at sharp signal transitions only. However </a:t>
            </a:r>
            <a:r>
              <a:rPr lang="en-US" dirty="0" err="1" smtClean="0"/>
              <a:t>Haar</a:t>
            </a:r>
            <a:r>
              <a:rPr lang="en-US" dirty="0" smtClean="0"/>
              <a:t> wavelets are not good when approximating smooth functions.</a:t>
            </a:r>
            <a:endParaRPr lang="en-US" dirty="0"/>
          </a:p>
        </p:txBody>
      </p:sp>
      <p:graphicFrame>
        <p:nvGraphicFramePr>
          <p:cNvPr id="4" name="Object 3"/>
          <p:cNvGraphicFramePr>
            <a:graphicFrameLocks noChangeAspect="1"/>
          </p:cNvGraphicFramePr>
          <p:nvPr/>
        </p:nvGraphicFramePr>
        <p:xfrm>
          <a:off x="1193800" y="1177471"/>
          <a:ext cx="4826000" cy="943429"/>
        </p:xfrm>
        <a:graphic>
          <a:graphicData uri="http://schemas.openxmlformats.org/presentationml/2006/ole">
            <p:oleObj spid="_x0000_s26626" name="Equation" r:id="rId3" imgW="1688760" imgH="330120" progId="Equation.3">
              <p:embed/>
            </p:oleObj>
          </a:graphicData>
        </a:graphic>
      </p:graphicFrame>
      <p:graphicFrame>
        <p:nvGraphicFramePr>
          <p:cNvPr id="5" name="Object 4"/>
          <p:cNvGraphicFramePr>
            <a:graphicFrameLocks noChangeAspect="1"/>
          </p:cNvGraphicFramePr>
          <p:nvPr/>
        </p:nvGraphicFramePr>
        <p:xfrm>
          <a:off x="2928938" y="3538538"/>
          <a:ext cx="3090862" cy="868362"/>
        </p:xfrm>
        <a:graphic>
          <a:graphicData uri="http://schemas.openxmlformats.org/presentationml/2006/ole">
            <p:oleObj spid="_x0000_s26627" name="Equation" r:id="rId4" imgW="1485720" imgH="444240" progId="Equation.3">
              <p:embed/>
            </p:oleObj>
          </a:graphicData>
        </a:graphic>
      </p:graphicFrame>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Grp="1" noChangeAspect="1" noChangeArrowheads="1"/>
          </p:cNvPicPr>
          <p:nvPr>
            <p:ph idx="1"/>
          </p:nvPr>
        </p:nvPicPr>
        <p:blipFill>
          <a:blip r:embed="rId2" cstate="print"/>
          <a:srcRect/>
          <a:stretch>
            <a:fillRect/>
          </a:stretch>
        </p:blipFill>
        <p:spPr bwMode="auto">
          <a:xfrm>
            <a:off x="88246" y="685800"/>
            <a:ext cx="9055754" cy="4495800"/>
          </a:xfrm>
          <a:prstGeom prst="rect">
            <a:avLst/>
          </a:prstGeom>
          <a:noFill/>
          <a:ln w="9525">
            <a:noFill/>
            <a:miter lim="800000"/>
            <a:headEnd/>
            <a:tailEnd/>
          </a:ln>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a:p>
        </p:txBody>
      </p:sp>
      <p:pic>
        <p:nvPicPr>
          <p:cNvPr id="230402" name="Picture 2"/>
          <p:cNvPicPr>
            <a:picLocks noChangeAspect="1" noChangeArrowheads="1"/>
          </p:cNvPicPr>
          <p:nvPr/>
        </p:nvPicPr>
        <p:blipFill>
          <a:blip r:embed="rId2" cstate="print"/>
          <a:srcRect/>
          <a:stretch>
            <a:fillRect/>
          </a:stretch>
        </p:blipFill>
        <p:spPr bwMode="auto">
          <a:xfrm>
            <a:off x="0" y="1219769"/>
            <a:ext cx="8991600" cy="2771206"/>
          </a:xfrm>
          <a:prstGeom prst="rect">
            <a:avLst/>
          </a:prstGeom>
          <a:noFill/>
          <a:ln w="9525">
            <a:noFill/>
            <a:miter lim="800000"/>
            <a:headEnd/>
            <a:tailEnd/>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Grp="1" noChangeAspect="1" noChangeArrowheads="1"/>
          </p:cNvPicPr>
          <p:nvPr>
            <p:ph idx="1"/>
          </p:nvPr>
        </p:nvPicPr>
        <p:blipFill>
          <a:blip r:embed="rId2" cstate="print"/>
          <a:srcRect/>
          <a:stretch>
            <a:fillRect/>
          </a:stretch>
        </p:blipFill>
        <p:spPr bwMode="auto">
          <a:xfrm>
            <a:off x="0" y="201088"/>
            <a:ext cx="9136366" cy="5361512"/>
          </a:xfrm>
          <a:prstGeom prst="rect">
            <a:avLst/>
          </a:prstGeom>
          <a:noFill/>
          <a:ln w="9525">
            <a:noFill/>
            <a:miter lim="800000"/>
            <a:headEnd/>
            <a:tailEnd/>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Grp="1" noChangeAspect="1" noChangeArrowheads="1"/>
          </p:cNvPicPr>
          <p:nvPr>
            <p:ph idx="1"/>
          </p:nvPr>
        </p:nvPicPr>
        <p:blipFill>
          <a:blip r:embed="rId2" cstate="print"/>
          <a:srcRect/>
          <a:stretch>
            <a:fillRect/>
          </a:stretch>
        </p:blipFill>
        <p:spPr bwMode="auto">
          <a:xfrm>
            <a:off x="57231" y="457200"/>
            <a:ext cx="9086769" cy="5105400"/>
          </a:xfrm>
          <a:prstGeom prst="rect">
            <a:avLst/>
          </a:prstGeom>
          <a:noFill/>
          <a:ln w="9525">
            <a:noFill/>
            <a:miter lim="800000"/>
            <a:headEnd/>
            <a:tailEnd/>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Grp="1" noChangeAspect="1" noChangeArrowheads="1"/>
          </p:cNvPicPr>
          <p:nvPr>
            <p:ph idx="1"/>
          </p:nvPr>
        </p:nvPicPr>
        <p:blipFill>
          <a:blip r:embed="rId2" cstate="print"/>
          <a:srcRect/>
          <a:stretch>
            <a:fillRect/>
          </a:stretch>
        </p:blipFill>
        <p:spPr bwMode="auto">
          <a:xfrm>
            <a:off x="0" y="0"/>
            <a:ext cx="9144000" cy="5638800"/>
          </a:xfrm>
          <a:prstGeom prst="rect">
            <a:avLst/>
          </a:prstGeom>
          <a:noFill/>
          <a:ln w="9525">
            <a:noFill/>
            <a:miter lim="800000"/>
            <a:headEnd/>
            <a:tailEnd/>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p:cNvPicPr>
            <a:picLocks noGrp="1" noChangeAspect="1" noChangeArrowheads="1"/>
          </p:cNvPicPr>
          <p:nvPr>
            <p:ph idx="1"/>
          </p:nvPr>
        </p:nvPicPr>
        <p:blipFill>
          <a:blip r:embed="rId2" cstate="print"/>
          <a:srcRect/>
          <a:stretch>
            <a:fillRect/>
          </a:stretch>
        </p:blipFill>
        <p:spPr bwMode="auto">
          <a:xfrm>
            <a:off x="108054" y="228600"/>
            <a:ext cx="9035946" cy="5715000"/>
          </a:xfrm>
          <a:prstGeom prst="rect">
            <a:avLst/>
          </a:prstGeom>
          <a:noFill/>
          <a:ln w="9525">
            <a:noFill/>
            <a:miter lim="800000"/>
            <a:headEnd/>
            <a:tailEnd/>
          </a:ln>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p:cNvPicPr>
            <a:picLocks noGrp="1" noChangeAspect="1" noChangeArrowheads="1"/>
          </p:cNvPicPr>
          <p:nvPr>
            <p:ph idx="1"/>
          </p:nvPr>
        </p:nvPicPr>
        <p:blipFill>
          <a:blip r:embed="rId2" cstate="print"/>
          <a:srcRect/>
          <a:stretch>
            <a:fillRect/>
          </a:stretch>
        </p:blipFill>
        <p:spPr bwMode="auto">
          <a:xfrm>
            <a:off x="0" y="1197324"/>
            <a:ext cx="9144000" cy="3374676"/>
          </a:xfrm>
          <a:prstGeom prst="rect">
            <a:avLst/>
          </a:prstGeom>
          <a:noFill/>
          <a:ln w="9525">
            <a:noFill/>
            <a:miter lim="800000"/>
            <a:headEnd/>
            <a:tailEnd/>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Time-frequency energy representation</a:t>
            </a:r>
            <a:endParaRPr lang="en-US" dirty="0"/>
          </a:p>
        </p:txBody>
      </p:sp>
      <p:pic>
        <p:nvPicPr>
          <p:cNvPr id="236546" name="Picture 2"/>
          <p:cNvPicPr>
            <a:picLocks noGrp="1" noChangeAspect="1" noChangeArrowheads="1"/>
          </p:cNvPicPr>
          <p:nvPr>
            <p:ph idx="1"/>
          </p:nvPr>
        </p:nvPicPr>
        <p:blipFill>
          <a:blip r:embed="rId2" cstate="print"/>
          <a:srcRect/>
          <a:stretch>
            <a:fillRect/>
          </a:stretch>
        </p:blipFill>
        <p:spPr bwMode="auto">
          <a:xfrm>
            <a:off x="609600" y="1600200"/>
            <a:ext cx="8232802" cy="3581400"/>
          </a:xfrm>
          <a:prstGeom prst="rect">
            <a:avLst/>
          </a:prstGeom>
          <a:noFill/>
          <a:ln w="9525">
            <a:noFill/>
            <a:miter lim="800000"/>
            <a:headEnd/>
            <a:tailEnd/>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p:cNvPicPr>
            <a:picLocks noGrp="1" noChangeAspect="1" noChangeArrowheads="1"/>
          </p:cNvPicPr>
          <p:nvPr>
            <p:ph idx="1"/>
          </p:nvPr>
        </p:nvPicPr>
        <p:blipFill>
          <a:blip r:embed="rId2" cstate="print"/>
          <a:srcRect/>
          <a:stretch>
            <a:fillRect/>
          </a:stretch>
        </p:blipFill>
        <p:spPr bwMode="auto">
          <a:xfrm>
            <a:off x="0" y="533400"/>
            <a:ext cx="9144000" cy="4724400"/>
          </a:xfrm>
          <a:prstGeom prst="rect">
            <a:avLst/>
          </a:prstGeom>
          <a:noFill/>
          <a:ln w="9525">
            <a:noFill/>
            <a:miter lim="800000"/>
            <a:headEnd/>
            <a:tailEnd/>
          </a:ln>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5" name="Picture 3"/>
          <p:cNvPicPr>
            <a:picLocks noGrp="1" noChangeAspect="1" noChangeArrowheads="1"/>
          </p:cNvPicPr>
          <p:nvPr>
            <p:ph idx="1"/>
          </p:nvPr>
        </p:nvPicPr>
        <p:blipFill>
          <a:blip r:embed="rId2" cstate="print"/>
          <a:srcRect/>
          <a:stretch>
            <a:fillRect/>
          </a:stretch>
        </p:blipFill>
        <p:spPr bwMode="auto">
          <a:xfrm>
            <a:off x="0" y="1676400"/>
            <a:ext cx="9144000" cy="21011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858000"/>
          </a:xfrm>
        </p:spPr>
        <p:txBody>
          <a:bodyPr/>
          <a:lstStyle/>
          <a:p>
            <a:pPr>
              <a:buNone/>
            </a:pPr>
            <a:r>
              <a:rPr lang="en-US" dirty="0" smtClean="0"/>
              <a:t>Search for </a:t>
            </a:r>
            <a:r>
              <a:rPr lang="en-US" dirty="0" err="1" smtClean="0"/>
              <a:t>orthonormal</a:t>
            </a:r>
            <a:r>
              <a:rPr lang="en-US" dirty="0" smtClean="0"/>
              <a:t> wavelets bases that are smooth started with Stromberg, Meyer, </a:t>
            </a:r>
            <a:r>
              <a:rPr lang="en-US" dirty="0" err="1" smtClean="0"/>
              <a:t>Morlet</a:t>
            </a:r>
            <a:r>
              <a:rPr lang="en-US" dirty="0" smtClean="0"/>
              <a:t>, and Grossman. Finally </a:t>
            </a:r>
            <a:r>
              <a:rPr lang="en-US" dirty="0" err="1" smtClean="0"/>
              <a:t>Daubechies</a:t>
            </a:r>
            <a:r>
              <a:rPr lang="en-US" dirty="0" smtClean="0"/>
              <a:t> constructed the famous wavelets with compact support.</a:t>
            </a:r>
          </a:p>
          <a:p>
            <a:pPr>
              <a:buNone/>
            </a:pPr>
            <a:endParaRPr lang="en-US" dirty="0" smtClean="0"/>
          </a:p>
          <a:p>
            <a:pPr>
              <a:buNone/>
            </a:pPr>
            <a:r>
              <a:rPr lang="en-US" dirty="0" smtClean="0"/>
              <a:t>The systematic theory for constructing </a:t>
            </a:r>
            <a:r>
              <a:rPr lang="en-US" dirty="0" err="1" smtClean="0"/>
              <a:t>orthonormal</a:t>
            </a:r>
            <a:r>
              <a:rPr lang="en-US" dirty="0" smtClean="0"/>
              <a:t> wavelet bases was established by Meyer and </a:t>
            </a:r>
            <a:r>
              <a:rPr lang="en-US" dirty="0" err="1" smtClean="0"/>
              <a:t>Mallat</a:t>
            </a:r>
            <a:r>
              <a:rPr lang="en-US" dirty="0" smtClean="0"/>
              <a:t> through the elaboration of </a:t>
            </a:r>
            <a:r>
              <a:rPr lang="en-US" dirty="0" err="1" smtClean="0"/>
              <a:t>multiresolution</a:t>
            </a:r>
            <a:r>
              <a:rPr lang="en-US" dirty="0" smtClean="0"/>
              <a:t> approximations (paper you have to read).</a:t>
            </a: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p:cNvPicPr>
            <a:picLocks noGrp="1" noChangeAspect="1" noChangeArrowheads="1"/>
          </p:cNvPicPr>
          <p:nvPr>
            <p:ph idx="1"/>
          </p:nvPr>
        </p:nvPicPr>
        <p:blipFill>
          <a:blip r:embed="rId2" cstate="print"/>
          <a:srcRect/>
          <a:stretch>
            <a:fillRect/>
          </a:stretch>
        </p:blipFill>
        <p:spPr bwMode="auto">
          <a:xfrm>
            <a:off x="0" y="-27312"/>
            <a:ext cx="9144000" cy="5742312"/>
          </a:xfrm>
          <a:prstGeom prst="rect">
            <a:avLst/>
          </a:prstGeom>
          <a:noFill/>
          <a:ln w="9525">
            <a:noFill/>
            <a:miter lim="800000"/>
            <a:headEnd/>
            <a:tailEnd/>
          </a:ln>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3" name="Picture 3"/>
          <p:cNvPicPr>
            <a:picLocks noGrp="1" noChangeAspect="1" noChangeArrowheads="1"/>
          </p:cNvPicPr>
          <p:nvPr>
            <p:ph idx="1"/>
          </p:nvPr>
        </p:nvPicPr>
        <p:blipFill>
          <a:blip r:embed="rId2" cstate="print"/>
          <a:srcRect/>
          <a:stretch>
            <a:fillRect/>
          </a:stretch>
        </p:blipFill>
        <p:spPr bwMode="auto">
          <a:xfrm>
            <a:off x="228601" y="1371600"/>
            <a:ext cx="8762999" cy="3505200"/>
          </a:xfrm>
          <a:prstGeom prst="rect">
            <a:avLst/>
          </a:prstGeom>
          <a:noFill/>
          <a:ln w="9525">
            <a:noFill/>
            <a:miter lim="800000"/>
            <a:headEnd/>
            <a:tailEnd/>
          </a:ln>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7" name="Picture 3"/>
          <p:cNvPicPr>
            <a:picLocks noGrp="1" noChangeAspect="1" noChangeArrowheads="1"/>
          </p:cNvPicPr>
          <p:nvPr>
            <p:ph idx="1"/>
          </p:nvPr>
        </p:nvPicPr>
        <p:blipFill>
          <a:blip r:embed="rId2" cstate="print"/>
          <a:srcRect/>
          <a:stretch>
            <a:fillRect/>
          </a:stretch>
        </p:blipFill>
        <p:spPr bwMode="auto">
          <a:xfrm>
            <a:off x="457200" y="1828800"/>
            <a:ext cx="8375323" cy="1662113"/>
          </a:xfrm>
          <a:prstGeom prst="rect">
            <a:avLst/>
          </a:prstGeom>
          <a:noFill/>
          <a:ln w="9525">
            <a:noFill/>
            <a:miter lim="800000"/>
            <a:headEnd/>
            <a:tailEnd/>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Grp="1" noChangeAspect="1" noChangeArrowheads="1"/>
          </p:cNvPicPr>
          <p:nvPr>
            <p:ph idx="1"/>
          </p:nvPr>
        </p:nvPicPr>
        <p:blipFill>
          <a:blip r:embed="rId2" cstate="print"/>
          <a:srcRect/>
          <a:stretch>
            <a:fillRect/>
          </a:stretch>
        </p:blipFill>
        <p:spPr bwMode="auto">
          <a:xfrm>
            <a:off x="228600" y="381000"/>
            <a:ext cx="8742484" cy="5334000"/>
          </a:xfrm>
          <a:prstGeom prst="rect">
            <a:avLst/>
          </a:prstGeom>
          <a:noFill/>
          <a:ln w="9525">
            <a:noFill/>
            <a:miter lim="800000"/>
            <a:headEnd/>
            <a:tailEnd/>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p:cNvPicPr>
            <a:picLocks noGrp="1" noChangeAspect="1" noChangeArrowheads="1"/>
          </p:cNvPicPr>
          <p:nvPr>
            <p:ph idx="1"/>
          </p:nvPr>
        </p:nvPicPr>
        <p:blipFill>
          <a:blip r:embed="rId2" cstate="print"/>
          <a:srcRect/>
          <a:stretch>
            <a:fillRect/>
          </a:stretch>
        </p:blipFill>
        <p:spPr bwMode="auto">
          <a:xfrm>
            <a:off x="75121" y="914400"/>
            <a:ext cx="9068879" cy="4267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Approximations</a:t>
            </a:r>
            <a:endParaRPr lang="en-US" dirty="0"/>
          </a:p>
        </p:txBody>
      </p:sp>
      <p:sp>
        <p:nvSpPr>
          <p:cNvPr id="3" name="Content Placeholder 2"/>
          <p:cNvSpPr>
            <a:spLocks noGrp="1"/>
          </p:cNvSpPr>
          <p:nvPr>
            <p:ph idx="1"/>
          </p:nvPr>
        </p:nvSpPr>
        <p:spPr/>
        <p:txBody>
          <a:bodyPr/>
          <a:lstStyle/>
          <a:p>
            <a:r>
              <a:rPr lang="en-US" dirty="0" smtClean="0"/>
              <a:t>Linear approximation</a:t>
            </a:r>
          </a:p>
          <a:p>
            <a:endParaRPr lang="en-US" dirty="0" smtClean="0"/>
          </a:p>
          <a:p>
            <a:endParaRPr lang="en-US" dirty="0" smtClean="0"/>
          </a:p>
          <a:p>
            <a:pPr>
              <a:buNone/>
            </a:pPr>
            <a:r>
              <a:rPr lang="en-US" dirty="0" smtClean="0"/>
              <a:t>Linear approximation error</a:t>
            </a:r>
            <a:endParaRPr lang="en-US" dirty="0"/>
          </a:p>
        </p:txBody>
      </p:sp>
      <p:graphicFrame>
        <p:nvGraphicFramePr>
          <p:cNvPr id="4" name="Object 3"/>
          <p:cNvGraphicFramePr>
            <a:graphicFrameLocks noChangeAspect="1"/>
          </p:cNvGraphicFramePr>
          <p:nvPr/>
        </p:nvGraphicFramePr>
        <p:xfrm>
          <a:off x="2191871" y="2294467"/>
          <a:ext cx="3827929" cy="1032933"/>
        </p:xfrm>
        <a:graphic>
          <a:graphicData uri="http://schemas.openxmlformats.org/presentationml/2006/ole">
            <p:oleObj spid="_x0000_s29698" name="Equation" r:id="rId3" imgW="1600200" imgH="431640" progId="Equation.3">
              <p:embed/>
            </p:oleObj>
          </a:graphicData>
        </a:graphic>
      </p:graphicFrame>
      <p:graphicFrame>
        <p:nvGraphicFramePr>
          <p:cNvPr id="5" name="Object 4"/>
          <p:cNvGraphicFramePr>
            <a:graphicFrameLocks noChangeAspect="1"/>
          </p:cNvGraphicFramePr>
          <p:nvPr/>
        </p:nvGraphicFramePr>
        <p:xfrm>
          <a:off x="2503714" y="3962400"/>
          <a:ext cx="3084286" cy="762000"/>
        </p:xfrm>
        <a:graphic>
          <a:graphicData uri="http://schemas.openxmlformats.org/presentationml/2006/ole">
            <p:oleObj spid="_x0000_s29699" name="Equation" r:id="rId4" imgW="2158920" imgH="4572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lstStyle/>
          <a:p>
            <a:r>
              <a:rPr lang="en-US" dirty="0" smtClean="0"/>
              <a:t>Sparse Nonlinear Approximations</a:t>
            </a:r>
          </a:p>
          <a:p>
            <a:pPr>
              <a:buNone/>
            </a:pPr>
            <a:endParaRPr lang="en-US" dirty="0" smtClean="0"/>
          </a:p>
          <a:p>
            <a:pPr>
              <a:buNone/>
            </a:pPr>
            <a:endParaRPr lang="en-US" dirty="0" smtClean="0"/>
          </a:p>
          <a:p>
            <a:pPr>
              <a:buNone/>
            </a:pPr>
            <a:r>
              <a:rPr lang="en-US" dirty="0" smtClean="0"/>
              <a:t>Nonlinear approximation error</a:t>
            </a:r>
            <a:endParaRPr lang="en-US" dirty="0"/>
          </a:p>
        </p:txBody>
      </p:sp>
      <p:graphicFrame>
        <p:nvGraphicFramePr>
          <p:cNvPr id="4" name="Object 3"/>
          <p:cNvGraphicFramePr>
            <a:graphicFrameLocks noChangeAspect="1"/>
          </p:cNvGraphicFramePr>
          <p:nvPr/>
        </p:nvGraphicFramePr>
        <p:xfrm>
          <a:off x="2870200" y="933450"/>
          <a:ext cx="2540000" cy="762000"/>
        </p:xfrm>
        <a:graphic>
          <a:graphicData uri="http://schemas.openxmlformats.org/presentationml/2006/ole">
            <p:oleObj spid="_x0000_s30722" name="Equation" r:id="rId3" imgW="1143000" imgH="342720" progId="Equation.3">
              <p:embed/>
            </p:oleObj>
          </a:graphicData>
        </a:graphic>
      </p:graphicFrame>
      <p:graphicFrame>
        <p:nvGraphicFramePr>
          <p:cNvPr id="5" name="Object 4"/>
          <p:cNvGraphicFramePr>
            <a:graphicFrameLocks noChangeAspect="1"/>
          </p:cNvGraphicFramePr>
          <p:nvPr/>
        </p:nvGraphicFramePr>
        <p:xfrm>
          <a:off x="2819400" y="2895600"/>
          <a:ext cx="3752850" cy="736600"/>
        </p:xfrm>
        <a:graphic>
          <a:graphicData uri="http://schemas.openxmlformats.org/presentationml/2006/ole">
            <p:oleObj spid="_x0000_s30723" name="Equation" r:id="rId4" imgW="1523880" imgH="40608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In a compression framework, the analog signal has already been </a:t>
            </a:r>
            <a:r>
              <a:rPr lang="en-US" dirty="0" err="1" smtClean="0"/>
              <a:t>discretized</a:t>
            </a:r>
            <a:r>
              <a:rPr lang="en-US" dirty="0" smtClean="0"/>
              <a:t> into a signal f[n] of size N</a:t>
            </a:r>
          </a:p>
          <a:p>
            <a:endParaRPr lang="en-US" dirty="0" smtClean="0"/>
          </a:p>
          <a:p>
            <a:pPr>
              <a:buNone/>
            </a:pPr>
            <a:r>
              <a:rPr lang="en-US" dirty="0" smtClean="0"/>
              <a:t>The compressed version is</a:t>
            </a:r>
          </a:p>
          <a:p>
            <a:pPr>
              <a:buNone/>
            </a:pPr>
            <a:endParaRPr lang="en-US" dirty="0" smtClean="0"/>
          </a:p>
          <a:p>
            <a:pPr>
              <a:buNone/>
            </a:pPr>
            <a:r>
              <a:rPr lang="en-US" dirty="0" smtClean="0"/>
              <a:t>The goal is to minimize the signal-distortion rate</a:t>
            </a:r>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3200400" y="2993315"/>
          <a:ext cx="1911350" cy="607135"/>
        </p:xfrm>
        <a:graphic>
          <a:graphicData uri="http://schemas.openxmlformats.org/presentationml/2006/ole">
            <p:oleObj spid="_x0000_s31746" name="Equation" r:id="rId3" imgW="1079280" imgH="342720" progId="Equation.3">
              <p:embed/>
            </p:oleObj>
          </a:graphicData>
        </a:graphic>
      </p:graphicFrame>
      <p:graphicFrame>
        <p:nvGraphicFramePr>
          <p:cNvPr id="5" name="Object 4"/>
          <p:cNvGraphicFramePr>
            <a:graphicFrameLocks noChangeAspect="1"/>
          </p:cNvGraphicFramePr>
          <p:nvPr/>
        </p:nvGraphicFramePr>
        <p:xfrm>
          <a:off x="2796721" y="4419600"/>
          <a:ext cx="2429329" cy="660400"/>
        </p:xfrm>
        <a:graphic>
          <a:graphicData uri="http://schemas.openxmlformats.org/presentationml/2006/ole">
            <p:oleObj spid="_x0000_s31747" name="Equation" r:id="rId4" imgW="1307880" imgH="355320" progId="Equation.3">
              <p:embed/>
            </p:oleObj>
          </a:graphicData>
        </a:graphic>
      </p:graphicFrame>
      <p:graphicFrame>
        <p:nvGraphicFramePr>
          <p:cNvPr id="6" name="Object 5"/>
          <p:cNvGraphicFramePr>
            <a:graphicFrameLocks noChangeAspect="1"/>
          </p:cNvGraphicFramePr>
          <p:nvPr/>
        </p:nvGraphicFramePr>
        <p:xfrm>
          <a:off x="2809875" y="5638800"/>
          <a:ext cx="2333625" cy="762000"/>
        </p:xfrm>
        <a:graphic>
          <a:graphicData uri="http://schemas.openxmlformats.org/presentationml/2006/ole">
            <p:oleObj spid="_x0000_s31748" name="Equation" r:id="rId5" imgW="1143000" imgH="34272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motivation</a:t>
            </a:r>
            <a:endParaRPr lang="en-US" dirty="0"/>
          </a:p>
        </p:txBody>
      </p:sp>
      <p:sp>
        <p:nvSpPr>
          <p:cNvPr id="3" name="Content Placeholder 2"/>
          <p:cNvSpPr>
            <a:spLocks noGrp="1"/>
          </p:cNvSpPr>
          <p:nvPr>
            <p:ph idx="1"/>
          </p:nvPr>
        </p:nvSpPr>
        <p:spPr/>
        <p:txBody>
          <a:bodyPr/>
          <a:lstStyle/>
          <a:p>
            <a:pPr>
              <a:buNone/>
            </a:pPr>
            <a:r>
              <a:rPr lang="en-US" dirty="0" smtClean="0"/>
              <a:t>Fourier analysis: spectral content but lack of time localization.</a:t>
            </a:r>
          </a:p>
          <a:p>
            <a:pPr>
              <a:buNone/>
            </a:pPr>
            <a:r>
              <a:rPr lang="en-US" dirty="0" smtClean="0"/>
              <a:t>Search for the ultimate time-frequency representation trying to avoid the uncertainty</a:t>
            </a:r>
          </a:p>
          <a:p>
            <a:pPr>
              <a:buNone/>
            </a:pPr>
            <a:r>
              <a:rPr lang="en-US" dirty="0" smtClean="0"/>
              <a:t>    barrier.</a:t>
            </a:r>
          </a:p>
          <a:p>
            <a:pPr>
              <a:buNone/>
            </a:pPr>
            <a:r>
              <a:rPr lang="en-US" dirty="0"/>
              <a:t> </a:t>
            </a:r>
            <a:r>
              <a:rPr lang="en-US" dirty="0" smtClean="0"/>
              <a:t>                 </a:t>
            </a:r>
          </a:p>
          <a:p>
            <a:pPr>
              <a:buNone/>
            </a:pPr>
            <a:r>
              <a:rPr lang="en-US" dirty="0" smtClean="0"/>
              <a:t>           time-window of observation</a:t>
            </a:r>
          </a:p>
          <a:p>
            <a:pPr>
              <a:buNone/>
            </a:pPr>
            <a:r>
              <a:rPr lang="en-US" dirty="0" smtClean="0"/>
              <a:t>           frequency window of observation      </a:t>
            </a: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nvGraphicFramePr>
        <p:xfrm>
          <a:off x="4514850" y="4794250"/>
          <a:ext cx="114300" cy="215900"/>
        </p:xfrm>
        <a:graphic>
          <a:graphicData uri="http://schemas.openxmlformats.org/presentationml/2006/ole">
            <p:oleObj spid="_x0000_s1027" name="Equation" r:id="rId3" imgW="114120" imgH="215640" progId="Equation.3">
              <p:embed/>
            </p:oleObj>
          </a:graphicData>
        </a:graphic>
      </p:graphicFrame>
      <p:graphicFrame>
        <p:nvGraphicFramePr>
          <p:cNvPr id="7" name="Object 6"/>
          <p:cNvGraphicFramePr>
            <a:graphicFrameLocks noChangeAspect="1"/>
          </p:cNvGraphicFramePr>
          <p:nvPr/>
        </p:nvGraphicFramePr>
        <p:xfrm>
          <a:off x="3352800" y="4245548"/>
          <a:ext cx="2362200" cy="948752"/>
        </p:xfrm>
        <a:graphic>
          <a:graphicData uri="http://schemas.openxmlformats.org/presentationml/2006/ole">
            <p:oleObj spid="_x0000_s1028" name="Equation" r:id="rId4" imgW="660240" imgH="431640" progId="Equation.3">
              <p:embed/>
            </p:oleObj>
          </a:graphicData>
        </a:graphic>
      </p:graphicFrame>
      <p:graphicFrame>
        <p:nvGraphicFramePr>
          <p:cNvPr id="9" name="Object 8"/>
          <p:cNvGraphicFramePr>
            <a:graphicFrameLocks noChangeAspect="1"/>
          </p:cNvGraphicFramePr>
          <p:nvPr/>
        </p:nvGraphicFramePr>
        <p:xfrm>
          <a:off x="963386" y="5029200"/>
          <a:ext cx="503464" cy="469900"/>
        </p:xfrm>
        <a:graphic>
          <a:graphicData uri="http://schemas.openxmlformats.org/presentationml/2006/ole">
            <p:oleObj spid="_x0000_s1030" name="Equation" r:id="rId5" imgW="190440" imgH="177480" progId="Equation.3">
              <p:embed/>
            </p:oleObj>
          </a:graphicData>
        </a:graphic>
      </p:graphicFrame>
      <p:graphicFrame>
        <p:nvGraphicFramePr>
          <p:cNvPr id="10" name="Object 9"/>
          <p:cNvGraphicFramePr>
            <a:graphicFrameLocks noChangeAspect="1"/>
          </p:cNvGraphicFramePr>
          <p:nvPr/>
        </p:nvGraphicFramePr>
        <p:xfrm>
          <a:off x="861616" y="5715000"/>
          <a:ext cx="465534" cy="438150"/>
        </p:xfrm>
        <a:graphic>
          <a:graphicData uri="http://schemas.openxmlformats.org/presentationml/2006/ole">
            <p:oleObj spid="_x0000_s1031" name="Equation" r:id="rId6" imgW="215640" imgH="203040" progId="Equation.3">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cstate="print"/>
          <a:srcRect/>
          <a:stretch>
            <a:fillRect/>
          </a:stretch>
        </p:blipFill>
        <p:spPr bwMode="auto">
          <a:xfrm>
            <a:off x="1290637" y="4762"/>
            <a:ext cx="6562725"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Denoising</a:t>
            </a:r>
            <a:endParaRPr lang="en-US" dirty="0"/>
          </a:p>
        </p:txBody>
      </p:sp>
      <p:sp>
        <p:nvSpPr>
          <p:cNvPr id="3" name="Content Placeholder 2"/>
          <p:cNvSpPr>
            <a:spLocks noGrp="1"/>
          </p:cNvSpPr>
          <p:nvPr>
            <p:ph idx="1"/>
          </p:nvPr>
        </p:nvSpPr>
        <p:spPr/>
        <p:txBody>
          <a:bodyPr/>
          <a:lstStyle/>
          <a:p>
            <a:pPr>
              <a:buNone/>
            </a:pPr>
            <a:r>
              <a:rPr lang="en-US" dirty="0" smtClean="0"/>
              <a:t>Consider digital measurements that add a random noise W[n] to the original signal f[n]</a:t>
            </a:r>
          </a:p>
          <a:p>
            <a:pPr>
              <a:buNone/>
            </a:pPr>
            <a:endParaRPr lang="en-US" dirty="0" smtClean="0"/>
          </a:p>
          <a:p>
            <a:pPr>
              <a:buNone/>
            </a:pPr>
            <a:endParaRPr lang="en-US" dirty="0" smtClean="0"/>
          </a:p>
          <a:p>
            <a:pPr>
              <a:buNone/>
            </a:pPr>
            <a:r>
              <a:rPr lang="en-US" dirty="0" smtClean="0"/>
              <a:t>The signal f is estimated by transforming the noisy data X by an operator D, F=DX</a:t>
            </a:r>
          </a:p>
          <a:p>
            <a:pPr>
              <a:buNone/>
            </a:pPr>
            <a:r>
              <a:rPr lang="en-US" dirty="0" smtClean="0"/>
              <a:t>The risk estimator is</a:t>
            </a:r>
            <a:endParaRPr lang="en-US" dirty="0"/>
          </a:p>
        </p:txBody>
      </p:sp>
      <p:graphicFrame>
        <p:nvGraphicFramePr>
          <p:cNvPr id="4" name="Object 3"/>
          <p:cNvGraphicFramePr>
            <a:graphicFrameLocks noChangeAspect="1"/>
          </p:cNvGraphicFramePr>
          <p:nvPr/>
        </p:nvGraphicFramePr>
        <p:xfrm>
          <a:off x="1828800" y="2971800"/>
          <a:ext cx="3352800" cy="558800"/>
        </p:xfrm>
        <a:graphic>
          <a:graphicData uri="http://schemas.openxmlformats.org/presentationml/2006/ole">
            <p:oleObj spid="_x0000_s33794" name="Equation" r:id="rId3" imgW="1218960" imgH="203040" progId="Equation.3">
              <p:embed/>
            </p:oleObj>
          </a:graphicData>
        </a:graphic>
      </p:graphicFrame>
      <p:graphicFrame>
        <p:nvGraphicFramePr>
          <p:cNvPr id="5" name="Object 4"/>
          <p:cNvGraphicFramePr>
            <a:graphicFrameLocks noChangeAspect="1"/>
          </p:cNvGraphicFramePr>
          <p:nvPr/>
        </p:nvGraphicFramePr>
        <p:xfrm>
          <a:off x="2381250" y="5562600"/>
          <a:ext cx="2921000" cy="558800"/>
        </p:xfrm>
        <a:graphic>
          <a:graphicData uri="http://schemas.openxmlformats.org/presentationml/2006/ole">
            <p:oleObj spid="_x0000_s33795" name="Equation" r:id="rId4" imgW="1460160" imgH="27936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srcRect/>
          <a:stretch>
            <a:fillRect/>
          </a:stretch>
        </p:blipFill>
        <p:spPr bwMode="auto">
          <a:xfrm>
            <a:off x="1238250" y="266700"/>
            <a:ext cx="66675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Time-frequency representations</a:t>
            </a:r>
            <a:endParaRPr lang="en-US" dirty="0"/>
          </a:p>
        </p:txBody>
      </p:sp>
      <p:sp>
        <p:nvSpPr>
          <p:cNvPr id="3" name="Content Placeholder 2"/>
          <p:cNvSpPr>
            <a:spLocks noGrp="1"/>
          </p:cNvSpPr>
          <p:nvPr>
            <p:ph idx="1"/>
          </p:nvPr>
        </p:nvSpPr>
        <p:spPr/>
        <p:txBody>
          <a:bodyPr/>
          <a:lstStyle/>
          <a:p>
            <a:r>
              <a:rPr lang="en-US" dirty="0" smtClean="0"/>
              <a:t>Heisenberg Uncertainty Principle</a:t>
            </a:r>
          </a:p>
          <a:p>
            <a:r>
              <a:rPr lang="en-US" dirty="0" smtClean="0"/>
              <a:t>Windowed Fourier Transform</a:t>
            </a:r>
          </a:p>
          <a:p>
            <a:r>
              <a:rPr lang="en-US" dirty="0" smtClean="0"/>
              <a:t>Continuous Wavelet Transform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cstate="print"/>
          <a:srcRect/>
          <a:stretch>
            <a:fillRect/>
          </a:stretch>
        </p:blipFill>
        <p:spPr bwMode="auto">
          <a:xfrm>
            <a:off x="1557337" y="1004887"/>
            <a:ext cx="6029325"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cstate="print"/>
          <a:srcRect/>
          <a:stretch>
            <a:fillRect/>
          </a:stretch>
        </p:blipFill>
        <p:spPr bwMode="auto">
          <a:xfrm>
            <a:off x="1257300" y="738187"/>
            <a:ext cx="6629400" cy="538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cstate="print"/>
          <a:srcRect/>
          <a:stretch>
            <a:fillRect/>
          </a:stretch>
        </p:blipFill>
        <p:spPr bwMode="auto">
          <a:xfrm>
            <a:off x="1233487" y="333375"/>
            <a:ext cx="6677025" cy="619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2" cstate="print"/>
          <a:srcRect/>
          <a:stretch>
            <a:fillRect/>
          </a:stretch>
        </p:blipFill>
        <p:spPr bwMode="auto">
          <a:xfrm>
            <a:off x="1271587" y="547687"/>
            <a:ext cx="6600825" cy="576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Sparsity</a:t>
            </a:r>
            <a:r>
              <a:rPr lang="en-US" dirty="0" smtClean="0"/>
              <a:t> in redundant Dictionaries</a:t>
            </a:r>
            <a:endParaRPr lang="en-US" dirty="0"/>
          </a:p>
        </p:txBody>
      </p:sp>
      <p:sp>
        <p:nvSpPr>
          <p:cNvPr id="3" name="Content Placeholder 2"/>
          <p:cNvSpPr>
            <a:spLocks noGrp="1"/>
          </p:cNvSpPr>
          <p:nvPr>
            <p:ph idx="1"/>
          </p:nvPr>
        </p:nvSpPr>
        <p:spPr/>
        <p:txBody>
          <a:bodyPr/>
          <a:lstStyle/>
          <a:p>
            <a:r>
              <a:rPr lang="en-US" dirty="0" smtClean="0"/>
              <a:t>Frame analysis and synthesis</a:t>
            </a:r>
          </a:p>
          <a:p>
            <a:r>
              <a:rPr lang="en-US" dirty="0" smtClean="0"/>
              <a:t>Ideal Dictionary Approximations</a:t>
            </a:r>
          </a:p>
          <a:p>
            <a:r>
              <a:rPr lang="en-US" dirty="0" smtClean="0"/>
              <a:t>Pursuit </a:t>
            </a:r>
            <a:r>
              <a:rPr lang="en-US" dirty="0" err="1" smtClean="0"/>
              <a:t>inDictionaries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problems</a:t>
            </a:r>
            <a:endParaRPr lang="en-US" dirty="0"/>
          </a:p>
        </p:txBody>
      </p:sp>
      <p:sp>
        <p:nvSpPr>
          <p:cNvPr id="3" name="Content Placeholder 2"/>
          <p:cNvSpPr>
            <a:spLocks noGrp="1"/>
          </p:cNvSpPr>
          <p:nvPr>
            <p:ph idx="1"/>
          </p:nvPr>
        </p:nvSpPr>
        <p:spPr/>
        <p:txBody>
          <a:bodyPr/>
          <a:lstStyle/>
          <a:p>
            <a:r>
              <a:rPr lang="en-US" dirty="0" smtClean="0"/>
              <a:t>Diagonal Inverse Estimation</a:t>
            </a:r>
          </a:p>
          <a:p>
            <a:endParaRPr lang="en-US" dirty="0" smtClean="0"/>
          </a:p>
          <a:p>
            <a:endParaRPr lang="en-US" dirty="0" smtClean="0"/>
          </a:p>
          <a:p>
            <a:r>
              <a:rPr lang="en-US" dirty="0" smtClean="0"/>
              <a:t>Super-resolution</a:t>
            </a:r>
          </a:p>
          <a:p>
            <a:r>
              <a:rPr lang="en-US" dirty="0" smtClean="0"/>
              <a:t>Blind source separation</a:t>
            </a:r>
          </a:p>
          <a:p>
            <a:endParaRPr lang="en-US" dirty="0" smtClean="0"/>
          </a:p>
          <a:p>
            <a:endParaRPr lang="en-US" dirty="0" smtClean="0"/>
          </a:p>
          <a:p>
            <a:pPr>
              <a:buNone/>
            </a:pPr>
            <a:endParaRPr lang="en-US" dirty="0"/>
          </a:p>
        </p:txBody>
      </p:sp>
      <p:graphicFrame>
        <p:nvGraphicFramePr>
          <p:cNvPr id="4" name="Object 3"/>
          <p:cNvGraphicFramePr>
            <a:graphicFrameLocks noChangeAspect="1"/>
          </p:cNvGraphicFramePr>
          <p:nvPr/>
        </p:nvGraphicFramePr>
        <p:xfrm>
          <a:off x="3362325" y="2362200"/>
          <a:ext cx="1565275" cy="431800"/>
        </p:xfrm>
        <a:graphic>
          <a:graphicData uri="http://schemas.openxmlformats.org/presentationml/2006/ole">
            <p:oleObj spid="_x0000_s34818" name="Equation" r:id="rId3" imgW="736560" imgH="20304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Lead to orthogonal wavelet bases: some time and frequency localization.</a:t>
            </a:r>
          </a:p>
          <a:p>
            <a:pPr>
              <a:buNone/>
            </a:pPr>
            <a:endParaRPr lang="en-US" dirty="0" smtClean="0"/>
          </a:p>
          <a:p>
            <a:pPr>
              <a:buNone/>
            </a:pPr>
            <a:r>
              <a:rPr lang="en-US" dirty="0" smtClean="0"/>
              <a:t>With the advent of wavelets came different types of orthogonal bases </a:t>
            </a:r>
            <a:r>
              <a:rPr lang="en-US" dirty="0" err="1" smtClean="0"/>
              <a:t>Xlets</a:t>
            </a:r>
            <a:r>
              <a:rPr lang="en-US" dirty="0" smtClean="0"/>
              <a:t> primarily used for compression and noise reduction applications</a:t>
            </a:r>
          </a:p>
          <a:p>
            <a:pPr>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Analysis</a:t>
            </a:r>
            <a:endParaRPr lang="en-US" dirty="0"/>
          </a:p>
        </p:txBody>
      </p:sp>
      <p:sp>
        <p:nvSpPr>
          <p:cNvPr id="3" name="Content Placeholder 2"/>
          <p:cNvSpPr>
            <a:spLocks noGrp="1"/>
          </p:cNvSpPr>
          <p:nvPr>
            <p:ph idx="1"/>
          </p:nvPr>
        </p:nvSpPr>
        <p:spPr/>
        <p:txBody>
          <a:bodyPr/>
          <a:lstStyle/>
          <a:p>
            <a:pPr>
              <a:buNone/>
            </a:pPr>
            <a:r>
              <a:rPr lang="en-US" dirty="0" smtClean="0"/>
              <a:t>1807: Jean </a:t>
            </a:r>
            <a:r>
              <a:rPr lang="en-US" dirty="0" err="1" smtClean="0"/>
              <a:t>Baptiste</a:t>
            </a:r>
            <a:r>
              <a:rPr lang="en-US" dirty="0" smtClean="0"/>
              <a:t> Fourier claimed that any periodic function could be represented as a series of harmonically related sinusoids.</a:t>
            </a:r>
          </a:p>
          <a:p>
            <a:pPr>
              <a:buNone/>
            </a:pPr>
            <a:endParaRPr lang="en-US" dirty="0" smtClean="0"/>
          </a:p>
          <a:p>
            <a:pPr>
              <a:buNone/>
            </a:pPr>
            <a:endParaRPr lang="en-US" dirty="0" smtClean="0"/>
          </a:p>
          <a:p>
            <a:pPr>
              <a:buNone/>
            </a:pPr>
            <a:r>
              <a:rPr lang="en-US" dirty="0" smtClean="0"/>
              <a:t>This was extended to non periodic functions</a:t>
            </a:r>
          </a:p>
          <a:p>
            <a:pPr>
              <a:buNone/>
            </a:pPr>
            <a:endParaRPr lang="en-US" dirty="0" smtClean="0"/>
          </a:p>
        </p:txBody>
      </p:sp>
      <p:graphicFrame>
        <p:nvGraphicFramePr>
          <p:cNvPr id="4" name="Object 3"/>
          <p:cNvGraphicFramePr>
            <a:graphicFrameLocks noChangeAspect="1"/>
          </p:cNvGraphicFramePr>
          <p:nvPr/>
        </p:nvGraphicFramePr>
        <p:xfrm>
          <a:off x="762000" y="3390641"/>
          <a:ext cx="5638800" cy="978159"/>
        </p:xfrm>
        <a:graphic>
          <a:graphicData uri="http://schemas.openxmlformats.org/presentationml/2006/ole">
            <p:oleObj spid="_x0000_s44034" name="Equation" r:id="rId3" imgW="2489040" imgH="431640" progId="Equation.3">
              <p:embed/>
            </p:oleObj>
          </a:graphicData>
        </a:graphic>
      </p:graphicFrame>
      <p:graphicFrame>
        <p:nvGraphicFramePr>
          <p:cNvPr id="5" name="Object 4"/>
          <p:cNvGraphicFramePr>
            <a:graphicFrameLocks noChangeAspect="1"/>
          </p:cNvGraphicFramePr>
          <p:nvPr/>
        </p:nvGraphicFramePr>
        <p:xfrm>
          <a:off x="1371600" y="5029200"/>
          <a:ext cx="3968750" cy="1066800"/>
        </p:xfrm>
        <a:graphic>
          <a:graphicData uri="http://schemas.openxmlformats.org/presentationml/2006/ole">
            <p:oleObj spid="_x0000_s44035" name="Equation" r:id="rId4" imgW="1536480" imgH="39348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Fourier analysis is popular because the complex exponentials are </a:t>
            </a:r>
            <a:r>
              <a:rPr lang="en-US" dirty="0" err="1" smtClean="0"/>
              <a:t>eigenfunctions</a:t>
            </a:r>
            <a:r>
              <a:rPr lang="en-US" dirty="0" smtClean="0"/>
              <a:t> of linear time-invariant (LTI) operators</a:t>
            </a:r>
          </a:p>
          <a:p>
            <a:pPr>
              <a:buNone/>
            </a:pPr>
            <a:r>
              <a:rPr lang="en-US" dirty="0" smtClean="0"/>
              <a:t> Linearity:</a:t>
            </a:r>
          </a:p>
          <a:p>
            <a:pPr>
              <a:buNone/>
            </a:pPr>
            <a:endParaRPr lang="en-US" dirty="0" smtClean="0"/>
          </a:p>
          <a:p>
            <a:pPr>
              <a:buNone/>
            </a:pPr>
            <a:r>
              <a:rPr lang="en-US" dirty="0" smtClean="0"/>
              <a:t>Time invariance</a:t>
            </a:r>
          </a:p>
          <a:p>
            <a:pPr>
              <a:buNone/>
            </a:pPr>
            <a:endParaRPr lang="en-US" dirty="0" smtClean="0"/>
          </a:p>
          <a:p>
            <a:pPr>
              <a:buNone/>
            </a:pPr>
            <a:endParaRPr lang="en-US" dirty="0" smtClean="0"/>
          </a:p>
          <a:p>
            <a:pPr>
              <a:buNone/>
            </a:pPr>
            <a:r>
              <a:rPr lang="en-US" dirty="0" err="1" smtClean="0"/>
              <a:t>Eigenfunctions</a:t>
            </a:r>
            <a:r>
              <a:rPr lang="en-US" dirty="0" smtClean="0"/>
              <a:t>, </a:t>
            </a:r>
            <a:r>
              <a:rPr lang="en-US" dirty="0" err="1" smtClean="0"/>
              <a:t>eigenvalues</a:t>
            </a:r>
            <a:endParaRPr lang="en-US" dirty="0"/>
          </a:p>
        </p:txBody>
      </p:sp>
      <p:graphicFrame>
        <p:nvGraphicFramePr>
          <p:cNvPr id="4" name="Object 3"/>
          <p:cNvGraphicFramePr>
            <a:graphicFrameLocks noChangeAspect="1"/>
          </p:cNvGraphicFramePr>
          <p:nvPr/>
        </p:nvGraphicFramePr>
        <p:xfrm>
          <a:off x="904875" y="2209800"/>
          <a:ext cx="4556125" cy="609600"/>
        </p:xfrm>
        <a:graphic>
          <a:graphicData uri="http://schemas.openxmlformats.org/presentationml/2006/ole">
            <p:oleObj spid="_x0000_s45058" name="Equation" r:id="rId3" imgW="1777680" imgH="203040" progId="Equation.3">
              <p:embed/>
            </p:oleObj>
          </a:graphicData>
        </a:graphic>
      </p:graphicFrame>
      <p:graphicFrame>
        <p:nvGraphicFramePr>
          <p:cNvPr id="5" name="Object 4"/>
          <p:cNvGraphicFramePr>
            <a:graphicFrameLocks noChangeAspect="1"/>
          </p:cNvGraphicFramePr>
          <p:nvPr/>
        </p:nvGraphicFramePr>
        <p:xfrm>
          <a:off x="266700" y="3581400"/>
          <a:ext cx="5067300" cy="482600"/>
        </p:xfrm>
        <a:graphic>
          <a:graphicData uri="http://schemas.openxmlformats.org/presentationml/2006/ole">
            <p:oleObj spid="_x0000_s45059" name="Equation" r:id="rId4" imgW="2133360" imgH="203040" progId="Equation.3">
              <p:embed/>
            </p:oleObj>
          </a:graphicData>
        </a:graphic>
      </p:graphicFrame>
      <p:graphicFrame>
        <p:nvGraphicFramePr>
          <p:cNvPr id="6" name="Object 5"/>
          <p:cNvGraphicFramePr>
            <a:graphicFrameLocks noChangeAspect="1"/>
          </p:cNvGraphicFramePr>
          <p:nvPr/>
        </p:nvGraphicFramePr>
        <p:xfrm>
          <a:off x="3048000" y="5334000"/>
          <a:ext cx="1943100" cy="471055"/>
        </p:xfrm>
        <a:graphic>
          <a:graphicData uri="http://schemas.openxmlformats.org/presentationml/2006/ole">
            <p:oleObj spid="_x0000_s45060" name="Equation" r:id="rId5" imgW="838080" imgH="20304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Impulse Response</a:t>
            </a:r>
            <a:endParaRPr lang="en-US" dirty="0"/>
          </a:p>
        </p:txBody>
      </p:sp>
      <p:sp>
        <p:nvSpPr>
          <p:cNvPr id="3" name="Content Placeholder 2"/>
          <p:cNvSpPr>
            <a:spLocks noGrp="1"/>
          </p:cNvSpPr>
          <p:nvPr>
            <p:ph idx="1"/>
          </p:nvPr>
        </p:nvSpPr>
        <p:spPr>
          <a:xfrm>
            <a:off x="457200" y="1600200"/>
            <a:ext cx="8229600" cy="5257800"/>
          </a:xfrm>
        </p:spPr>
        <p:txBody>
          <a:bodyPr/>
          <a:lstStyle/>
          <a:p>
            <a:pPr>
              <a:buNone/>
            </a:pPr>
            <a:r>
              <a:rPr lang="en-US" dirty="0" smtClean="0"/>
              <a:t>LTI systems are characterized by their response to a Dirac impulse. If </a:t>
            </a:r>
            <a:r>
              <a:rPr lang="en-US" i="1" dirty="0" smtClean="0"/>
              <a:t>f</a:t>
            </a:r>
            <a:r>
              <a:rPr lang="en-US" dirty="0" smtClean="0"/>
              <a:t>  is continuous, its value at </a:t>
            </a:r>
            <a:r>
              <a:rPr lang="en-US" i="1" dirty="0" smtClean="0"/>
              <a:t>t </a:t>
            </a:r>
            <a:r>
              <a:rPr lang="en-US" dirty="0" smtClean="0"/>
              <a:t>is obtained by an “integration” against a Dirac located at </a:t>
            </a:r>
            <a:r>
              <a:rPr lang="en-US" i="1" dirty="0" smtClean="0"/>
              <a:t>t</a:t>
            </a:r>
          </a:p>
          <a:p>
            <a:pPr>
              <a:buNone/>
            </a:pPr>
            <a:endParaRPr lang="en-US" i="1" dirty="0" smtClean="0"/>
          </a:p>
          <a:p>
            <a:pPr>
              <a:buNone/>
            </a:pPr>
            <a:r>
              <a:rPr lang="en-US" dirty="0" smtClean="0"/>
              <a:t>The continuity and linearity of </a:t>
            </a:r>
            <a:r>
              <a:rPr lang="en-US" i="1" dirty="0" smtClean="0"/>
              <a:t>L</a:t>
            </a:r>
            <a:r>
              <a:rPr lang="en-US" dirty="0" smtClean="0"/>
              <a:t> imply that</a:t>
            </a:r>
          </a:p>
          <a:p>
            <a:pPr>
              <a:buNone/>
            </a:pPr>
            <a:endParaRPr lang="en-US" dirty="0" smtClean="0"/>
          </a:p>
          <a:p>
            <a:pPr>
              <a:buNone/>
            </a:pPr>
            <a:r>
              <a:rPr lang="en-US" dirty="0" smtClean="0"/>
              <a:t>Let </a:t>
            </a:r>
            <a:r>
              <a:rPr lang="en-US" i="1" dirty="0" smtClean="0"/>
              <a:t>h</a:t>
            </a:r>
            <a:r>
              <a:rPr lang="en-US" dirty="0" smtClean="0"/>
              <a:t> be the impulse response of </a:t>
            </a:r>
            <a:r>
              <a:rPr lang="en-US" i="1" dirty="0" smtClean="0"/>
              <a:t>L</a:t>
            </a:r>
            <a:endParaRPr lang="en-US" dirty="0" smtClean="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2209800" y="3581400"/>
          <a:ext cx="3197469" cy="675888"/>
        </p:xfrm>
        <a:graphic>
          <a:graphicData uri="http://schemas.openxmlformats.org/presentationml/2006/ole">
            <p:oleObj spid="_x0000_s52226" name="Equation" r:id="rId4" imgW="1562040" imgH="330120" progId="Equation.3">
              <p:embed/>
            </p:oleObj>
          </a:graphicData>
        </a:graphic>
      </p:graphicFrame>
      <p:graphicFrame>
        <p:nvGraphicFramePr>
          <p:cNvPr id="6" name="Object 5"/>
          <p:cNvGraphicFramePr>
            <a:graphicFrameLocks noChangeAspect="1"/>
          </p:cNvGraphicFramePr>
          <p:nvPr/>
        </p:nvGraphicFramePr>
        <p:xfrm>
          <a:off x="2286000" y="4687421"/>
          <a:ext cx="3581400" cy="684679"/>
        </p:xfrm>
        <a:graphic>
          <a:graphicData uri="http://schemas.openxmlformats.org/presentationml/2006/ole">
            <p:oleObj spid="_x0000_s52228" name="Equation" r:id="rId5" imgW="1726920" imgH="330120" progId="Equation.3">
              <p:embed/>
            </p:oleObj>
          </a:graphicData>
        </a:graphic>
      </p:graphicFrame>
      <p:graphicFrame>
        <p:nvGraphicFramePr>
          <p:cNvPr id="7" name="Object 6"/>
          <p:cNvGraphicFramePr>
            <a:graphicFrameLocks noChangeAspect="1"/>
          </p:cNvGraphicFramePr>
          <p:nvPr/>
        </p:nvGraphicFramePr>
        <p:xfrm>
          <a:off x="3200400" y="6019800"/>
          <a:ext cx="1765300" cy="533400"/>
        </p:xfrm>
        <a:graphic>
          <a:graphicData uri="http://schemas.openxmlformats.org/presentationml/2006/ole">
            <p:oleObj spid="_x0000_s52229" name="Equation" r:id="rId6" imgW="774360" imgH="20304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The time-invariance proves that                       , therefore</a:t>
            </a:r>
          </a:p>
          <a:p>
            <a:pPr>
              <a:buNone/>
            </a:pPr>
            <a:endParaRPr lang="en-US" dirty="0" smtClean="0"/>
          </a:p>
          <a:p>
            <a:pPr>
              <a:buNone/>
            </a:pPr>
            <a:r>
              <a:rPr lang="en-US" dirty="0" smtClean="0"/>
              <a:t>A time-invariant linear filter thus is equivalent to a convolution with the impulse response </a:t>
            </a:r>
            <a:r>
              <a:rPr lang="en-US" i="1" dirty="0" smtClean="0"/>
              <a:t>h</a:t>
            </a:r>
            <a:endParaRPr lang="en-US" dirty="0" smtClean="0"/>
          </a:p>
          <a:p>
            <a:pPr>
              <a:buNone/>
            </a:pPr>
            <a:r>
              <a:rPr lang="en-US" dirty="0" err="1" smtClean="0"/>
              <a:t>Commutativity</a:t>
            </a:r>
            <a:endParaRPr lang="en-US" dirty="0" smtClean="0"/>
          </a:p>
          <a:p>
            <a:pPr>
              <a:buNone/>
            </a:pPr>
            <a:endParaRPr lang="en-US" dirty="0" smtClean="0"/>
          </a:p>
          <a:p>
            <a:pPr>
              <a:buNone/>
            </a:pPr>
            <a:r>
              <a:rPr lang="en-US" dirty="0" smtClean="0"/>
              <a:t>Differentiation</a:t>
            </a:r>
          </a:p>
          <a:p>
            <a:pPr>
              <a:buNone/>
            </a:pPr>
            <a:endParaRPr lang="en-US" dirty="0" smtClean="0"/>
          </a:p>
          <a:p>
            <a:pPr>
              <a:buNone/>
            </a:pPr>
            <a:r>
              <a:rPr lang="en-US" dirty="0" smtClean="0"/>
              <a:t>Dirac convolution</a:t>
            </a:r>
            <a:endParaRPr lang="en-US" dirty="0"/>
          </a:p>
        </p:txBody>
      </p:sp>
      <p:graphicFrame>
        <p:nvGraphicFramePr>
          <p:cNvPr id="4" name="Object 3"/>
          <p:cNvGraphicFramePr>
            <a:graphicFrameLocks noChangeAspect="1"/>
          </p:cNvGraphicFramePr>
          <p:nvPr/>
        </p:nvGraphicFramePr>
        <p:xfrm>
          <a:off x="5410200" y="152400"/>
          <a:ext cx="2057400" cy="368434"/>
        </p:xfrm>
        <a:graphic>
          <a:graphicData uri="http://schemas.openxmlformats.org/presentationml/2006/ole">
            <p:oleObj spid="_x0000_s53250" name="Equation" r:id="rId3" imgW="1206360" imgH="203040" progId="Equation.3">
              <p:embed/>
            </p:oleObj>
          </a:graphicData>
        </a:graphic>
      </p:graphicFrame>
      <p:graphicFrame>
        <p:nvGraphicFramePr>
          <p:cNvPr id="5" name="Object 4"/>
          <p:cNvGraphicFramePr>
            <a:graphicFrameLocks noChangeAspect="1"/>
          </p:cNvGraphicFramePr>
          <p:nvPr/>
        </p:nvGraphicFramePr>
        <p:xfrm>
          <a:off x="762000" y="965200"/>
          <a:ext cx="6934200" cy="711200"/>
        </p:xfrm>
        <a:graphic>
          <a:graphicData uri="http://schemas.openxmlformats.org/presentationml/2006/ole">
            <p:oleObj spid="_x0000_s53251" name="Equation" r:id="rId4" imgW="3466800" imgH="355320" progId="Equation.3">
              <p:embed/>
            </p:oleObj>
          </a:graphicData>
        </a:graphic>
      </p:graphicFrame>
      <p:graphicFrame>
        <p:nvGraphicFramePr>
          <p:cNvPr id="6" name="Object 5"/>
          <p:cNvGraphicFramePr>
            <a:graphicFrameLocks noChangeAspect="1"/>
          </p:cNvGraphicFramePr>
          <p:nvPr/>
        </p:nvGraphicFramePr>
        <p:xfrm>
          <a:off x="2109787" y="3352800"/>
          <a:ext cx="2347913" cy="431800"/>
        </p:xfrm>
        <a:graphic>
          <a:graphicData uri="http://schemas.openxmlformats.org/presentationml/2006/ole">
            <p:oleObj spid="_x0000_s53252" name="Equation" r:id="rId5" imgW="1104840" imgH="203040" progId="Equation.3">
              <p:embed/>
            </p:oleObj>
          </a:graphicData>
        </a:graphic>
      </p:graphicFrame>
      <p:graphicFrame>
        <p:nvGraphicFramePr>
          <p:cNvPr id="7" name="Object 6"/>
          <p:cNvGraphicFramePr>
            <a:graphicFrameLocks noChangeAspect="1"/>
          </p:cNvGraphicFramePr>
          <p:nvPr/>
        </p:nvGraphicFramePr>
        <p:xfrm>
          <a:off x="1981200" y="4495800"/>
          <a:ext cx="4038600" cy="692150"/>
        </p:xfrm>
        <a:graphic>
          <a:graphicData uri="http://schemas.openxmlformats.org/presentationml/2006/ole">
            <p:oleObj spid="_x0000_s53253" name="Equation" r:id="rId6" imgW="2171520" imgH="393480" progId="Equation.3">
              <p:embed/>
            </p:oleObj>
          </a:graphicData>
        </a:graphic>
      </p:graphicFrame>
      <p:graphicFrame>
        <p:nvGraphicFramePr>
          <p:cNvPr id="8" name="Object 7"/>
          <p:cNvGraphicFramePr>
            <a:graphicFrameLocks noChangeAspect="1"/>
          </p:cNvGraphicFramePr>
          <p:nvPr/>
        </p:nvGraphicFramePr>
        <p:xfrm>
          <a:off x="2394942" y="5638800"/>
          <a:ext cx="2850158" cy="430213"/>
        </p:xfrm>
        <a:graphic>
          <a:graphicData uri="http://schemas.openxmlformats.org/presentationml/2006/ole">
            <p:oleObj spid="_x0000_s53254" name="Equation" r:id="rId7" imgW="1346040" imgH="20304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i="1" dirty="0" smtClean="0"/>
              <a:t>L</a:t>
            </a:r>
            <a:r>
              <a:rPr lang="en-US" dirty="0" smtClean="0"/>
              <a:t> is causal if  </a:t>
            </a:r>
            <a:r>
              <a:rPr lang="en-US" i="1" dirty="0" smtClean="0"/>
              <a:t>h(t)=</a:t>
            </a:r>
            <a:r>
              <a:rPr lang="en-US" dirty="0" smtClean="0"/>
              <a:t>0 for </a:t>
            </a:r>
            <a:r>
              <a:rPr lang="en-US" i="1" dirty="0" smtClean="0"/>
              <a:t>t &lt; </a:t>
            </a:r>
            <a:r>
              <a:rPr lang="en-US" dirty="0" smtClean="0"/>
              <a:t>0</a:t>
            </a:r>
          </a:p>
          <a:p>
            <a:pPr>
              <a:buNone/>
            </a:pPr>
            <a:r>
              <a:rPr lang="en-US" i="1" dirty="0" smtClean="0"/>
              <a:t>L </a:t>
            </a:r>
            <a:r>
              <a:rPr lang="en-US" dirty="0" smtClean="0"/>
              <a:t>is BIBO stable if                       </a:t>
            </a:r>
          </a:p>
          <a:p>
            <a:pPr>
              <a:buNone/>
            </a:pPr>
            <a:endParaRPr lang="en-US" i="1" dirty="0" smtClean="0"/>
          </a:p>
          <a:p>
            <a:pPr>
              <a:buNone/>
            </a:pPr>
            <a:r>
              <a:rPr lang="en-US" u="sng" dirty="0" smtClean="0"/>
              <a:t>Transfer Functions</a:t>
            </a:r>
          </a:p>
          <a:p>
            <a:pPr>
              <a:buNone/>
            </a:pPr>
            <a:r>
              <a:rPr lang="en-US" dirty="0" smtClean="0"/>
              <a:t> Complex exponentials are </a:t>
            </a:r>
            <a:r>
              <a:rPr lang="en-US" dirty="0" err="1" smtClean="0"/>
              <a:t>eigenfunctions</a:t>
            </a:r>
            <a:r>
              <a:rPr lang="en-US" dirty="0" smtClean="0"/>
              <a:t> of convolution operators</a:t>
            </a:r>
          </a:p>
          <a:p>
            <a:pPr>
              <a:buNone/>
            </a:pPr>
            <a:endParaRPr lang="en-US" dirty="0" smtClean="0"/>
          </a:p>
          <a:p>
            <a:pPr>
              <a:buNone/>
            </a:pPr>
            <a:r>
              <a:rPr lang="en-US" dirty="0" smtClean="0"/>
              <a:t>Which yields</a:t>
            </a:r>
          </a:p>
          <a:p>
            <a:pPr>
              <a:buNone/>
            </a:pPr>
            <a:endParaRPr lang="en-US" dirty="0" smtClean="0"/>
          </a:p>
          <a:p>
            <a:pPr>
              <a:buNone/>
            </a:pPr>
            <a:r>
              <a:rPr lang="en-US" dirty="0" smtClean="0"/>
              <a:t>The </a:t>
            </a:r>
            <a:r>
              <a:rPr lang="en-US" dirty="0" err="1" smtClean="0"/>
              <a:t>eigenvalue</a:t>
            </a:r>
            <a:endParaRPr lang="en-US" dirty="0" smtClean="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3124200" y="630044"/>
          <a:ext cx="1858108" cy="589156"/>
        </p:xfrm>
        <a:graphic>
          <a:graphicData uri="http://schemas.openxmlformats.org/presentationml/2006/ole">
            <p:oleObj spid="_x0000_s54274" name="Equation" r:id="rId3" imgW="1041120" imgH="330120" progId="Equation.3">
              <p:embed/>
            </p:oleObj>
          </a:graphicData>
        </a:graphic>
      </p:graphicFrame>
      <p:graphicFrame>
        <p:nvGraphicFramePr>
          <p:cNvPr id="6" name="Object 5"/>
          <p:cNvGraphicFramePr>
            <a:graphicFrameLocks noChangeAspect="1"/>
          </p:cNvGraphicFramePr>
          <p:nvPr/>
        </p:nvGraphicFramePr>
        <p:xfrm>
          <a:off x="2667000" y="3409950"/>
          <a:ext cx="2667000" cy="577850"/>
        </p:xfrm>
        <a:graphic>
          <a:graphicData uri="http://schemas.openxmlformats.org/presentationml/2006/ole">
            <p:oleObj spid="_x0000_s54276" name="Equation" r:id="rId4" imgW="1523880" imgH="330120" progId="Equation.3">
              <p:embed/>
            </p:oleObj>
          </a:graphicData>
        </a:graphic>
      </p:graphicFrame>
      <p:graphicFrame>
        <p:nvGraphicFramePr>
          <p:cNvPr id="7" name="Object 6"/>
          <p:cNvGraphicFramePr>
            <a:graphicFrameLocks noChangeAspect="1"/>
          </p:cNvGraphicFramePr>
          <p:nvPr/>
        </p:nvGraphicFramePr>
        <p:xfrm>
          <a:off x="2273300" y="4572000"/>
          <a:ext cx="4508988" cy="647700"/>
        </p:xfrm>
        <a:graphic>
          <a:graphicData uri="http://schemas.openxmlformats.org/presentationml/2006/ole">
            <p:oleObj spid="_x0000_s54277" name="Equation" r:id="rId5" imgW="2298600" imgH="330120" progId="Equation.3">
              <p:embed/>
            </p:oleObj>
          </a:graphicData>
        </a:graphic>
      </p:graphicFrame>
      <p:graphicFrame>
        <p:nvGraphicFramePr>
          <p:cNvPr id="8" name="Object 7"/>
          <p:cNvGraphicFramePr>
            <a:graphicFrameLocks noChangeAspect="1"/>
          </p:cNvGraphicFramePr>
          <p:nvPr/>
        </p:nvGraphicFramePr>
        <p:xfrm>
          <a:off x="2532185" y="5638800"/>
          <a:ext cx="2662115" cy="635000"/>
        </p:xfrm>
        <a:graphic>
          <a:graphicData uri="http://schemas.openxmlformats.org/presentationml/2006/ole">
            <p:oleObj spid="_x0000_s54278" name="Equation" r:id="rId6" imgW="1384200" imgH="330120"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26163"/>
          </a:xfrm>
        </p:spPr>
        <p:txBody>
          <a:bodyPr/>
          <a:lstStyle/>
          <a:p>
            <a:pPr>
              <a:buNone/>
            </a:pPr>
            <a:r>
              <a:rPr lang="en-US" dirty="0" smtClean="0"/>
              <a:t>The </a:t>
            </a:r>
            <a:r>
              <a:rPr lang="en-US" dirty="0" err="1" smtClean="0"/>
              <a:t>eigenvalue</a:t>
            </a:r>
            <a:r>
              <a:rPr lang="en-US" dirty="0" smtClean="0"/>
              <a:t> is the Fourier transform of </a:t>
            </a:r>
            <a:r>
              <a:rPr lang="en-US" i="1" dirty="0" smtClean="0"/>
              <a:t>h.</a:t>
            </a:r>
          </a:p>
          <a:p>
            <a:pPr>
              <a:buNone/>
            </a:pPr>
            <a:r>
              <a:rPr lang="en-US" dirty="0" smtClean="0"/>
              <a:t>Since the complex exponentials are the </a:t>
            </a:r>
            <a:r>
              <a:rPr lang="en-US" dirty="0" err="1" smtClean="0"/>
              <a:t>eigenfunctions</a:t>
            </a:r>
            <a:r>
              <a:rPr lang="en-US" dirty="0" smtClean="0"/>
              <a:t> of LTI systems, it is tempting to try to decompose any function </a:t>
            </a:r>
            <a:r>
              <a:rPr lang="en-US" i="1" dirty="0" smtClean="0"/>
              <a:t>f  </a:t>
            </a:r>
            <a:r>
              <a:rPr lang="en-US" dirty="0" smtClean="0"/>
              <a:t>as a sum of these </a:t>
            </a:r>
            <a:r>
              <a:rPr lang="en-US" dirty="0" err="1" smtClean="0"/>
              <a:t>eigenfunctions</a:t>
            </a:r>
            <a:r>
              <a:rPr lang="en-US" dirty="0" smtClean="0"/>
              <a:t>. We are then able to express </a:t>
            </a:r>
            <a:r>
              <a:rPr lang="en-US" i="1" dirty="0" smtClean="0"/>
              <a:t>Lf </a:t>
            </a:r>
            <a:r>
              <a:rPr lang="en-US" dirty="0" smtClean="0"/>
              <a:t>directly from the </a:t>
            </a:r>
            <a:r>
              <a:rPr lang="en-US" dirty="0" err="1" smtClean="0"/>
              <a:t>eigenvalues</a:t>
            </a:r>
            <a:r>
              <a:rPr lang="en-US" dirty="0" smtClean="0"/>
              <a:t> ĥ(</a:t>
            </a:r>
            <a:r>
              <a:rPr lang="el-GR" dirty="0" smtClean="0"/>
              <a:t>ω</a:t>
            </a:r>
            <a:r>
              <a:rPr lang="en-US" dirty="0" smtClean="0"/>
              <a:t>). The Fourier analysis proves that, under weak conditions on </a:t>
            </a:r>
            <a:r>
              <a:rPr lang="en-US" i="1" dirty="0" smtClean="0"/>
              <a:t>f </a:t>
            </a:r>
            <a:r>
              <a:rPr lang="en-US" dirty="0" smtClean="0"/>
              <a:t>, it is indeed possible to write it as a Fourier integral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Integrals</a:t>
            </a:r>
            <a:endParaRPr lang="en-US" dirty="0"/>
          </a:p>
        </p:txBody>
      </p:sp>
      <p:sp>
        <p:nvSpPr>
          <p:cNvPr id="3" name="Content Placeholder 2"/>
          <p:cNvSpPr>
            <a:spLocks noGrp="1"/>
          </p:cNvSpPr>
          <p:nvPr>
            <p:ph idx="1"/>
          </p:nvPr>
        </p:nvSpPr>
        <p:spPr>
          <a:xfrm>
            <a:off x="457200" y="1600200"/>
            <a:ext cx="8229600" cy="5257800"/>
          </a:xfrm>
        </p:spPr>
        <p:txBody>
          <a:bodyPr/>
          <a:lstStyle/>
          <a:p>
            <a:pPr>
              <a:buNone/>
            </a:pPr>
            <a:r>
              <a:rPr lang="en-US" dirty="0" smtClean="0"/>
              <a:t>To avoid convergence issues, the Fourier integral is first defined  over the space </a:t>
            </a:r>
            <a:r>
              <a:rPr lang="en-US" b="1" dirty="0" smtClean="0"/>
              <a:t>L</a:t>
            </a:r>
            <a:r>
              <a:rPr lang="en-US" b="1" baseline="30000" dirty="0" smtClean="0"/>
              <a:t>1</a:t>
            </a:r>
            <a:r>
              <a:rPr lang="en-US" dirty="0" smtClean="0"/>
              <a:t>(</a:t>
            </a:r>
            <a:r>
              <a:rPr lang="en-US" dirty="0" smtClean="0">
                <a:latin typeface="Castellar" pitchFamily="18" charset="0"/>
              </a:rPr>
              <a:t>R</a:t>
            </a:r>
            <a:r>
              <a:rPr lang="en-US" dirty="0" smtClean="0">
                <a:latin typeface="+mj-lt"/>
              </a:rPr>
              <a:t>) of </a:t>
            </a:r>
            <a:r>
              <a:rPr lang="en-US" dirty="0" err="1" smtClean="0">
                <a:latin typeface="+mj-lt"/>
              </a:rPr>
              <a:t>integrable</a:t>
            </a:r>
            <a:r>
              <a:rPr lang="en-US" dirty="0" smtClean="0">
                <a:latin typeface="+mj-lt"/>
              </a:rPr>
              <a:t> functions.  It is then extended to the space </a:t>
            </a:r>
            <a:r>
              <a:rPr lang="en-US" b="1" dirty="0" smtClean="0">
                <a:latin typeface="+mj-lt"/>
              </a:rPr>
              <a:t>L</a:t>
            </a:r>
            <a:r>
              <a:rPr lang="en-US" b="1" baseline="30000" dirty="0" smtClean="0">
                <a:latin typeface="+mj-lt"/>
              </a:rPr>
              <a:t>2</a:t>
            </a:r>
            <a:r>
              <a:rPr lang="en-US" dirty="0" smtClean="0">
                <a:latin typeface="+mj-lt"/>
              </a:rPr>
              <a:t>(</a:t>
            </a:r>
            <a:r>
              <a:rPr lang="en-US" dirty="0" smtClean="0">
                <a:latin typeface="Castellar" pitchFamily="18" charset="0"/>
              </a:rPr>
              <a:t>R</a:t>
            </a:r>
            <a:r>
              <a:rPr lang="en-US" dirty="0" smtClean="0">
                <a:latin typeface="+mj-lt"/>
              </a:rPr>
              <a:t>) of finite energy functions.</a:t>
            </a:r>
          </a:p>
          <a:p>
            <a:pPr>
              <a:buNone/>
            </a:pPr>
            <a:r>
              <a:rPr lang="en-US" u="sng" dirty="0" smtClean="0">
                <a:latin typeface="+mj-lt"/>
              </a:rPr>
              <a:t>Fourier Transform in </a:t>
            </a:r>
            <a:r>
              <a:rPr lang="en-US" b="1" u="sng" dirty="0" smtClean="0"/>
              <a:t>L</a:t>
            </a:r>
            <a:r>
              <a:rPr lang="en-US" b="1" u="sng" baseline="30000" dirty="0" smtClean="0"/>
              <a:t>1</a:t>
            </a:r>
            <a:r>
              <a:rPr lang="en-US" u="sng" dirty="0" smtClean="0"/>
              <a:t>(</a:t>
            </a:r>
            <a:r>
              <a:rPr lang="en-US" u="sng" dirty="0" smtClean="0">
                <a:latin typeface="Castellar" pitchFamily="18" charset="0"/>
              </a:rPr>
              <a:t>R</a:t>
            </a:r>
            <a:r>
              <a:rPr lang="en-US" u="sng" dirty="0" smtClean="0"/>
              <a:t>) </a:t>
            </a:r>
          </a:p>
          <a:p>
            <a:pPr>
              <a:buNone/>
            </a:pPr>
            <a:endParaRPr lang="en-US" u="sng" dirty="0" smtClean="0"/>
          </a:p>
          <a:p>
            <a:pPr>
              <a:buNone/>
            </a:pPr>
            <a:endParaRPr lang="en-US" u="sng" dirty="0" smtClean="0"/>
          </a:p>
          <a:p>
            <a:pPr>
              <a:buNone/>
            </a:pPr>
            <a:r>
              <a:rPr lang="en-US" dirty="0" smtClean="0"/>
              <a:t>This</a:t>
            </a:r>
            <a:r>
              <a:rPr lang="en-US" u="sng" dirty="0" smtClean="0"/>
              <a:t> </a:t>
            </a:r>
            <a:r>
              <a:rPr lang="en-US" dirty="0" smtClean="0"/>
              <a:t>integral measures “how much” oscillations are at the frequency </a:t>
            </a:r>
            <a:r>
              <a:rPr lang="el-GR" dirty="0" smtClean="0"/>
              <a:t>ω</a:t>
            </a:r>
            <a:r>
              <a:rPr lang="en-US" dirty="0" smtClean="0"/>
              <a:t> there is in </a:t>
            </a:r>
            <a:r>
              <a:rPr lang="en-US" i="1" dirty="0" smtClean="0"/>
              <a:t>f</a:t>
            </a:r>
            <a:endParaRPr lang="en-US" dirty="0"/>
          </a:p>
        </p:txBody>
      </p:sp>
      <p:graphicFrame>
        <p:nvGraphicFramePr>
          <p:cNvPr id="4" name="Object 3"/>
          <p:cNvGraphicFramePr>
            <a:graphicFrameLocks noChangeAspect="1"/>
          </p:cNvGraphicFramePr>
          <p:nvPr/>
        </p:nvGraphicFramePr>
        <p:xfrm>
          <a:off x="1934308" y="4343400"/>
          <a:ext cx="3323492" cy="800100"/>
        </p:xfrm>
        <a:graphic>
          <a:graphicData uri="http://schemas.openxmlformats.org/presentationml/2006/ole">
            <p:oleObj spid="_x0000_s56322" name="Equation" r:id="rId3" imgW="1371600" imgH="33012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If </a:t>
            </a:r>
            <a:r>
              <a:rPr lang="en-US" i="1" dirty="0" smtClean="0"/>
              <a:t>f</a:t>
            </a:r>
            <a:r>
              <a:rPr lang="en-US" dirty="0" smtClean="0"/>
              <a:t>  belongs to </a:t>
            </a:r>
            <a:r>
              <a:rPr lang="en-US" b="1" dirty="0" smtClean="0"/>
              <a:t>L</a:t>
            </a:r>
            <a:r>
              <a:rPr lang="en-US" b="1" baseline="30000" dirty="0" smtClean="0"/>
              <a:t>1</a:t>
            </a:r>
            <a:r>
              <a:rPr lang="en-US" dirty="0" smtClean="0"/>
              <a:t>(</a:t>
            </a:r>
            <a:r>
              <a:rPr lang="en-US" dirty="0" smtClean="0">
                <a:latin typeface="Castellar" pitchFamily="18" charset="0"/>
              </a:rPr>
              <a:t>R</a:t>
            </a:r>
            <a:r>
              <a:rPr lang="en-US" dirty="0" smtClean="0"/>
              <a:t>) then the Fourier integral converges . If by the same token  the Fourier transform of </a:t>
            </a:r>
            <a:r>
              <a:rPr lang="en-US" i="1" dirty="0" smtClean="0"/>
              <a:t>f </a:t>
            </a:r>
            <a:r>
              <a:rPr lang="en-US" dirty="0" smtClean="0"/>
              <a:t>is </a:t>
            </a:r>
            <a:r>
              <a:rPr lang="en-US" dirty="0" err="1" smtClean="0"/>
              <a:t>integrable</a:t>
            </a:r>
            <a:r>
              <a:rPr lang="en-US" dirty="0" smtClean="0"/>
              <a:t> then</a:t>
            </a:r>
          </a:p>
          <a:p>
            <a:pPr>
              <a:buNone/>
            </a:pPr>
            <a:endParaRPr lang="en-US" dirty="0" smtClean="0"/>
          </a:p>
          <a:p>
            <a:pPr>
              <a:buNone/>
            </a:pPr>
            <a:endParaRPr lang="en-US" dirty="0" smtClean="0"/>
          </a:p>
          <a:p>
            <a:pPr>
              <a:buNone/>
            </a:pPr>
            <a:r>
              <a:rPr lang="en-US" dirty="0" smtClean="0"/>
              <a:t>This is the Inverse Fourier Transform. This inversion formula reconstructs </a:t>
            </a:r>
            <a:r>
              <a:rPr lang="en-US" i="1" dirty="0" smtClean="0"/>
              <a:t>f</a:t>
            </a:r>
            <a:r>
              <a:rPr lang="en-US" dirty="0" smtClean="0"/>
              <a:t> as a continuous sum of weighted sinusoidal waves. The FT and the IFT imply that both </a:t>
            </a:r>
            <a:r>
              <a:rPr lang="en-US" i="1" dirty="0" smtClean="0"/>
              <a:t>f </a:t>
            </a:r>
            <a:r>
              <a:rPr lang="en-US" dirty="0" smtClean="0"/>
              <a:t>and its transform are </a:t>
            </a:r>
            <a:r>
              <a:rPr lang="en-US" dirty="0" err="1" smtClean="0"/>
              <a:t>integrable</a:t>
            </a:r>
            <a:r>
              <a:rPr lang="en-US" dirty="0" smtClean="0"/>
              <a:t> and continuous.</a:t>
            </a:r>
          </a:p>
          <a:p>
            <a:pPr>
              <a:buNone/>
            </a:pPr>
            <a:r>
              <a:rPr lang="en-US" dirty="0" smtClean="0"/>
              <a:t>The most important property of the Fourier transform for signal-processing applications is the convolution theorem.</a:t>
            </a:r>
            <a:endParaRPr lang="en-US" dirty="0"/>
          </a:p>
        </p:txBody>
      </p:sp>
      <p:graphicFrame>
        <p:nvGraphicFramePr>
          <p:cNvPr id="4" name="Object 3"/>
          <p:cNvGraphicFramePr>
            <a:graphicFrameLocks noChangeAspect="1"/>
          </p:cNvGraphicFramePr>
          <p:nvPr/>
        </p:nvGraphicFramePr>
        <p:xfrm>
          <a:off x="2625725" y="1676400"/>
          <a:ext cx="3246438" cy="798513"/>
        </p:xfrm>
        <a:graphic>
          <a:graphicData uri="http://schemas.openxmlformats.org/presentationml/2006/ole">
            <p:oleObj spid="_x0000_s58369" name="Equation" r:id="rId3" imgW="1600200" imgH="39348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u="sng" dirty="0" smtClean="0"/>
              <a:t>Convolution theorem:</a:t>
            </a:r>
          </a:p>
          <a:p>
            <a:pPr>
              <a:buNone/>
            </a:pPr>
            <a:r>
              <a:rPr lang="en-US" dirty="0" smtClean="0"/>
              <a:t>If                  then                            </a:t>
            </a:r>
          </a:p>
          <a:p>
            <a:pPr>
              <a:buNone/>
            </a:pPr>
            <a:r>
              <a:rPr lang="en-US" dirty="0" smtClean="0"/>
              <a:t>Proof:</a:t>
            </a:r>
          </a:p>
          <a:p>
            <a:pPr>
              <a:buNone/>
            </a:pPr>
            <a:r>
              <a:rPr lang="en-US" dirty="0" smtClean="0"/>
              <a:t>                                                               </a:t>
            </a:r>
          </a:p>
          <a:p>
            <a:pPr>
              <a:buNone/>
            </a:pPr>
            <a:r>
              <a:rPr lang="en-US" dirty="0" smtClean="0"/>
              <a:t>Change of variable </a:t>
            </a:r>
            <a:r>
              <a:rPr lang="en-US" i="1" dirty="0" smtClean="0"/>
              <a:t>v= t-u</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r>
              <a:rPr lang="en-US" dirty="0" smtClean="0"/>
              <a:t>The response of a LTI system can be calculated from its Fourier transform with the inversion formula</a:t>
            </a:r>
            <a:endParaRPr lang="en-US" dirty="0"/>
          </a:p>
        </p:txBody>
      </p:sp>
      <p:graphicFrame>
        <p:nvGraphicFramePr>
          <p:cNvPr id="4" name="Object 3"/>
          <p:cNvGraphicFramePr>
            <a:graphicFrameLocks noChangeAspect="1"/>
          </p:cNvGraphicFramePr>
          <p:nvPr/>
        </p:nvGraphicFramePr>
        <p:xfrm>
          <a:off x="381000" y="609600"/>
          <a:ext cx="1492250" cy="508000"/>
        </p:xfrm>
        <a:graphic>
          <a:graphicData uri="http://schemas.openxmlformats.org/presentationml/2006/ole">
            <p:oleObj spid="_x0000_s59394" name="Equation" r:id="rId3" imgW="596880" imgH="203040" progId="Equation.3">
              <p:embed/>
            </p:oleObj>
          </a:graphicData>
        </a:graphic>
      </p:graphicFrame>
      <p:graphicFrame>
        <p:nvGraphicFramePr>
          <p:cNvPr id="5" name="Object 4"/>
          <p:cNvGraphicFramePr>
            <a:graphicFrameLocks noChangeAspect="1"/>
          </p:cNvGraphicFramePr>
          <p:nvPr/>
        </p:nvGraphicFramePr>
        <p:xfrm>
          <a:off x="3056021" y="609600"/>
          <a:ext cx="2176379" cy="469900"/>
        </p:xfrm>
        <a:graphic>
          <a:graphicData uri="http://schemas.openxmlformats.org/presentationml/2006/ole">
            <p:oleObj spid="_x0000_s59395" name="Equation" r:id="rId4" imgW="1117440" imgH="241200" progId="Equation.3">
              <p:embed/>
            </p:oleObj>
          </a:graphicData>
        </a:graphic>
      </p:graphicFrame>
      <p:graphicFrame>
        <p:nvGraphicFramePr>
          <p:cNvPr id="6" name="Object 5"/>
          <p:cNvGraphicFramePr>
            <a:graphicFrameLocks noChangeAspect="1"/>
          </p:cNvGraphicFramePr>
          <p:nvPr/>
        </p:nvGraphicFramePr>
        <p:xfrm>
          <a:off x="928688" y="1676400"/>
          <a:ext cx="4924425" cy="711200"/>
        </p:xfrm>
        <a:graphic>
          <a:graphicData uri="http://schemas.openxmlformats.org/presentationml/2006/ole">
            <p:oleObj spid="_x0000_s59396" name="Equation" r:id="rId5" imgW="2286000" imgH="330120" progId="Equation.3">
              <p:embed/>
            </p:oleObj>
          </a:graphicData>
        </a:graphic>
      </p:graphicFrame>
      <p:graphicFrame>
        <p:nvGraphicFramePr>
          <p:cNvPr id="7" name="Object 6"/>
          <p:cNvGraphicFramePr>
            <a:graphicFrameLocks noChangeAspect="1"/>
          </p:cNvGraphicFramePr>
          <p:nvPr/>
        </p:nvGraphicFramePr>
        <p:xfrm>
          <a:off x="769327" y="3048000"/>
          <a:ext cx="4901223" cy="736600"/>
        </p:xfrm>
        <a:graphic>
          <a:graphicData uri="http://schemas.openxmlformats.org/presentationml/2006/ole">
            <p:oleObj spid="_x0000_s59397" name="Equation" r:id="rId6" imgW="2197080" imgH="330120" progId="Equation.3">
              <p:embed/>
            </p:oleObj>
          </a:graphicData>
        </a:graphic>
      </p:graphicFrame>
      <p:graphicFrame>
        <p:nvGraphicFramePr>
          <p:cNvPr id="8" name="Object 7"/>
          <p:cNvGraphicFramePr>
            <a:graphicFrameLocks noChangeAspect="1"/>
          </p:cNvGraphicFramePr>
          <p:nvPr/>
        </p:nvGraphicFramePr>
        <p:xfrm>
          <a:off x="329746" y="4267200"/>
          <a:ext cx="5505904" cy="774700"/>
        </p:xfrm>
        <a:graphic>
          <a:graphicData uri="http://schemas.openxmlformats.org/presentationml/2006/ole">
            <p:oleObj spid="_x0000_s59398" name="Equation" r:id="rId7" imgW="2527200" imgH="355320" progId="Equation.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ph idx="1"/>
          </p:nvPr>
        </p:nvGraphicFramePr>
        <p:xfrm>
          <a:off x="1447800" y="685800"/>
          <a:ext cx="6096000" cy="968375"/>
        </p:xfrm>
        <a:graphic>
          <a:graphicData uri="http://schemas.openxmlformats.org/presentationml/2006/ole">
            <p:oleObj spid="_x0000_s60418" name="Equation" r:id="rId3" imgW="2476440" imgH="393480" progId="Equation.3">
              <p:embed/>
            </p:oleObj>
          </a:graphicData>
        </a:graphic>
      </p:graphicFrame>
      <p:sp>
        <p:nvSpPr>
          <p:cNvPr id="5" name="TextBox 4"/>
          <p:cNvSpPr txBox="1"/>
          <p:nvPr/>
        </p:nvSpPr>
        <p:spPr>
          <a:xfrm>
            <a:off x="0" y="1676400"/>
            <a:ext cx="9144000" cy="2062103"/>
          </a:xfrm>
          <a:prstGeom prst="rect">
            <a:avLst/>
          </a:prstGeom>
          <a:noFill/>
        </p:spPr>
        <p:txBody>
          <a:bodyPr wrap="square" rtlCol="0">
            <a:spAutoFit/>
          </a:bodyPr>
          <a:lstStyle/>
          <a:p>
            <a:r>
              <a:rPr lang="en-US" sz="3200" dirty="0" smtClean="0"/>
              <a:t>Each frequency component            of amplitude           is amplified or attenuated by           . Such a convolution is thus called a </a:t>
            </a:r>
            <a:r>
              <a:rPr lang="en-US" sz="3200" i="1" dirty="0" smtClean="0"/>
              <a:t>frequency filtering , </a:t>
            </a:r>
            <a:r>
              <a:rPr lang="en-US" sz="3200" dirty="0" smtClean="0"/>
              <a:t>and</a:t>
            </a:r>
          </a:p>
          <a:p>
            <a:r>
              <a:rPr lang="en-US" sz="3200" dirty="0" smtClean="0"/>
              <a:t>       is the </a:t>
            </a:r>
            <a:r>
              <a:rPr lang="en-US" sz="3200" i="1" dirty="0" smtClean="0"/>
              <a:t>transfer function</a:t>
            </a:r>
            <a:r>
              <a:rPr lang="en-US" sz="3200" dirty="0" smtClean="0"/>
              <a:t> of the filter.</a:t>
            </a:r>
            <a:endParaRPr lang="en-US" dirty="0"/>
          </a:p>
        </p:txBody>
      </p:sp>
      <p:graphicFrame>
        <p:nvGraphicFramePr>
          <p:cNvPr id="6" name="Object 5"/>
          <p:cNvGraphicFramePr>
            <a:graphicFrameLocks noChangeAspect="1"/>
          </p:cNvGraphicFramePr>
          <p:nvPr/>
        </p:nvGraphicFramePr>
        <p:xfrm>
          <a:off x="4800600" y="1600200"/>
          <a:ext cx="787399" cy="654785"/>
        </p:xfrm>
        <a:graphic>
          <a:graphicData uri="http://schemas.openxmlformats.org/presentationml/2006/ole">
            <p:oleObj spid="_x0000_s60419" name="Equation" r:id="rId4" imgW="253800" imgH="203040" progId="Equation.3">
              <p:embed/>
            </p:oleObj>
          </a:graphicData>
        </a:graphic>
      </p:graphicFrame>
      <p:graphicFrame>
        <p:nvGraphicFramePr>
          <p:cNvPr id="7" name="Object 6"/>
          <p:cNvGraphicFramePr>
            <a:graphicFrameLocks noChangeAspect="1"/>
          </p:cNvGraphicFramePr>
          <p:nvPr/>
        </p:nvGraphicFramePr>
        <p:xfrm>
          <a:off x="7924800" y="1676400"/>
          <a:ext cx="749300" cy="490921"/>
        </p:xfrm>
        <a:graphic>
          <a:graphicData uri="http://schemas.openxmlformats.org/presentationml/2006/ole">
            <p:oleObj spid="_x0000_s60420" name="Equation" r:id="rId5" imgW="368280" imgH="241200" progId="Equation.3">
              <p:embed/>
            </p:oleObj>
          </a:graphicData>
        </a:graphic>
      </p:graphicFrame>
      <p:graphicFrame>
        <p:nvGraphicFramePr>
          <p:cNvPr id="8" name="Object 7"/>
          <p:cNvGraphicFramePr>
            <a:graphicFrameLocks noChangeAspect="1"/>
          </p:cNvGraphicFramePr>
          <p:nvPr/>
        </p:nvGraphicFramePr>
        <p:xfrm>
          <a:off x="4953000" y="2209800"/>
          <a:ext cx="723900" cy="509411"/>
        </p:xfrm>
        <a:graphic>
          <a:graphicData uri="http://schemas.openxmlformats.org/presentationml/2006/ole">
            <p:oleObj spid="_x0000_s60421" name="Equation" r:id="rId6" imgW="342720" imgH="241200" progId="Equation.3">
              <p:embed/>
            </p:oleObj>
          </a:graphicData>
        </a:graphic>
      </p:graphicFrame>
      <p:graphicFrame>
        <p:nvGraphicFramePr>
          <p:cNvPr id="9" name="Object 8"/>
          <p:cNvGraphicFramePr>
            <a:graphicFrameLocks noChangeAspect="1"/>
          </p:cNvGraphicFramePr>
          <p:nvPr/>
        </p:nvGraphicFramePr>
        <p:xfrm>
          <a:off x="304800" y="3173730"/>
          <a:ext cx="609599" cy="477520"/>
        </p:xfrm>
        <a:graphic>
          <a:graphicData uri="http://schemas.openxmlformats.org/presentationml/2006/ole">
            <p:oleObj spid="_x0000_s60422" name="Equation" r:id="rId7" imgW="126720" imgH="21564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Sparse Representations and Approximations  </a:t>
            </a:r>
            <a:endParaRPr lang="en-US" dirty="0"/>
          </a:p>
        </p:txBody>
      </p:sp>
      <p:sp>
        <p:nvSpPr>
          <p:cNvPr id="3" name="Content Placeholder 2"/>
          <p:cNvSpPr>
            <a:spLocks noGrp="1"/>
          </p:cNvSpPr>
          <p:nvPr>
            <p:ph idx="1"/>
          </p:nvPr>
        </p:nvSpPr>
        <p:spPr/>
        <p:txBody>
          <a:bodyPr/>
          <a:lstStyle/>
          <a:p>
            <a:pPr>
              <a:buNone/>
            </a:pPr>
            <a:r>
              <a:rPr lang="en-US" dirty="0" smtClean="0"/>
              <a:t>Orthogonal bases are replaced by redundant dictionary of waveforms</a:t>
            </a:r>
          </a:p>
          <a:p>
            <a:pPr>
              <a:buNone/>
            </a:pPr>
            <a:r>
              <a:rPr lang="en-US" dirty="0" smtClean="0"/>
              <a:t>Focus now is more on sparse representations than wavelet construction.</a:t>
            </a:r>
          </a:p>
          <a:p>
            <a:pPr>
              <a:buNone/>
            </a:pPr>
            <a:r>
              <a:rPr lang="en-US" dirty="0" smtClean="0"/>
              <a:t>Sparse representation decreases computations, memory and improve data communications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Transform in </a:t>
            </a:r>
            <a:r>
              <a:rPr lang="en-US" b="1" dirty="0" smtClean="0"/>
              <a:t>L</a:t>
            </a:r>
            <a:r>
              <a:rPr lang="en-US" b="1" baseline="30000" dirty="0" smtClean="0"/>
              <a:t>2</a:t>
            </a:r>
            <a:r>
              <a:rPr lang="en-US" dirty="0" smtClean="0"/>
              <a:t>(</a:t>
            </a:r>
            <a:r>
              <a:rPr lang="en-US" dirty="0" smtClean="0">
                <a:latin typeface="Castellar" pitchFamily="18" charset="0"/>
              </a:rPr>
              <a:t>R</a:t>
            </a:r>
            <a:r>
              <a:rPr lang="en-US" dirty="0" smtClean="0"/>
              <a:t>)</a:t>
            </a:r>
            <a:endParaRPr lang="en-US" dirty="0"/>
          </a:p>
        </p:txBody>
      </p:sp>
      <p:sp>
        <p:nvSpPr>
          <p:cNvPr id="3" name="Content Placeholder 2"/>
          <p:cNvSpPr>
            <a:spLocks noGrp="1"/>
          </p:cNvSpPr>
          <p:nvPr>
            <p:ph idx="1"/>
          </p:nvPr>
        </p:nvSpPr>
        <p:spPr>
          <a:xfrm>
            <a:off x="0" y="1600200"/>
            <a:ext cx="9144000" cy="5257800"/>
          </a:xfrm>
        </p:spPr>
        <p:txBody>
          <a:bodyPr>
            <a:normAutofit fontScale="92500"/>
          </a:bodyPr>
          <a:lstStyle/>
          <a:p>
            <a:pPr>
              <a:buNone/>
            </a:pPr>
            <a:r>
              <a:rPr lang="en-US" dirty="0" smtClean="0"/>
              <a:t>The Fourier transform of the indicator function</a:t>
            </a:r>
          </a:p>
          <a:p>
            <a:pPr>
              <a:buNone/>
            </a:pPr>
            <a:r>
              <a:rPr lang="en-US" dirty="0" smtClean="0"/>
              <a:t>              is                                   . This Fourier transform is not </a:t>
            </a:r>
            <a:r>
              <a:rPr lang="en-US" dirty="0" err="1" smtClean="0"/>
              <a:t>integrable</a:t>
            </a:r>
            <a:r>
              <a:rPr lang="en-US" dirty="0" smtClean="0"/>
              <a:t> because </a:t>
            </a:r>
            <a:r>
              <a:rPr lang="en-US" i="1" dirty="0" smtClean="0"/>
              <a:t>f</a:t>
            </a:r>
            <a:r>
              <a:rPr lang="en-US" dirty="0" smtClean="0"/>
              <a:t> is not continuous. The inverse Fourier transform does not apply. However its square is </a:t>
            </a:r>
            <a:r>
              <a:rPr lang="en-US" dirty="0" err="1" smtClean="0"/>
              <a:t>integrable</a:t>
            </a:r>
            <a:r>
              <a:rPr lang="en-US" dirty="0" smtClean="0"/>
              <a:t> therefore it is important to extend the FT to the space </a:t>
            </a:r>
            <a:r>
              <a:rPr lang="en-US" b="1" dirty="0" smtClean="0"/>
              <a:t>L</a:t>
            </a:r>
            <a:r>
              <a:rPr lang="en-US" b="1" baseline="30000" dirty="0" smtClean="0"/>
              <a:t>2</a:t>
            </a:r>
            <a:r>
              <a:rPr lang="en-US" dirty="0" smtClean="0"/>
              <a:t>(</a:t>
            </a:r>
            <a:r>
              <a:rPr lang="en-US" dirty="0" smtClean="0">
                <a:latin typeface="Castellar" pitchFamily="18" charset="0"/>
              </a:rPr>
              <a:t>R</a:t>
            </a:r>
            <a:r>
              <a:rPr lang="en-US" dirty="0" smtClean="0"/>
              <a:t>) of functions </a:t>
            </a:r>
            <a:r>
              <a:rPr lang="en-US" i="1" dirty="0" smtClean="0"/>
              <a:t>f </a:t>
            </a:r>
            <a:r>
              <a:rPr lang="en-US" dirty="0" smtClean="0"/>
              <a:t> with finite energy                                    </a:t>
            </a:r>
          </a:p>
          <a:p>
            <a:pPr>
              <a:buNone/>
            </a:pPr>
            <a:endParaRPr lang="en-US" dirty="0" smtClean="0"/>
          </a:p>
          <a:p>
            <a:pPr>
              <a:buNone/>
            </a:pPr>
            <a:endParaRPr lang="en-US" dirty="0" smtClean="0"/>
          </a:p>
          <a:p>
            <a:pPr>
              <a:buNone/>
            </a:pPr>
            <a:r>
              <a:rPr lang="en-US" b="1" dirty="0" smtClean="0"/>
              <a:t>L</a:t>
            </a:r>
            <a:r>
              <a:rPr lang="en-US" b="1" baseline="30000" dirty="0" smtClean="0"/>
              <a:t>2</a:t>
            </a:r>
            <a:r>
              <a:rPr lang="en-US" dirty="0" smtClean="0"/>
              <a:t>(</a:t>
            </a:r>
            <a:r>
              <a:rPr lang="en-US" dirty="0" smtClean="0">
                <a:latin typeface="Castellar" pitchFamily="18" charset="0"/>
              </a:rPr>
              <a:t>R</a:t>
            </a:r>
            <a:r>
              <a:rPr lang="en-US" dirty="0" smtClean="0"/>
              <a:t>) is an Hilbert Space</a:t>
            </a:r>
          </a:p>
          <a:p>
            <a:pPr>
              <a:buNone/>
            </a:pPr>
            <a:r>
              <a:rPr lang="en-US" dirty="0" smtClean="0"/>
              <a:t>   </a:t>
            </a:r>
            <a:endParaRPr lang="en-US" dirty="0"/>
          </a:p>
        </p:txBody>
      </p:sp>
      <p:graphicFrame>
        <p:nvGraphicFramePr>
          <p:cNvPr id="4" name="Object 3"/>
          <p:cNvGraphicFramePr>
            <a:graphicFrameLocks noChangeAspect="1"/>
          </p:cNvGraphicFramePr>
          <p:nvPr/>
        </p:nvGraphicFramePr>
        <p:xfrm>
          <a:off x="324853" y="2286000"/>
          <a:ext cx="932447" cy="393700"/>
        </p:xfrm>
        <a:graphic>
          <a:graphicData uri="http://schemas.openxmlformats.org/presentationml/2006/ole">
            <p:oleObj spid="_x0000_s61442" name="Equation" r:id="rId3" imgW="571320" imgH="241200" progId="Equation.3">
              <p:embed/>
            </p:oleObj>
          </a:graphicData>
        </a:graphic>
      </p:graphicFrame>
      <p:graphicFrame>
        <p:nvGraphicFramePr>
          <p:cNvPr id="5" name="Object 4"/>
          <p:cNvGraphicFramePr>
            <a:graphicFrameLocks noChangeAspect="1"/>
          </p:cNvGraphicFramePr>
          <p:nvPr/>
        </p:nvGraphicFramePr>
        <p:xfrm>
          <a:off x="1600200" y="2133600"/>
          <a:ext cx="2923048" cy="713500"/>
        </p:xfrm>
        <a:graphic>
          <a:graphicData uri="http://schemas.openxmlformats.org/presentationml/2006/ole">
            <p:oleObj spid="_x0000_s61443" name="Equation" r:id="rId4" imgW="1612800" imgH="393480" progId="Equation.3">
              <p:embed/>
            </p:oleObj>
          </a:graphicData>
        </a:graphic>
      </p:graphicFrame>
      <p:graphicFrame>
        <p:nvGraphicFramePr>
          <p:cNvPr id="6" name="Object 5"/>
          <p:cNvGraphicFramePr>
            <a:graphicFrameLocks noChangeAspect="1"/>
          </p:cNvGraphicFramePr>
          <p:nvPr/>
        </p:nvGraphicFramePr>
        <p:xfrm>
          <a:off x="3505200" y="4622800"/>
          <a:ext cx="2286000" cy="762000"/>
        </p:xfrm>
        <a:graphic>
          <a:graphicData uri="http://schemas.openxmlformats.org/presentationml/2006/ole">
            <p:oleObj spid="_x0000_s61444" name="Equation" r:id="rId5" imgW="1066680" imgH="355320" progId="Equation.3">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Banach</a:t>
            </a:r>
            <a:r>
              <a:rPr lang="en-US" dirty="0" smtClean="0"/>
              <a:t> and Hilbert Spaces</a:t>
            </a:r>
            <a:endParaRPr lang="en-US" dirty="0"/>
          </a:p>
        </p:txBody>
      </p:sp>
      <p:sp>
        <p:nvSpPr>
          <p:cNvPr id="3" name="Content Placeholder 2"/>
          <p:cNvSpPr>
            <a:spLocks noGrp="1"/>
          </p:cNvSpPr>
          <p:nvPr>
            <p:ph idx="1"/>
          </p:nvPr>
        </p:nvSpPr>
        <p:spPr>
          <a:xfrm>
            <a:off x="457200" y="1371600"/>
            <a:ext cx="8229600" cy="5486400"/>
          </a:xfrm>
        </p:spPr>
        <p:txBody>
          <a:bodyPr>
            <a:normAutofit fontScale="40000" lnSpcReduction="20000"/>
          </a:bodyPr>
          <a:lstStyle/>
          <a:p>
            <a:pPr>
              <a:buNone/>
            </a:pPr>
            <a:r>
              <a:rPr lang="en-US" sz="8000" dirty="0" smtClean="0"/>
              <a:t>Signals are often considered as vectors. To define a distance, we work within a vector space </a:t>
            </a:r>
            <a:r>
              <a:rPr lang="en-US" sz="8000" b="1" i="1" dirty="0" smtClean="0"/>
              <a:t>H </a:t>
            </a:r>
            <a:r>
              <a:rPr lang="en-US" sz="8000" dirty="0" smtClean="0"/>
              <a:t>that admits a norm. A norm satisfies the following properties:</a:t>
            </a:r>
          </a:p>
          <a:p>
            <a:pPr>
              <a:buNone/>
            </a:pPr>
            <a:r>
              <a:rPr lang="en-US" sz="8000" dirty="0" smtClean="0"/>
              <a:t>                                           and</a:t>
            </a:r>
          </a:p>
          <a:p>
            <a:pPr>
              <a:buNone/>
            </a:pPr>
            <a:endParaRPr lang="en-US" sz="5800" dirty="0" smtClean="0"/>
          </a:p>
          <a:p>
            <a:pPr>
              <a:buNone/>
            </a:pPr>
            <a:endParaRPr lang="en-US" sz="5800" dirty="0" smtClean="0"/>
          </a:p>
          <a:p>
            <a:pPr>
              <a:buNone/>
            </a:pPr>
            <a:endParaRPr lang="en-US" sz="5800" dirty="0" smtClean="0"/>
          </a:p>
          <a:p>
            <a:pPr>
              <a:buNone/>
            </a:pPr>
            <a:endParaRPr lang="en-US" sz="5800" dirty="0" smtClean="0"/>
          </a:p>
          <a:p>
            <a:pPr>
              <a:buNone/>
            </a:pPr>
            <a:endParaRPr lang="en-US" sz="5800" dirty="0" smtClean="0"/>
          </a:p>
          <a:p>
            <a:pPr>
              <a:buNone/>
            </a:pPr>
            <a:r>
              <a:rPr lang="en-US" sz="8000" b="1" i="1" dirty="0" smtClean="0"/>
              <a:t>H </a:t>
            </a:r>
            <a:r>
              <a:rPr lang="en-US" sz="8000" dirty="0" smtClean="0"/>
              <a:t>is called a </a:t>
            </a:r>
            <a:r>
              <a:rPr lang="en-US" sz="8000" dirty="0" err="1" smtClean="0"/>
              <a:t>normed</a:t>
            </a:r>
            <a:r>
              <a:rPr lang="en-US" sz="8000" dirty="0" smtClean="0"/>
              <a:t> space</a:t>
            </a:r>
            <a:endParaRPr lang="en-US" sz="8000" b="1" i="1" dirty="0" smtClean="0"/>
          </a:p>
          <a:p>
            <a:pPr>
              <a:buNone/>
            </a:pPr>
            <a:endParaRPr lang="en-US" sz="5800" dirty="0" smtClean="0"/>
          </a:p>
          <a:p>
            <a:pPr>
              <a:buNone/>
            </a:pPr>
            <a:r>
              <a:rPr lang="en-US" sz="5800" dirty="0" smtClean="0"/>
              <a:t>                                            </a:t>
            </a:r>
          </a:p>
          <a:p>
            <a:pPr>
              <a:buNone/>
            </a:pPr>
            <a:endParaRPr lang="en-US" dirty="0" smtClean="0"/>
          </a:p>
          <a:p>
            <a:pPr>
              <a:buNone/>
            </a:pPr>
            <a:endParaRPr lang="en-US" dirty="0" smtClean="0"/>
          </a:p>
          <a:p>
            <a:pPr>
              <a:buNone/>
            </a:pPr>
            <a:endParaRPr lang="en-US" b="1" i="1" dirty="0"/>
          </a:p>
        </p:txBody>
      </p:sp>
      <p:graphicFrame>
        <p:nvGraphicFramePr>
          <p:cNvPr id="4" name="Object 3"/>
          <p:cNvGraphicFramePr>
            <a:graphicFrameLocks noChangeAspect="1"/>
          </p:cNvGraphicFramePr>
          <p:nvPr/>
        </p:nvGraphicFramePr>
        <p:xfrm>
          <a:off x="914400" y="2971800"/>
          <a:ext cx="3505200" cy="792178"/>
        </p:xfrm>
        <a:graphic>
          <a:graphicData uri="http://schemas.openxmlformats.org/presentationml/2006/ole">
            <p:oleObj spid="_x0000_s71682" name="Equation" r:id="rId3" imgW="977760" imgH="253800" progId="Equation.3">
              <p:embed/>
            </p:oleObj>
          </a:graphicData>
        </a:graphic>
      </p:graphicFrame>
      <p:graphicFrame>
        <p:nvGraphicFramePr>
          <p:cNvPr id="5" name="Object 4"/>
          <p:cNvGraphicFramePr>
            <a:graphicFrameLocks noChangeAspect="1"/>
          </p:cNvGraphicFramePr>
          <p:nvPr/>
        </p:nvGraphicFramePr>
        <p:xfrm>
          <a:off x="5257800" y="2895600"/>
          <a:ext cx="2474976" cy="711200"/>
        </p:xfrm>
        <a:graphic>
          <a:graphicData uri="http://schemas.openxmlformats.org/presentationml/2006/ole">
            <p:oleObj spid="_x0000_s71683" name="Equation" r:id="rId4" imgW="1028520" imgH="253800" progId="Equation.3">
              <p:embed/>
            </p:oleObj>
          </a:graphicData>
        </a:graphic>
      </p:graphicFrame>
      <p:graphicFrame>
        <p:nvGraphicFramePr>
          <p:cNvPr id="6" name="Object 5"/>
          <p:cNvGraphicFramePr>
            <a:graphicFrameLocks noChangeAspect="1"/>
          </p:cNvGraphicFramePr>
          <p:nvPr/>
        </p:nvGraphicFramePr>
        <p:xfrm>
          <a:off x="990600" y="3657600"/>
          <a:ext cx="4200524" cy="850900"/>
        </p:xfrm>
        <a:graphic>
          <a:graphicData uri="http://schemas.openxmlformats.org/presentationml/2006/ole">
            <p:oleObj spid="_x0000_s71684" name="Equation" r:id="rId5" imgW="1269720" imgH="253800" progId="Equation.3">
              <p:embed/>
            </p:oleObj>
          </a:graphicData>
        </a:graphic>
      </p:graphicFrame>
      <p:graphicFrame>
        <p:nvGraphicFramePr>
          <p:cNvPr id="7" name="Object 6"/>
          <p:cNvGraphicFramePr>
            <a:graphicFrameLocks noChangeAspect="1"/>
          </p:cNvGraphicFramePr>
          <p:nvPr/>
        </p:nvGraphicFramePr>
        <p:xfrm>
          <a:off x="1066800" y="4419600"/>
          <a:ext cx="5230586" cy="787400"/>
        </p:xfrm>
        <a:graphic>
          <a:graphicData uri="http://schemas.openxmlformats.org/presentationml/2006/ole">
            <p:oleObj spid="_x0000_s71685" name="Equation" r:id="rId6" imgW="1777680" imgH="253800" progId="Equation.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0"/>
            <a:ext cx="9144000" cy="6858000"/>
          </a:xfrm>
        </p:spPr>
        <p:txBody>
          <a:bodyPr/>
          <a:lstStyle/>
          <a:p>
            <a:pPr>
              <a:buNone/>
            </a:pPr>
            <a:r>
              <a:rPr lang="en-US" u="sng" dirty="0" smtClean="0"/>
              <a:t>Complete spaces</a:t>
            </a:r>
          </a:p>
          <a:p>
            <a:pPr>
              <a:buNone/>
            </a:pPr>
            <a:r>
              <a:rPr lang="en-US" dirty="0" smtClean="0"/>
              <a:t>A sequence {</a:t>
            </a:r>
            <a:r>
              <a:rPr lang="en-US" i="1" dirty="0" smtClean="0"/>
              <a:t> f</a:t>
            </a:r>
            <a:r>
              <a:rPr lang="en-US" i="1" baseline="-25000" dirty="0" smtClean="0"/>
              <a:t>n</a:t>
            </a:r>
            <a:r>
              <a:rPr lang="en-US" i="1" dirty="0" smtClean="0"/>
              <a:t> </a:t>
            </a:r>
            <a:r>
              <a:rPr lang="en-US" dirty="0" smtClean="0"/>
              <a:t>} is a Cauchy sequence if</a:t>
            </a:r>
          </a:p>
          <a:p>
            <a:pPr>
              <a:buNone/>
            </a:pPr>
            <a:endParaRPr lang="en-US" dirty="0" smtClean="0"/>
          </a:p>
          <a:p>
            <a:pPr>
              <a:buNone/>
            </a:pPr>
            <a:r>
              <a:rPr lang="en-US" dirty="0" smtClean="0"/>
              <a:t>The space </a:t>
            </a:r>
            <a:r>
              <a:rPr lang="en-US" b="1" i="1" dirty="0" smtClean="0"/>
              <a:t>H </a:t>
            </a:r>
            <a:r>
              <a:rPr lang="en-US" dirty="0" smtClean="0"/>
              <a:t>is said to be </a:t>
            </a:r>
            <a:r>
              <a:rPr lang="en-US" i="1" dirty="0" smtClean="0"/>
              <a:t>complete</a:t>
            </a:r>
            <a:r>
              <a:rPr lang="en-US" dirty="0" smtClean="0"/>
              <a:t> if every Cauchy sequence in </a:t>
            </a:r>
            <a:r>
              <a:rPr lang="en-US" b="1" i="1" dirty="0" smtClean="0"/>
              <a:t>H </a:t>
            </a:r>
            <a:r>
              <a:rPr lang="en-US" dirty="0" smtClean="0"/>
              <a:t>converges to an element of </a:t>
            </a:r>
            <a:r>
              <a:rPr lang="en-US" b="1" i="1" dirty="0" smtClean="0"/>
              <a:t>H</a:t>
            </a:r>
            <a:endParaRPr lang="en-US" dirty="0" smtClean="0"/>
          </a:p>
          <a:p>
            <a:pPr>
              <a:buNone/>
            </a:pPr>
            <a:r>
              <a:rPr lang="en-US" dirty="0" smtClean="0"/>
              <a:t>A sequence {</a:t>
            </a:r>
            <a:r>
              <a:rPr lang="en-US" i="1" dirty="0" smtClean="0"/>
              <a:t> f</a:t>
            </a:r>
            <a:r>
              <a:rPr lang="en-US" i="1" baseline="-25000" dirty="0" smtClean="0"/>
              <a:t>n</a:t>
            </a:r>
            <a:r>
              <a:rPr lang="en-US" i="1" dirty="0" smtClean="0"/>
              <a:t> </a:t>
            </a:r>
            <a:r>
              <a:rPr lang="en-US" dirty="0" smtClean="0"/>
              <a:t>} converges to </a:t>
            </a:r>
            <a:r>
              <a:rPr lang="en-US" i="1" dirty="0" smtClean="0"/>
              <a:t>f</a:t>
            </a:r>
            <a:r>
              <a:rPr lang="en-US" dirty="0" smtClean="0"/>
              <a:t>  if</a:t>
            </a:r>
          </a:p>
          <a:p>
            <a:pPr>
              <a:buNone/>
            </a:pPr>
            <a:endParaRPr lang="en-US" dirty="0" smtClean="0"/>
          </a:p>
          <a:p>
            <a:pPr>
              <a:buNone/>
            </a:pPr>
            <a:r>
              <a:rPr lang="en-US" dirty="0" smtClean="0"/>
              <a:t>A complete </a:t>
            </a:r>
            <a:r>
              <a:rPr lang="en-US" dirty="0" err="1" smtClean="0"/>
              <a:t>normed</a:t>
            </a:r>
            <a:r>
              <a:rPr lang="en-US" dirty="0" smtClean="0"/>
              <a:t> space is called a </a:t>
            </a:r>
            <a:r>
              <a:rPr lang="en-US" dirty="0" err="1" smtClean="0"/>
              <a:t>Banach</a:t>
            </a:r>
            <a:r>
              <a:rPr lang="en-US" dirty="0" smtClean="0"/>
              <a:t> space. A</a:t>
            </a:r>
            <a:r>
              <a:rPr lang="en-US" i="1" dirty="0" smtClean="0"/>
              <a:t> Hilbert space </a:t>
            </a:r>
            <a:r>
              <a:rPr lang="en-US" dirty="0" smtClean="0"/>
              <a:t>is a </a:t>
            </a:r>
            <a:r>
              <a:rPr lang="en-US" dirty="0" err="1" smtClean="0"/>
              <a:t>Banach</a:t>
            </a:r>
            <a:r>
              <a:rPr lang="en-US" dirty="0" smtClean="0"/>
              <a:t> space with an inner (dot) product</a:t>
            </a:r>
          </a:p>
          <a:p>
            <a:pPr>
              <a:buNone/>
            </a:pPr>
            <a:endParaRPr lang="en-US" dirty="0" smtClean="0"/>
          </a:p>
          <a:p>
            <a:pPr>
              <a:buNone/>
            </a:pPr>
            <a:endParaRPr lang="en-US" dirty="0"/>
          </a:p>
        </p:txBody>
      </p:sp>
      <p:graphicFrame>
        <p:nvGraphicFramePr>
          <p:cNvPr id="8" name="Object 7"/>
          <p:cNvGraphicFramePr>
            <a:graphicFrameLocks noChangeAspect="1"/>
          </p:cNvGraphicFramePr>
          <p:nvPr/>
        </p:nvGraphicFramePr>
        <p:xfrm>
          <a:off x="762000" y="1219200"/>
          <a:ext cx="5549900" cy="584200"/>
        </p:xfrm>
        <a:graphic>
          <a:graphicData uri="http://schemas.openxmlformats.org/presentationml/2006/ole">
            <p:oleObj spid="_x0000_s72708" name="Equation" r:id="rId3" imgW="2654280" imgH="279360" progId="Equation.3">
              <p:embed/>
            </p:oleObj>
          </a:graphicData>
        </a:graphic>
      </p:graphicFrame>
      <p:graphicFrame>
        <p:nvGraphicFramePr>
          <p:cNvPr id="10" name="Object 9"/>
          <p:cNvGraphicFramePr>
            <a:graphicFrameLocks noChangeAspect="1"/>
          </p:cNvGraphicFramePr>
          <p:nvPr/>
        </p:nvGraphicFramePr>
        <p:xfrm>
          <a:off x="457200" y="3429000"/>
          <a:ext cx="7345028" cy="762000"/>
        </p:xfrm>
        <a:graphic>
          <a:graphicData uri="http://schemas.openxmlformats.org/presentationml/2006/ole">
            <p:oleObj spid="_x0000_s72710" name="Equation" r:id="rId4" imgW="2450880" imgH="253800" progId="Equation.3">
              <p:embed/>
            </p:oleObj>
          </a:graphicData>
        </a:graphic>
      </p:graphicFrame>
      <p:graphicFrame>
        <p:nvGraphicFramePr>
          <p:cNvPr id="11" name="Object 10"/>
          <p:cNvGraphicFramePr>
            <a:graphicFrameLocks noChangeAspect="1"/>
          </p:cNvGraphicFramePr>
          <p:nvPr/>
        </p:nvGraphicFramePr>
        <p:xfrm>
          <a:off x="228600" y="5638800"/>
          <a:ext cx="8640763" cy="782638"/>
        </p:xfrm>
        <a:graphic>
          <a:graphicData uri="http://schemas.openxmlformats.org/presentationml/2006/ole">
            <p:oleObj spid="_x0000_s72711" name="Equation" r:id="rId5" imgW="3085920" imgH="279360" progId="Equation.3">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t>The inner product has an </a:t>
            </a:r>
            <a:r>
              <a:rPr lang="en-US" dirty="0" err="1" smtClean="0"/>
              <a:t>Hermitian</a:t>
            </a:r>
            <a:r>
              <a:rPr lang="en-US" dirty="0" smtClean="0"/>
              <a:t> symmetry:</a:t>
            </a:r>
          </a:p>
          <a:p>
            <a:pPr>
              <a:buNone/>
            </a:pPr>
            <a:r>
              <a:rPr lang="en-US" dirty="0" smtClean="0"/>
              <a:t>                                                      .</a:t>
            </a:r>
          </a:p>
          <a:p>
            <a:pPr>
              <a:buNone/>
            </a:pPr>
            <a:r>
              <a:rPr lang="en-US" dirty="0" smtClean="0"/>
              <a:t>Moreover,</a:t>
            </a:r>
          </a:p>
          <a:p>
            <a:pPr>
              <a:buNone/>
            </a:pPr>
            <a:r>
              <a:rPr lang="en-US" dirty="0" smtClean="0"/>
              <a:t>                               and </a:t>
            </a:r>
          </a:p>
          <a:p>
            <a:pPr>
              <a:buNone/>
            </a:pPr>
            <a:r>
              <a:rPr lang="en-US" dirty="0" smtClean="0"/>
              <a:t>One can verify that                  is a norm. The positivity of the norm implies the Cauchy-Schwartz inequality</a:t>
            </a:r>
          </a:p>
          <a:p>
            <a:pPr>
              <a:buNone/>
            </a:pPr>
            <a:r>
              <a:rPr lang="en-US" dirty="0" smtClean="0"/>
              <a:t>                                                      ,</a:t>
            </a:r>
          </a:p>
          <a:p>
            <a:pPr>
              <a:buNone/>
            </a:pPr>
            <a:r>
              <a:rPr lang="en-US" dirty="0" smtClean="0"/>
              <a:t>which is an equality if and only if </a:t>
            </a:r>
            <a:r>
              <a:rPr lang="en-US" i="1" dirty="0" smtClean="0"/>
              <a:t>f </a:t>
            </a:r>
            <a:r>
              <a:rPr lang="en-US" dirty="0" smtClean="0"/>
              <a:t>and </a:t>
            </a:r>
            <a:r>
              <a:rPr lang="en-US" i="1" dirty="0" smtClean="0"/>
              <a:t>g</a:t>
            </a:r>
            <a:r>
              <a:rPr lang="en-US" dirty="0" smtClean="0"/>
              <a:t> are linearly dependent . We write         the orthogonal complement of a subspace </a:t>
            </a:r>
            <a:r>
              <a:rPr lang="en-US" i="1" dirty="0" smtClean="0"/>
              <a:t>V </a:t>
            </a:r>
            <a:r>
              <a:rPr lang="en-US" dirty="0" smtClean="0"/>
              <a:t>of </a:t>
            </a:r>
            <a:r>
              <a:rPr lang="en-US" i="1" dirty="0" smtClean="0"/>
              <a:t>H. </a:t>
            </a:r>
            <a:r>
              <a:rPr lang="en-US" dirty="0" smtClean="0"/>
              <a:t>All vectors of </a:t>
            </a:r>
            <a:r>
              <a:rPr lang="en-US" i="1" dirty="0" smtClean="0"/>
              <a:t>V</a:t>
            </a:r>
            <a:r>
              <a:rPr lang="en-US" dirty="0" smtClean="0"/>
              <a:t> are orthogonal to all vectors of       and                 </a:t>
            </a:r>
          </a:p>
          <a:p>
            <a:pPr>
              <a:buNone/>
            </a:pPr>
            <a:r>
              <a:rPr lang="en-US" sz="2800" i="1" dirty="0" smtClean="0"/>
              <a:t>H</a:t>
            </a:r>
            <a:r>
              <a:rPr lang="en-US" sz="2800" dirty="0" smtClean="0"/>
              <a:t> is the </a:t>
            </a:r>
            <a:r>
              <a:rPr lang="en-US" sz="2800" i="1" dirty="0" smtClean="0"/>
              <a:t>direct sum</a:t>
            </a:r>
            <a:r>
              <a:rPr lang="en-US" sz="2800" dirty="0" smtClean="0"/>
              <a:t> of </a:t>
            </a:r>
            <a:r>
              <a:rPr lang="en-US" sz="2800" i="1" dirty="0" smtClean="0"/>
              <a:t>V </a:t>
            </a:r>
            <a:r>
              <a:rPr lang="en-US" sz="2800" dirty="0" smtClean="0"/>
              <a:t>and its orthogonal complement.  </a:t>
            </a:r>
          </a:p>
          <a:p>
            <a:pPr>
              <a:buNone/>
            </a:pPr>
            <a:endParaRPr lang="en-US" dirty="0" smtClean="0"/>
          </a:p>
          <a:p>
            <a:pPr>
              <a:buNone/>
            </a:pPr>
            <a:endParaRPr lang="en-US" dirty="0" smtClean="0"/>
          </a:p>
          <a:p>
            <a:pPr>
              <a:buNone/>
            </a:pPr>
            <a:endParaRPr lang="en-US" dirty="0" smtClean="0"/>
          </a:p>
        </p:txBody>
      </p:sp>
      <p:graphicFrame>
        <p:nvGraphicFramePr>
          <p:cNvPr id="4" name="Object 3"/>
          <p:cNvGraphicFramePr>
            <a:graphicFrameLocks noChangeAspect="1"/>
          </p:cNvGraphicFramePr>
          <p:nvPr/>
        </p:nvGraphicFramePr>
        <p:xfrm>
          <a:off x="2971800" y="533400"/>
          <a:ext cx="2082800" cy="602916"/>
        </p:xfrm>
        <a:graphic>
          <a:graphicData uri="http://schemas.openxmlformats.org/presentationml/2006/ole">
            <p:oleObj spid="_x0000_s73730" name="Equation" r:id="rId3" imgW="965160" imgH="279360" progId="Equation.3">
              <p:embed/>
            </p:oleObj>
          </a:graphicData>
        </a:graphic>
      </p:graphicFrame>
      <p:graphicFrame>
        <p:nvGraphicFramePr>
          <p:cNvPr id="5" name="Object 4"/>
          <p:cNvGraphicFramePr>
            <a:graphicFrameLocks noChangeAspect="1"/>
          </p:cNvGraphicFramePr>
          <p:nvPr/>
        </p:nvGraphicFramePr>
        <p:xfrm>
          <a:off x="1371600" y="1752600"/>
          <a:ext cx="1424940" cy="558800"/>
        </p:xfrm>
        <a:graphic>
          <a:graphicData uri="http://schemas.openxmlformats.org/presentationml/2006/ole">
            <p:oleObj spid="_x0000_s73731" name="Equation" r:id="rId4" imgW="647640" imgH="253800" progId="Equation.3">
              <p:embed/>
            </p:oleObj>
          </a:graphicData>
        </a:graphic>
      </p:graphicFrame>
      <p:graphicFrame>
        <p:nvGraphicFramePr>
          <p:cNvPr id="6" name="Object 5"/>
          <p:cNvGraphicFramePr>
            <a:graphicFrameLocks noChangeAspect="1"/>
          </p:cNvGraphicFramePr>
          <p:nvPr/>
        </p:nvGraphicFramePr>
        <p:xfrm>
          <a:off x="3733800" y="1752600"/>
          <a:ext cx="3076575" cy="647700"/>
        </p:xfrm>
        <a:graphic>
          <a:graphicData uri="http://schemas.openxmlformats.org/presentationml/2006/ole">
            <p:oleObj spid="_x0000_s73732" name="Equation" r:id="rId5" imgW="1206360" imgH="253800" progId="Equation.3">
              <p:embed/>
            </p:oleObj>
          </a:graphicData>
        </a:graphic>
      </p:graphicFrame>
      <p:graphicFrame>
        <p:nvGraphicFramePr>
          <p:cNvPr id="7" name="Object 6"/>
          <p:cNvGraphicFramePr>
            <a:graphicFrameLocks noChangeAspect="1"/>
          </p:cNvGraphicFramePr>
          <p:nvPr/>
        </p:nvGraphicFramePr>
        <p:xfrm>
          <a:off x="3352800" y="2362200"/>
          <a:ext cx="1485900" cy="516835"/>
        </p:xfrm>
        <a:graphic>
          <a:graphicData uri="http://schemas.openxmlformats.org/presentationml/2006/ole">
            <p:oleObj spid="_x0000_s73733" name="Equation" r:id="rId6" imgW="876240" imgH="304560" progId="Equation.3">
              <p:embed/>
            </p:oleObj>
          </a:graphicData>
        </a:graphic>
      </p:graphicFrame>
      <p:graphicFrame>
        <p:nvGraphicFramePr>
          <p:cNvPr id="8" name="Object 7"/>
          <p:cNvGraphicFramePr>
            <a:graphicFrameLocks noChangeAspect="1"/>
          </p:cNvGraphicFramePr>
          <p:nvPr/>
        </p:nvGraphicFramePr>
        <p:xfrm>
          <a:off x="2438400" y="3352800"/>
          <a:ext cx="2639291" cy="744415"/>
        </p:xfrm>
        <a:graphic>
          <a:graphicData uri="http://schemas.openxmlformats.org/presentationml/2006/ole">
            <p:oleObj spid="_x0000_s73734" name="Equation" r:id="rId7" imgW="990360" imgH="279360" progId="Equation.3">
              <p:embed/>
            </p:oleObj>
          </a:graphicData>
        </a:graphic>
      </p:graphicFrame>
      <p:graphicFrame>
        <p:nvGraphicFramePr>
          <p:cNvPr id="10" name="Object 9"/>
          <p:cNvGraphicFramePr>
            <a:graphicFrameLocks noChangeAspect="1"/>
          </p:cNvGraphicFramePr>
          <p:nvPr/>
        </p:nvGraphicFramePr>
        <p:xfrm>
          <a:off x="4191000" y="4513730"/>
          <a:ext cx="609600" cy="490070"/>
        </p:xfrm>
        <a:graphic>
          <a:graphicData uri="http://schemas.openxmlformats.org/presentationml/2006/ole">
            <p:oleObj spid="_x0000_s73736" name="Equation" r:id="rId8" imgW="215640" imgH="203040" progId="Equation.3">
              <p:embed/>
            </p:oleObj>
          </a:graphicData>
        </a:graphic>
      </p:graphicFrame>
      <p:graphicFrame>
        <p:nvGraphicFramePr>
          <p:cNvPr id="11" name="Object 10"/>
          <p:cNvGraphicFramePr>
            <a:graphicFrameLocks noChangeAspect="1"/>
          </p:cNvGraphicFramePr>
          <p:nvPr/>
        </p:nvGraphicFramePr>
        <p:xfrm>
          <a:off x="5562600" y="5486400"/>
          <a:ext cx="609600" cy="508000"/>
        </p:xfrm>
        <a:graphic>
          <a:graphicData uri="http://schemas.openxmlformats.org/presentationml/2006/ole">
            <p:oleObj spid="_x0000_s73737" name="Equation" r:id="rId9" imgW="215640" imgH="203040" progId="Equation.3">
              <p:embed/>
            </p:oleObj>
          </a:graphicData>
        </a:graphic>
      </p:graphicFrame>
      <p:graphicFrame>
        <p:nvGraphicFramePr>
          <p:cNvPr id="12" name="Object 11"/>
          <p:cNvGraphicFramePr>
            <a:graphicFrameLocks noChangeAspect="1"/>
          </p:cNvGraphicFramePr>
          <p:nvPr/>
        </p:nvGraphicFramePr>
        <p:xfrm>
          <a:off x="6858000" y="5486400"/>
          <a:ext cx="1450975" cy="406400"/>
        </p:xfrm>
        <a:graphic>
          <a:graphicData uri="http://schemas.openxmlformats.org/presentationml/2006/ole">
            <p:oleObj spid="_x0000_s73738" name="Equation" r:id="rId10" imgW="787320" imgH="20304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Bases of Hilbert Spaces</a:t>
            </a:r>
            <a:endParaRPr lang="en-US" dirty="0"/>
          </a:p>
        </p:txBody>
      </p:sp>
      <p:sp>
        <p:nvSpPr>
          <p:cNvPr id="3" name="Content Placeholder 2"/>
          <p:cNvSpPr>
            <a:spLocks noGrp="1"/>
          </p:cNvSpPr>
          <p:nvPr>
            <p:ph idx="1"/>
          </p:nvPr>
        </p:nvSpPr>
        <p:spPr/>
        <p:txBody>
          <a:bodyPr/>
          <a:lstStyle/>
          <a:p>
            <a:pPr>
              <a:buNone/>
            </a:pPr>
            <a:r>
              <a:rPr lang="en-US" i="1" dirty="0" err="1" smtClean="0"/>
              <a:t>Orthonormal</a:t>
            </a:r>
            <a:r>
              <a:rPr lang="en-US" i="1" dirty="0" smtClean="0"/>
              <a:t>  Basis:</a:t>
            </a:r>
          </a:p>
          <a:p>
            <a:pPr>
              <a:buNone/>
            </a:pPr>
            <a:r>
              <a:rPr lang="en-US" dirty="0" smtClean="0"/>
              <a:t>A family               of a Hilbert space </a:t>
            </a:r>
            <a:r>
              <a:rPr lang="en-US" b="1" dirty="0" smtClean="0"/>
              <a:t>H</a:t>
            </a:r>
            <a:r>
              <a:rPr lang="en-US" dirty="0" smtClean="0"/>
              <a:t> is orthogonal if for </a:t>
            </a:r>
            <a:r>
              <a:rPr lang="en-US" i="1" dirty="0" err="1" smtClean="0"/>
              <a:t>n</a:t>
            </a:r>
            <a:r>
              <a:rPr lang="en-US" dirty="0" err="1" smtClean="0"/>
              <a:t>≠</a:t>
            </a:r>
            <a:r>
              <a:rPr lang="en-US" i="1" dirty="0" err="1" smtClean="0"/>
              <a:t>p</a:t>
            </a:r>
            <a:r>
              <a:rPr lang="en-US" i="1" dirty="0" smtClean="0"/>
              <a:t>,</a:t>
            </a:r>
          </a:p>
          <a:p>
            <a:pPr>
              <a:buNone/>
            </a:pPr>
            <a:endParaRPr lang="en-US" i="1" dirty="0" smtClean="0"/>
          </a:p>
          <a:p>
            <a:pPr>
              <a:buNone/>
            </a:pPr>
            <a:endParaRPr lang="en-US" i="1" dirty="0" smtClean="0"/>
          </a:p>
          <a:p>
            <a:pPr>
              <a:buNone/>
            </a:pPr>
            <a:r>
              <a:rPr lang="en-US" dirty="0" smtClean="0"/>
              <a:t>If for </a:t>
            </a:r>
            <a:r>
              <a:rPr lang="en-US" i="1" dirty="0" smtClean="0"/>
              <a:t>f </a:t>
            </a:r>
            <a:r>
              <a:rPr lang="el-GR" i="1" dirty="0" smtClean="0"/>
              <a:t>Є</a:t>
            </a:r>
            <a:r>
              <a:rPr lang="en-US" i="1" dirty="0" smtClean="0"/>
              <a:t> </a:t>
            </a:r>
            <a:r>
              <a:rPr lang="en-US" b="1" dirty="0" smtClean="0"/>
              <a:t>H</a:t>
            </a:r>
            <a:r>
              <a:rPr lang="en-US" dirty="0" smtClean="0"/>
              <a:t> there is a sequence a[n] such that</a:t>
            </a:r>
          </a:p>
          <a:p>
            <a:pPr>
              <a:buNone/>
            </a:pPr>
            <a:endParaRPr lang="en-US" dirty="0"/>
          </a:p>
        </p:txBody>
      </p:sp>
      <p:graphicFrame>
        <p:nvGraphicFramePr>
          <p:cNvPr id="4" name="Object 3"/>
          <p:cNvGraphicFramePr>
            <a:graphicFrameLocks noChangeAspect="1"/>
          </p:cNvGraphicFramePr>
          <p:nvPr/>
        </p:nvGraphicFramePr>
        <p:xfrm>
          <a:off x="2133600" y="1981200"/>
          <a:ext cx="1066800" cy="911959"/>
        </p:xfrm>
        <a:graphic>
          <a:graphicData uri="http://schemas.openxmlformats.org/presentationml/2006/ole">
            <p:oleObj spid="_x0000_s113666" name="Equation" r:id="rId3" imgW="469800" imgH="253800" progId="">
              <p:embed/>
            </p:oleObj>
          </a:graphicData>
        </a:graphic>
      </p:graphicFrame>
      <p:graphicFrame>
        <p:nvGraphicFramePr>
          <p:cNvPr id="5" name="Object 4"/>
          <p:cNvGraphicFramePr>
            <a:graphicFrameLocks noChangeAspect="1"/>
          </p:cNvGraphicFramePr>
          <p:nvPr/>
        </p:nvGraphicFramePr>
        <p:xfrm>
          <a:off x="3027219" y="3352800"/>
          <a:ext cx="1874982" cy="736600"/>
        </p:xfrm>
        <a:graphic>
          <a:graphicData uri="http://schemas.openxmlformats.org/presentationml/2006/ole">
            <p:oleObj spid="_x0000_s113667" name="Equation" r:id="rId4" imgW="711000" imgH="279360" progId="">
              <p:embed/>
            </p:oleObj>
          </a:graphicData>
        </a:graphic>
      </p:graphicFrame>
      <p:graphicFrame>
        <p:nvGraphicFramePr>
          <p:cNvPr id="6" name="Object 5"/>
          <p:cNvGraphicFramePr>
            <a:graphicFrameLocks noChangeAspect="1"/>
          </p:cNvGraphicFramePr>
          <p:nvPr/>
        </p:nvGraphicFramePr>
        <p:xfrm>
          <a:off x="2165350" y="5181600"/>
          <a:ext cx="3407834" cy="1066800"/>
        </p:xfrm>
        <a:graphic>
          <a:graphicData uri="http://schemas.openxmlformats.org/presentationml/2006/ole">
            <p:oleObj spid="_x0000_s113668" name="Equation" r:id="rId5" imgW="1460160" imgH="457200" progId="">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then {</a:t>
            </a:r>
            <a:r>
              <a:rPr lang="en-US" i="1" dirty="0" smtClean="0"/>
              <a:t>e</a:t>
            </a:r>
            <a:r>
              <a:rPr lang="en-US" i="1" baseline="-25000" dirty="0" smtClean="0"/>
              <a:t>n</a:t>
            </a:r>
            <a:r>
              <a:rPr lang="en-US" dirty="0" smtClean="0"/>
              <a:t>} is said to be an </a:t>
            </a:r>
            <a:r>
              <a:rPr lang="en-US" i="1" dirty="0" smtClean="0"/>
              <a:t>orthogonal basis </a:t>
            </a:r>
            <a:r>
              <a:rPr lang="en-US" dirty="0" smtClean="0"/>
              <a:t>of </a:t>
            </a:r>
            <a:r>
              <a:rPr lang="en-US" b="1" dirty="0" smtClean="0"/>
              <a:t>H.</a:t>
            </a:r>
            <a:r>
              <a:rPr lang="en-US" dirty="0" smtClean="0"/>
              <a:t> The </a:t>
            </a:r>
            <a:r>
              <a:rPr lang="en-US" dirty="0" err="1" smtClean="0"/>
              <a:t>orthogonality</a:t>
            </a:r>
            <a:r>
              <a:rPr lang="en-US" dirty="0" smtClean="0"/>
              <a:t> implies that necessarily                        , and we write</a:t>
            </a:r>
          </a:p>
          <a:p>
            <a:pPr>
              <a:buNone/>
            </a:pPr>
            <a:endParaRPr lang="en-US" dirty="0" smtClean="0"/>
          </a:p>
          <a:p>
            <a:pPr>
              <a:buNone/>
            </a:pPr>
            <a:endParaRPr lang="en-US" dirty="0" smtClean="0"/>
          </a:p>
          <a:p>
            <a:pPr>
              <a:buNone/>
            </a:pPr>
            <a:r>
              <a:rPr lang="en-US" dirty="0" smtClean="0"/>
              <a:t>A Hilbert space that admits an orthogonal basis is said to be </a:t>
            </a:r>
            <a:r>
              <a:rPr lang="en-US" i="1" dirty="0" smtClean="0"/>
              <a:t>separable. </a:t>
            </a:r>
            <a:r>
              <a:rPr lang="en-US" dirty="0" smtClean="0"/>
              <a:t>The basis is </a:t>
            </a:r>
            <a:r>
              <a:rPr lang="en-US" i="1" dirty="0" err="1" smtClean="0"/>
              <a:t>orthonormal</a:t>
            </a:r>
            <a:r>
              <a:rPr lang="en-US" i="1" dirty="0" smtClean="0"/>
              <a:t> </a:t>
            </a:r>
            <a:r>
              <a:rPr lang="en-US" dirty="0" smtClean="0"/>
              <a:t>if norms of {</a:t>
            </a:r>
            <a:r>
              <a:rPr lang="en-US" i="1" dirty="0" smtClean="0"/>
              <a:t>e</a:t>
            </a:r>
            <a:r>
              <a:rPr lang="en-US" i="1" baseline="-25000" dirty="0" smtClean="0"/>
              <a:t>n</a:t>
            </a:r>
            <a:r>
              <a:rPr lang="en-US" dirty="0" smtClean="0"/>
              <a:t>} are equal to one for all </a:t>
            </a:r>
            <a:r>
              <a:rPr lang="en-US" i="1" dirty="0" smtClean="0"/>
              <a:t>n. </a:t>
            </a:r>
            <a:r>
              <a:rPr lang="en-US" dirty="0" smtClean="0"/>
              <a:t>Computing the inner product of </a:t>
            </a:r>
            <a:r>
              <a:rPr lang="en-US" i="1" dirty="0" smtClean="0"/>
              <a:t>g </a:t>
            </a:r>
            <a:r>
              <a:rPr lang="az-Cyrl-AZ" i="1" dirty="0" smtClean="0"/>
              <a:t>Є</a:t>
            </a:r>
            <a:r>
              <a:rPr lang="en-US" i="1" dirty="0" smtClean="0"/>
              <a:t> </a:t>
            </a:r>
            <a:r>
              <a:rPr lang="en-US" b="1" dirty="0" smtClean="0"/>
              <a:t>H </a:t>
            </a:r>
            <a:r>
              <a:rPr lang="en-US" dirty="0" smtClean="0"/>
              <a:t>with each side of the previous equation yields the </a:t>
            </a:r>
            <a:r>
              <a:rPr lang="en-US" dirty="0" err="1" smtClean="0"/>
              <a:t>Plancherel</a:t>
            </a:r>
            <a:r>
              <a:rPr lang="en-US" dirty="0" smtClean="0"/>
              <a:t> formula for </a:t>
            </a:r>
            <a:r>
              <a:rPr lang="en-US" dirty="0" err="1" smtClean="0"/>
              <a:t>orthonormal</a:t>
            </a:r>
            <a:r>
              <a:rPr lang="en-US" dirty="0" smtClean="0"/>
              <a:t> bases</a:t>
            </a:r>
            <a:endParaRPr lang="en-US" dirty="0"/>
          </a:p>
        </p:txBody>
      </p:sp>
      <p:graphicFrame>
        <p:nvGraphicFramePr>
          <p:cNvPr id="4" name="Object 3"/>
          <p:cNvGraphicFramePr>
            <a:graphicFrameLocks noChangeAspect="1"/>
          </p:cNvGraphicFramePr>
          <p:nvPr/>
        </p:nvGraphicFramePr>
        <p:xfrm>
          <a:off x="6705600" y="457200"/>
          <a:ext cx="2072217" cy="838200"/>
        </p:xfrm>
        <a:graphic>
          <a:graphicData uri="http://schemas.openxmlformats.org/presentationml/2006/ole">
            <p:oleObj spid="_x0000_s117762" name="Equation" r:id="rId3" imgW="1130040" imgH="457200" progId="Equation.3">
              <p:embed/>
            </p:oleObj>
          </a:graphicData>
        </a:graphic>
      </p:graphicFrame>
      <p:graphicFrame>
        <p:nvGraphicFramePr>
          <p:cNvPr id="5" name="Object 4"/>
          <p:cNvGraphicFramePr>
            <a:graphicFrameLocks noChangeAspect="1"/>
          </p:cNvGraphicFramePr>
          <p:nvPr/>
        </p:nvGraphicFramePr>
        <p:xfrm>
          <a:off x="2561492" y="1371600"/>
          <a:ext cx="2513623" cy="1181100"/>
        </p:xfrm>
        <a:graphic>
          <a:graphicData uri="http://schemas.openxmlformats.org/presentationml/2006/ole">
            <p:oleObj spid="_x0000_s117763" name="Equation" r:id="rId4" imgW="1054080" imgH="495000" progId="Equation.3">
              <p:embed/>
            </p:oleObj>
          </a:graphicData>
        </a:graphic>
      </p:graphicFrame>
      <p:graphicFrame>
        <p:nvGraphicFramePr>
          <p:cNvPr id="6" name="Object 5"/>
          <p:cNvGraphicFramePr>
            <a:graphicFrameLocks noChangeAspect="1"/>
          </p:cNvGraphicFramePr>
          <p:nvPr/>
        </p:nvGraphicFramePr>
        <p:xfrm>
          <a:off x="2438400" y="5562600"/>
          <a:ext cx="3491754" cy="965200"/>
        </p:xfrm>
        <a:graphic>
          <a:graphicData uri="http://schemas.openxmlformats.org/presentationml/2006/ole">
            <p:oleObj spid="_x0000_s117764" name="Equation" r:id="rId5" imgW="1562040" imgH="431640" progId="Equation.3">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When </a:t>
            </a:r>
            <a:r>
              <a:rPr lang="en-US" i="1" dirty="0" smtClean="0"/>
              <a:t>g </a:t>
            </a:r>
            <a:r>
              <a:rPr lang="en-US" dirty="0" smtClean="0"/>
              <a:t>= </a:t>
            </a:r>
            <a:r>
              <a:rPr lang="en-US" i="1" dirty="0" smtClean="0"/>
              <a:t>f </a:t>
            </a:r>
            <a:r>
              <a:rPr lang="en-US" dirty="0" smtClean="0"/>
              <a:t>, we get an energy conservation called the </a:t>
            </a:r>
            <a:r>
              <a:rPr lang="en-US" i="1" dirty="0" err="1" smtClean="0"/>
              <a:t>Parseval</a:t>
            </a:r>
            <a:r>
              <a:rPr lang="en-US" i="1" dirty="0" smtClean="0"/>
              <a:t> theorem</a:t>
            </a:r>
          </a:p>
          <a:p>
            <a:pPr>
              <a:buNone/>
            </a:pPr>
            <a:endParaRPr lang="en-US" i="1" dirty="0" smtClean="0"/>
          </a:p>
          <a:p>
            <a:pPr>
              <a:buNone/>
            </a:pPr>
            <a:endParaRPr lang="en-US" i="1" dirty="0" smtClean="0"/>
          </a:p>
          <a:p>
            <a:pPr>
              <a:buNone/>
            </a:pPr>
            <a:r>
              <a:rPr lang="en-US" dirty="0" smtClean="0"/>
              <a:t>The Hilbert spaces           and           are separable. For example , the family of translated </a:t>
            </a:r>
            <a:r>
              <a:rPr lang="en-US" dirty="0" err="1" smtClean="0"/>
              <a:t>Diracs</a:t>
            </a:r>
            <a:r>
              <a:rPr lang="en-US" dirty="0" smtClean="0"/>
              <a:t> </a:t>
            </a:r>
          </a:p>
          <a:p>
            <a:pPr>
              <a:buNone/>
            </a:pPr>
            <a:r>
              <a:rPr lang="en-US" dirty="0" smtClean="0"/>
              <a:t>{</a:t>
            </a:r>
            <a:r>
              <a:rPr lang="en-US" i="1" dirty="0" smtClean="0"/>
              <a:t>e</a:t>
            </a:r>
            <a:r>
              <a:rPr lang="en-US" i="1" baseline="-25000" dirty="0" smtClean="0"/>
              <a:t>n</a:t>
            </a:r>
            <a:r>
              <a:rPr lang="en-US" dirty="0" smtClean="0"/>
              <a:t>[</a:t>
            </a:r>
            <a:r>
              <a:rPr lang="en-US" i="1" dirty="0" smtClean="0"/>
              <a:t>k</a:t>
            </a:r>
            <a:r>
              <a:rPr lang="en-US" dirty="0" smtClean="0"/>
              <a:t>]}= </a:t>
            </a:r>
            <a:r>
              <a:rPr lang="el-GR" dirty="0" smtClean="0"/>
              <a:t>δ</a:t>
            </a:r>
            <a:r>
              <a:rPr lang="en-US" dirty="0" smtClean="0"/>
              <a:t>[n-k] is an </a:t>
            </a:r>
            <a:r>
              <a:rPr lang="en-US" dirty="0" err="1" smtClean="0"/>
              <a:t>orthonormal</a:t>
            </a:r>
            <a:r>
              <a:rPr lang="en-US" dirty="0" smtClean="0"/>
              <a:t> basis of           . Later on, we will construct </a:t>
            </a:r>
            <a:r>
              <a:rPr lang="en-US" dirty="0" err="1" smtClean="0"/>
              <a:t>orthonormal</a:t>
            </a:r>
            <a:r>
              <a:rPr lang="en-US" dirty="0" smtClean="0"/>
              <a:t> bases of              with wavelets.   </a:t>
            </a:r>
            <a:endParaRPr lang="en-US" dirty="0"/>
          </a:p>
        </p:txBody>
      </p:sp>
      <p:graphicFrame>
        <p:nvGraphicFramePr>
          <p:cNvPr id="4" name="Object 3"/>
          <p:cNvGraphicFramePr>
            <a:graphicFrameLocks noChangeAspect="1"/>
          </p:cNvGraphicFramePr>
          <p:nvPr/>
        </p:nvGraphicFramePr>
        <p:xfrm>
          <a:off x="2537012" y="990600"/>
          <a:ext cx="3718859" cy="965200"/>
        </p:xfrm>
        <a:graphic>
          <a:graphicData uri="http://schemas.openxmlformats.org/presentationml/2006/ole">
            <p:oleObj spid="_x0000_s118786" name="Equation" r:id="rId3" imgW="1663560" imgH="431640" progId="Equation.3">
              <p:embed/>
            </p:oleObj>
          </a:graphicData>
        </a:graphic>
      </p:graphicFrame>
      <p:graphicFrame>
        <p:nvGraphicFramePr>
          <p:cNvPr id="5" name="Object 4"/>
          <p:cNvGraphicFramePr>
            <a:graphicFrameLocks noChangeAspect="1"/>
          </p:cNvGraphicFramePr>
          <p:nvPr/>
        </p:nvGraphicFramePr>
        <p:xfrm>
          <a:off x="3200400" y="2286000"/>
          <a:ext cx="901700" cy="559676"/>
        </p:xfrm>
        <a:graphic>
          <a:graphicData uri="http://schemas.openxmlformats.org/presentationml/2006/ole">
            <p:oleObj spid="_x0000_s118787" name="Equation" r:id="rId4" imgW="368280" imgH="228600" progId="Equation.3">
              <p:embed/>
            </p:oleObj>
          </a:graphicData>
        </a:graphic>
      </p:graphicFrame>
      <p:graphicFrame>
        <p:nvGraphicFramePr>
          <p:cNvPr id="6" name="Object 5"/>
          <p:cNvGraphicFramePr>
            <a:graphicFrameLocks noChangeAspect="1"/>
          </p:cNvGraphicFramePr>
          <p:nvPr/>
        </p:nvGraphicFramePr>
        <p:xfrm>
          <a:off x="4800600" y="2286000"/>
          <a:ext cx="918633" cy="533400"/>
        </p:xfrm>
        <a:graphic>
          <a:graphicData uri="http://schemas.openxmlformats.org/presentationml/2006/ole">
            <p:oleObj spid="_x0000_s118788" name="Equation" r:id="rId5" imgW="393480" imgH="228600" progId="Equation.3">
              <p:embed/>
            </p:oleObj>
          </a:graphicData>
        </a:graphic>
      </p:graphicFrame>
      <p:graphicFrame>
        <p:nvGraphicFramePr>
          <p:cNvPr id="7" name="Object 6"/>
          <p:cNvGraphicFramePr>
            <a:graphicFrameLocks noChangeAspect="1"/>
          </p:cNvGraphicFramePr>
          <p:nvPr/>
        </p:nvGraphicFramePr>
        <p:xfrm>
          <a:off x="6858000" y="3276600"/>
          <a:ext cx="918633" cy="570186"/>
        </p:xfrm>
        <a:graphic>
          <a:graphicData uri="http://schemas.openxmlformats.org/presentationml/2006/ole">
            <p:oleObj spid="_x0000_s118789" name="Equation" r:id="rId6" imgW="368280" imgH="228600" progId="Equation.3">
              <p:embed/>
            </p:oleObj>
          </a:graphicData>
        </a:graphic>
      </p:graphicFrame>
      <p:graphicFrame>
        <p:nvGraphicFramePr>
          <p:cNvPr id="8" name="Object 7"/>
          <p:cNvGraphicFramePr>
            <a:graphicFrameLocks noChangeAspect="1"/>
          </p:cNvGraphicFramePr>
          <p:nvPr/>
        </p:nvGraphicFramePr>
        <p:xfrm>
          <a:off x="7620000" y="3778044"/>
          <a:ext cx="1104900" cy="641555"/>
        </p:xfrm>
        <a:graphic>
          <a:graphicData uri="http://schemas.openxmlformats.org/presentationml/2006/ole">
            <p:oleObj spid="_x0000_s118790" name="Equation" r:id="rId7" imgW="393480" imgH="228600"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Going back to the Hilbert Space </a:t>
            </a:r>
            <a:r>
              <a:rPr lang="en-US" b="1" dirty="0" smtClean="0"/>
              <a:t>L</a:t>
            </a:r>
            <a:r>
              <a:rPr lang="en-US" b="1" baseline="30000" dirty="0" smtClean="0"/>
              <a:t>2</a:t>
            </a:r>
            <a:r>
              <a:rPr lang="en-US" dirty="0" smtClean="0"/>
              <a:t>(</a:t>
            </a:r>
            <a:r>
              <a:rPr lang="en-US" dirty="0" smtClean="0">
                <a:latin typeface="Castellar" pitchFamily="18" charset="0"/>
              </a:rPr>
              <a:t>R</a:t>
            </a:r>
            <a:r>
              <a:rPr lang="en-US" dirty="0" smtClean="0"/>
              <a:t>)</a:t>
            </a:r>
            <a:r>
              <a:rPr lang="en-US" b="1" dirty="0" smtClean="0"/>
              <a:t> </a:t>
            </a:r>
            <a:r>
              <a:rPr lang="en-US" dirty="0" smtClean="0"/>
              <a:t>of finite energy functions, the inner product is</a:t>
            </a:r>
          </a:p>
          <a:p>
            <a:pPr>
              <a:buNone/>
            </a:pPr>
            <a:endParaRPr lang="en-US" dirty="0" smtClean="0"/>
          </a:p>
          <a:p>
            <a:pPr>
              <a:buNone/>
            </a:pPr>
            <a:r>
              <a:rPr lang="en-US" dirty="0" smtClean="0"/>
              <a:t>And the resulting norm in </a:t>
            </a:r>
            <a:r>
              <a:rPr lang="en-US" b="1" dirty="0" smtClean="0"/>
              <a:t>L</a:t>
            </a:r>
            <a:r>
              <a:rPr lang="en-US" b="1" baseline="30000" dirty="0" smtClean="0"/>
              <a:t>2</a:t>
            </a:r>
            <a:r>
              <a:rPr lang="en-US" dirty="0" smtClean="0"/>
              <a:t>(</a:t>
            </a:r>
            <a:r>
              <a:rPr lang="en-US" dirty="0" smtClean="0">
                <a:latin typeface="Castellar" pitchFamily="18" charset="0"/>
              </a:rPr>
              <a:t>R</a:t>
            </a:r>
            <a:r>
              <a:rPr lang="en-US" dirty="0" smtClean="0"/>
              <a:t>) is</a:t>
            </a:r>
          </a:p>
          <a:p>
            <a:pPr>
              <a:buNone/>
            </a:pPr>
            <a:endParaRPr lang="en-US" dirty="0" smtClean="0"/>
          </a:p>
          <a:p>
            <a:pPr>
              <a:buNone/>
            </a:pPr>
            <a:r>
              <a:rPr lang="en-US" i="1" dirty="0" err="1" smtClean="0"/>
              <a:t>Parseval</a:t>
            </a:r>
            <a:r>
              <a:rPr lang="en-US" i="1" dirty="0" smtClean="0"/>
              <a:t> </a:t>
            </a:r>
            <a:r>
              <a:rPr lang="en-US" dirty="0" smtClean="0"/>
              <a:t>and </a:t>
            </a:r>
            <a:r>
              <a:rPr lang="en-US" i="1" dirty="0" err="1" smtClean="0"/>
              <a:t>Plancherel</a:t>
            </a:r>
            <a:r>
              <a:rPr lang="en-US" i="1" dirty="0" smtClean="0"/>
              <a:t>  </a:t>
            </a:r>
            <a:r>
              <a:rPr lang="en-US" dirty="0" smtClean="0"/>
              <a:t>formulas</a:t>
            </a:r>
          </a:p>
          <a:p>
            <a:pPr>
              <a:buNone/>
            </a:pPr>
            <a:endParaRPr lang="en-US" dirty="0" smtClean="0"/>
          </a:p>
          <a:p>
            <a:pPr>
              <a:buNone/>
            </a:pPr>
            <a:endParaRPr lang="en-US" dirty="0" smtClean="0"/>
          </a:p>
          <a:p>
            <a:pPr>
              <a:buNone/>
            </a:pPr>
            <a:r>
              <a:rPr lang="en-US" dirty="0" smtClean="0"/>
              <a:t>For </a:t>
            </a:r>
            <a:r>
              <a:rPr lang="en-US" i="1" dirty="0" smtClean="0"/>
              <a:t>h</a:t>
            </a:r>
            <a:r>
              <a:rPr lang="en-US" dirty="0" smtClean="0"/>
              <a:t> = </a:t>
            </a:r>
            <a:r>
              <a:rPr lang="en-US" i="1" dirty="0" smtClean="0"/>
              <a:t>f </a:t>
            </a:r>
            <a:r>
              <a:rPr lang="en-US" dirty="0" smtClean="0"/>
              <a:t>it follows that</a:t>
            </a:r>
          </a:p>
          <a:p>
            <a:pPr>
              <a:buNone/>
            </a:pPr>
            <a:endParaRPr lang="en-US" dirty="0" smtClean="0"/>
          </a:p>
          <a:p>
            <a:pPr>
              <a:buNone/>
            </a:pPr>
            <a:endParaRPr lang="en-US" dirty="0" smtClean="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2438400" y="1066800"/>
          <a:ext cx="3028950" cy="673100"/>
        </p:xfrm>
        <a:graphic>
          <a:graphicData uri="http://schemas.openxmlformats.org/presentationml/2006/ole">
            <p:oleObj spid="_x0000_s74754" name="Equation" r:id="rId3" imgW="1485720" imgH="330120" progId="">
              <p:embed/>
            </p:oleObj>
          </a:graphicData>
        </a:graphic>
      </p:graphicFrame>
      <p:graphicFrame>
        <p:nvGraphicFramePr>
          <p:cNvPr id="5" name="Object 4"/>
          <p:cNvGraphicFramePr>
            <a:graphicFrameLocks noChangeAspect="1"/>
          </p:cNvGraphicFramePr>
          <p:nvPr/>
        </p:nvGraphicFramePr>
        <p:xfrm>
          <a:off x="3676650" y="1330325"/>
          <a:ext cx="114300" cy="177800"/>
        </p:xfrm>
        <a:graphic>
          <a:graphicData uri="http://schemas.openxmlformats.org/presentationml/2006/ole">
            <p:oleObj spid="_x0000_s74755" name="Equation" r:id="rId4" imgW="114120" imgH="177480" progId="">
              <p:embed/>
            </p:oleObj>
          </a:graphicData>
        </a:graphic>
      </p:graphicFrame>
      <p:graphicFrame>
        <p:nvGraphicFramePr>
          <p:cNvPr id="6" name="Object 5"/>
          <p:cNvGraphicFramePr>
            <a:graphicFrameLocks noChangeAspect="1"/>
          </p:cNvGraphicFramePr>
          <p:nvPr/>
        </p:nvGraphicFramePr>
        <p:xfrm>
          <a:off x="2362200" y="2057400"/>
          <a:ext cx="3817257" cy="797636"/>
        </p:xfrm>
        <a:graphic>
          <a:graphicData uri="http://schemas.openxmlformats.org/presentationml/2006/ole">
            <p:oleObj spid="_x0000_s74756" name="Equation" r:id="rId5" imgW="1701720" imgH="355320" progId="">
              <p:embed/>
            </p:oleObj>
          </a:graphicData>
        </a:graphic>
      </p:graphicFrame>
      <p:graphicFrame>
        <p:nvGraphicFramePr>
          <p:cNvPr id="7" name="Object 6"/>
          <p:cNvGraphicFramePr>
            <a:graphicFrameLocks noChangeAspect="1"/>
          </p:cNvGraphicFramePr>
          <p:nvPr/>
        </p:nvGraphicFramePr>
        <p:xfrm>
          <a:off x="3676650" y="1330325"/>
          <a:ext cx="114300" cy="177800"/>
        </p:xfrm>
        <a:graphic>
          <a:graphicData uri="http://schemas.openxmlformats.org/presentationml/2006/ole">
            <p:oleObj spid="_x0000_s74757" name="Equation" r:id="rId6" imgW="114120" imgH="177480" progId="">
              <p:embed/>
            </p:oleObj>
          </a:graphicData>
        </a:graphic>
      </p:graphicFrame>
      <p:graphicFrame>
        <p:nvGraphicFramePr>
          <p:cNvPr id="9" name="Object 8"/>
          <p:cNvGraphicFramePr>
            <a:graphicFrameLocks noChangeAspect="1"/>
          </p:cNvGraphicFramePr>
          <p:nvPr/>
        </p:nvGraphicFramePr>
        <p:xfrm>
          <a:off x="533400" y="3657600"/>
          <a:ext cx="7877175" cy="850900"/>
        </p:xfrm>
        <a:graphic>
          <a:graphicData uri="http://schemas.openxmlformats.org/presentationml/2006/ole">
            <p:oleObj spid="_x0000_s74759" name="Equation" r:id="rId7" imgW="3644640" imgH="393480" progId="">
              <p:embed/>
            </p:oleObj>
          </a:graphicData>
        </a:graphic>
      </p:graphicFrame>
      <p:graphicFrame>
        <p:nvGraphicFramePr>
          <p:cNvPr id="10" name="Object 9"/>
          <p:cNvGraphicFramePr>
            <a:graphicFrameLocks noChangeAspect="1"/>
          </p:cNvGraphicFramePr>
          <p:nvPr/>
        </p:nvGraphicFramePr>
        <p:xfrm>
          <a:off x="4514850" y="3340100"/>
          <a:ext cx="114300" cy="177800"/>
        </p:xfrm>
        <a:graphic>
          <a:graphicData uri="http://schemas.openxmlformats.org/presentationml/2006/ole">
            <p:oleObj spid="_x0000_s74760" name="Equation" r:id="rId8" imgW="114120" imgH="177480" progId="">
              <p:embed/>
            </p:oleObj>
          </a:graphicData>
        </a:graphic>
      </p:graphicFrame>
      <p:graphicFrame>
        <p:nvGraphicFramePr>
          <p:cNvPr id="11" name="Object 10"/>
          <p:cNvGraphicFramePr>
            <a:graphicFrameLocks noChangeAspect="1"/>
          </p:cNvGraphicFramePr>
          <p:nvPr/>
        </p:nvGraphicFramePr>
        <p:xfrm>
          <a:off x="4514850" y="3340100"/>
          <a:ext cx="114300" cy="177800"/>
        </p:xfrm>
        <a:graphic>
          <a:graphicData uri="http://schemas.openxmlformats.org/presentationml/2006/ole">
            <p:oleObj spid="_x0000_s74761" name="Equation" r:id="rId9" imgW="114120" imgH="177480" progId="">
              <p:embed/>
            </p:oleObj>
          </a:graphicData>
        </a:graphic>
      </p:graphicFrame>
      <p:graphicFrame>
        <p:nvGraphicFramePr>
          <p:cNvPr id="12" name="Object 11"/>
          <p:cNvGraphicFramePr>
            <a:graphicFrameLocks noChangeAspect="1"/>
          </p:cNvGraphicFramePr>
          <p:nvPr/>
        </p:nvGraphicFramePr>
        <p:xfrm>
          <a:off x="894736" y="5334000"/>
          <a:ext cx="5853060" cy="1155700"/>
        </p:xfrm>
        <a:graphic>
          <a:graphicData uri="http://schemas.openxmlformats.org/presentationml/2006/ole">
            <p:oleObj spid="_x0000_s74762" name="Equation" r:id="rId10" imgW="1993680" imgH="393480" progId="">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Extension in </a:t>
            </a:r>
            <a:r>
              <a:rPr lang="en-US" b="1" dirty="0" smtClean="0"/>
              <a:t>L</a:t>
            </a:r>
            <a:r>
              <a:rPr lang="en-US" b="1" baseline="30000" dirty="0" smtClean="0"/>
              <a:t>2</a:t>
            </a:r>
            <a:r>
              <a:rPr lang="en-US" dirty="0" smtClean="0"/>
              <a:t>(</a:t>
            </a:r>
            <a:r>
              <a:rPr lang="en-US" dirty="0" smtClean="0">
                <a:latin typeface="Castellar" pitchFamily="18" charset="0"/>
              </a:rPr>
              <a:t>R</a:t>
            </a:r>
            <a:r>
              <a:rPr lang="en-US" dirty="0" smtClean="0"/>
              <a:t>)</a:t>
            </a:r>
            <a:endParaRPr lang="en-US" dirty="0"/>
          </a:p>
        </p:txBody>
      </p:sp>
      <p:sp>
        <p:nvSpPr>
          <p:cNvPr id="3" name="Content Placeholder 2"/>
          <p:cNvSpPr>
            <a:spLocks noGrp="1"/>
          </p:cNvSpPr>
          <p:nvPr>
            <p:ph idx="1"/>
          </p:nvPr>
        </p:nvSpPr>
        <p:spPr/>
        <p:txBody>
          <a:bodyPr/>
          <a:lstStyle/>
          <a:p>
            <a:pPr>
              <a:buNone/>
            </a:pPr>
            <a:r>
              <a:rPr lang="en-US" dirty="0" smtClean="0"/>
              <a:t>If </a:t>
            </a:r>
            <a:r>
              <a:rPr lang="en-US" i="1" dirty="0" smtClean="0"/>
              <a:t>f </a:t>
            </a:r>
            <a:r>
              <a:rPr lang="en-US" dirty="0" smtClean="0"/>
              <a:t>belongs to </a:t>
            </a:r>
            <a:r>
              <a:rPr lang="en-US" b="1" dirty="0" smtClean="0"/>
              <a:t>L</a:t>
            </a:r>
            <a:r>
              <a:rPr lang="en-US" b="1" baseline="30000" dirty="0" smtClean="0"/>
              <a:t>2</a:t>
            </a:r>
            <a:r>
              <a:rPr lang="en-US" dirty="0" smtClean="0"/>
              <a:t>(</a:t>
            </a:r>
            <a:r>
              <a:rPr lang="en-US" dirty="0" smtClean="0">
                <a:latin typeface="Castellar" pitchFamily="18" charset="0"/>
              </a:rPr>
              <a:t>R</a:t>
            </a:r>
            <a:r>
              <a:rPr lang="en-US" dirty="0" smtClean="0"/>
              <a:t>) but not to </a:t>
            </a:r>
            <a:r>
              <a:rPr lang="en-US" b="1" dirty="0" smtClean="0"/>
              <a:t>L</a:t>
            </a:r>
            <a:r>
              <a:rPr lang="en-US" b="1" baseline="30000" dirty="0" smtClean="0"/>
              <a:t>1</a:t>
            </a:r>
            <a:r>
              <a:rPr lang="en-US" dirty="0" smtClean="0"/>
              <a:t>(</a:t>
            </a:r>
            <a:r>
              <a:rPr lang="en-US" dirty="0" smtClean="0">
                <a:latin typeface="Castellar" pitchFamily="18" charset="0"/>
              </a:rPr>
              <a:t>R</a:t>
            </a:r>
            <a:r>
              <a:rPr lang="en-US" dirty="0" smtClean="0"/>
              <a:t>), its Fourier transform cannot be calculated with the Fourier integral because </a:t>
            </a:r>
            <a:r>
              <a:rPr lang="en-US" i="1" dirty="0" smtClean="0"/>
              <a:t>f(t)exp(-j</a:t>
            </a:r>
            <a:r>
              <a:rPr lang="el-GR" i="1" dirty="0" smtClean="0"/>
              <a:t>ω</a:t>
            </a:r>
            <a:r>
              <a:rPr lang="en-US" i="1" dirty="0" smtClean="0"/>
              <a:t>t) </a:t>
            </a:r>
            <a:r>
              <a:rPr lang="en-US" dirty="0" smtClean="0"/>
              <a:t>is not </a:t>
            </a:r>
            <a:r>
              <a:rPr lang="en-US" dirty="0" err="1" smtClean="0"/>
              <a:t>integrable</a:t>
            </a:r>
            <a:r>
              <a:rPr lang="en-US" dirty="0" smtClean="0"/>
              <a:t>. It is defined as a limit using the Fourier transforms of functions in                     . Since that set is dense in </a:t>
            </a:r>
            <a:r>
              <a:rPr lang="en-US" b="1" dirty="0" smtClean="0"/>
              <a:t>L</a:t>
            </a:r>
            <a:r>
              <a:rPr lang="en-US" b="1" baseline="30000" dirty="0" smtClean="0"/>
              <a:t>2</a:t>
            </a:r>
            <a:r>
              <a:rPr lang="en-US" dirty="0" smtClean="0"/>
              <a:t>(</a:t>
            </a:r>
            <a:r>
              <a:rPr lang="en-US" dirty="0" smtClean="0">
                <a:latin typeface="Castellar" pitchFamily="18" charset="0"/>
              </a:rPr>
              <a:t>R</a:t>
            </a:r>
            <a:r>
              <a:rPr lang="en-US" dirty="0" smtClean="0"/>
              <a:t>), one can find a family {</a:t>
            </a:r>
            <a:r>
              <a:rPr lang="en-US" i="1" dirty="0" smtClean="0"/>
              <a:t>f</a:t>
            </a:r>
            <a:r>
              <a:rPr lang="en-US" b="1" i="1" baseline="-25000" dirty="0" smtClean="0"/>
              <a:t>n</a:t>
            </a:r>
            <a:r>
              <a:rPr lang="en-US" dirty="0" smtClean="0"/>
              <a:t>} of functions in the set that converges to </a:t>
            </a:r>
            <a:r>
              <a:rPr lang="en-US" i="1" dirty="0" smtClean="0"/>
              <a:t>f</a:t>
            </a:r>
            <a:r>
              <a:rPr lang="en-US" dirty="0" smtClean="0"/>
              <a:t> :</a:t>
            </a:r>
            <a:endParaRPr lang="en-US" i="1" dirty="0"/>
          </a:p>
        </p:txBody>
      </p:sp>
      <p:graphicFrame>
        <p:nvGraphicFramePr>
          <p:cNvPr id="4" name="Object 3"/>
          <p:cNvGraphicFramePr>
            <a:graphicFrameLocks noChangeAspect="1"/>
          </p:cNvGraphicFramePr>
          <p:nvPr/>
        </p:nvGraphicFramePr>
        <p:xfrm>
          <a:off x="6553200" y="3657600"/>
          <a:ext cx="1778000" cy="457200"/>
        </p:xfrm>
        <a:graphic>
          <a:graphicData uri="http://schemas.openxmlformats.org/presentationml/2006/ole">
            <p:oleObj spid="_x0000_s76802" name="Equation" r:id="rId3" imgW="888840" imgH="228600" progId="">
              <p:embed/>
            </p:oleObj>
          </a:graphicData>
        </a:graphic>
      </p:graphicFrame>
      <p:graphicFrame>
        <p:nvGraphicFramePr>
          <p:cNvPr id="6" name="Object 5"/>
          <p:cNvGraphicFramePr>
            <a:graphicFrameLocks noChangeAspect="1"/>
          </p:cNvGraphicFramePr>
          <p:nvPr/>
        </p:nvGraphicFramePr>
        <p:xfrm>
          <a:off x="3657600" y="5562600"/>
          <a:ext cx="2727740" cy="825500"/>
        </p:xfrm>
        <a:graphic>
          <a:graphicData uri="http://schemas.openxmlformats.org/presentationml/2006/ole">
            <p:oleObj spid="_x0000_s76804" name="Equation" r:id="rId4" imgW="965160" imgH="291960" progId="">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Since {</a:t>
            </a:r>
            <a:r>
              <a:rPr lang="en-US" i="1" dirty="0" smtClean="0"/>
              <a:t>f</a:t>
            </a:r>
            <a:r>
              <a:rPr lang="en-US" b="1" i="1" baseline="-25000" dirty="0" smtClean="0"/>
              <a:t>n</a:t>
            </a:r>
            <a:r>
              <a:rPr lang="en-US" dirty="0" smtClean="0"/>
              <a:t>} converges, it is a Cauchy sequence, which means that                      is arbitrarily small if </a:t>
            </a:r>
            <a:r>
              <a:rPr lang="en-US" i="1" dirty="0" smtClean="0"/>
              <a:t>n </a:t>
            </a:r>
            <a:r>
              <a:rPr lang="en-US" dirty="0" smtClean="0"/>
              <a:t>and </a:t>
            </a:r>
            <a:r>
              <a:rPr lang="en-US" i="1" dirty="0" smtClean="0"/>
              <a:t>p </a:t>
            </a:r>
            <a:r>
              <a:rPr lang="en-US" dirty="0" smtClean="0"/>
              <a:t>are large enough. Moreover, </a:t>
            </a:r>
            <a:r>
              <a:rPr lang="en-US" i="1" dirty="0" smtClean="0"/>
              <a:t>f</a:t>
            </a:r>
            <a:r>
              <a:rPr lang="en-US" i="1" baseline="-25000" dirty="0" smtClean="0"/>
              <a:t>n </a:t>
            </a:r>
            <a:r>
              <a:rPr lang="en-US" dirty="0" smtClean="0"/>
              <a:t>belongs to </a:t>
            </a:r>
            <a:r>
              <a:rPr lang="en-US" b="1" dirty="0" smtClean="0"/>
              <a:t>L</a:t>
            </a:r>
            <a:r>
              <a:rPr lang="en-US" b="1" baseline="30000" dirty="0" smtClean="0"/>
              <a:t>1</a:t>
            </a:r>
            <a:r>
              <a:rPr lang="en-US" dirty="0" smtClean="0"/>
              <a:t>(</a:t>
            </a:r>
            <a:r>
              <a:rPr lang="en-US" dirty="0" smtClean="0">
                <a:latin typeface="Castellar" pitchFamily="18" charset="0"/>
              </a:rPr>
              <a:t>R</a:t>
            </a:r>
            <a:r>
              <a:rPr lang="en-US" dirty="0" smtClean="0"/>
              <a:t>), so its Fourier transform is well defined. The </a:t>
            </a:r>
            <a:r>
              <a:rPr lang="en-US" dirty="0" err="1" smtClean="0"/>
              <a:t>Plancherel</a:t>
            </a:r>
            <a:r>
              <a:rPr lang="en-US" dirty="0" smtClean="0"/>
              <a:t> formula proves that          is also a Cauchy sequence because</a:t>
            </a:r>
          </a:p>
          <a:p>
            <a:pPr>
              <a:buNone/>
            </a:pPr>
            <a:endParaRPr lang="en-US" dirty="0" smtClean="0"/>
          </a:p>
          <a:p>
            <a:pPr>
              <a:buNone/>
            </a:pPr>
            <a:endParaRPr lang="en-US" dirty="0" smtClean="0"/>
          </a:p>
          <a:p>
            <a:pPr>
              <a:buNone/>
            </a:pPr>
            <a:r>
              <a:rPr lang="en-US" dirty="0" smtClean="0"/>
              <a:t>is arbitrarily small for large enough </a:t>
            </a:r>
            <a:r>
              <a:rPr lang="en-US" i="1" dirty="0" smtClean="0"/>
              <a:t>n </a:t>
            </a:r>
            <a:r>
              <a:rPr lang="en-US" dirty="0" smtClean="0"/>
              <a:t>and </a:t>
            </a:r>
            <a:r>
              <a:rPr lang="en-US" i="1" dirty="0" smtClean="0"/>
              <a:t>p. </a:t>
            </a:r>
            <a:r>
              <a:rPr lang="en-US" dirty="0" smtClean="0"/>
              <a:t>A Hilbert space is complete, which means that all Cauchy sequences converge to an element of the space. Thus, there exists                such that</a:t>
            </a:r>
            <a:endParaRPr lang="en-US" dirty="0"/>
          </a:p>
        </p:txBody>
      </p:sp>
      <p:graphicFrame>
        <p:nvGraphicFramePr>
          <p:cNvPr id="4" name="Object 3"/>
          <p:cNvGraphicFramePr>
            <a:graphicFrameLocks noChangeAspect="1"/>
          </p:cNvGraphicFramePr>
          <p:nvPr/>
        </p:nvGraphicFramePr>
        <p:xfrm>
          <a:off x="2362200" y="457200"/>
          <a:ext cx="1874986" cy="736601"/>
        </p:xfrm>
        <a:graphic>
          <a:graphicData uri="http://schemas.openxmlformats.org/presentationml/2006/ole">
            <p:oleObj spid="_x0000_s77826" name="Equation" r:id="rId3" imgW="558720" imgH="279360" progId="">
              <p:embed/>
            </p:oleObj>
          </a:graphicData>
        </a:graphic>
      </p:graphicFrame>
      <p:graphicFrame>
        <p:nvGraphicFramePr>
          <p:cNvPr id="5" name="Object 4"/>
          <p:cNvGraphicFramePr>
            <a:graphicFrameLocks noChangeAspect="1"/>
          </p:cNvGraphicFramePr>
          <p:nvPr/>
        </p:nvGraphicFramePr>
        <p:xfrm>
          <a:off x="3810000" y="1981200"/>
          <a:ext cx="685800" cy="685800"/>
        </p:xfrm>
        <a:graphic>
          <a:graphicData uri="http://schemas.openxmlformats.org/presentationml/2006/ole">
            <p:oleObj spid="_x0000_s77827" name="Equation" r:id="rId4" imgW="304560" imgH="304560" progId="">
              <p:embed/>
            </p:oleObj>
          </a:graphicData>
        </a:graphic>
      </p:graphicFrame>
      <p:graphicFrame>
        <p:nvGraphicFramePr>
          <p:cNvPr id="6" name="Object 5"/>
          <p:cNvGraphicFramePr>
            <a:graphicFrameLocks noChangeAspect="1"/>
          </p:cNvGraphicFramePr>
          <p:nvPr/>
        </p:nvGraphicFramePr>
        <p:xfrm>
          <a:off x="2057400" y="3048000"/>
          <a:ext cx="4260850" cy="838200"/>
        </p:xfrm>
        <a:graphic>
          <a:graphicData uri="http://schemas.openxmlformats.org/presentationml/2006/ole">
            <p:oleObj spid="_x0000_s77828" name="Equation" r:id="rId5" imgW="1549080" imgH="304560" progId="">
              <p:embed/>
            </p:oleObj>
          </a:graphicData>
        </a:graphic>
      </p:graphicFrame>
      <p:graphicFrame>
        <p:nvGraphicFramePr>
          <p:cNvPr id="7" name="Object 6"/>
          <p:cNvGraphicFramePr>
            <a:graphicFrameLocks noChangeAspect="1"/>
          </p:cNvGraphicFramePr>
          <p:nvPr/>
        </p:nvGraphicFramePr>
        <p:xfrm>
          <a:off x="3276600" y="5715000"/>
          <a:ext cx="1261311" cy="469900"/>
        </p:xfrm>
        <a:graphic>
          <a:graphicData uri="http://schemas.openxmlformats.org/presentationml/2006/ole">
            <p:oleObj spid="_x0000_s77829" name="Equation" r:id="rId6" imgW="647640" imgH="241200" progId="">
              <p:embed/>
            </p:oleObj>
          </a:graphicData>
        </a:graphic>
      </p:graphicFrame>
      <p:graphicFrame>
        <p:nvGraphicFramePr>
          <p:cNvPr id="8" name="Object 7"/>
          <p:cNvGraphicFramePr>
            <a:graphicFrameLocks noChangeAspect="1"/>
          </p:cNvGraphicFramePr>
          <p:nvPr/>
        </p:nvGraphicFramePr>
        <p:xfrm>
          <a:off x="6629400" y="5638800"/>
          <a:ext cx="2355089" cy="774700"/>
        </p:xfrm>
        <a:graphic>
          <a:graphicData uri="http://schemas.openxmlformats.org/presentationml/2006/ole">
            <p:oleObj spid="_x0000_s77830" name="Equation" r:id="rId7" imgW="965160" imgH="317160"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u="sng" dirty="0" smtClean="0"/>
              <a:t>Orthogonal bases: </a:t>
            </a:r>
            <a:r>
              <a:rPr lang="en-US" dirty="0" smtClean="0"/>
              <a:t>a dictionary of minimum size that can yield a sparse representation if designed to concentrate the signal energy over a set of few vectors.</a:t>
            </a:r>
          </a:p>
          <a:p>
            <a:pPr>
              <a:buNone/>
            </a:pPr>
            <a:r>
              <a:rPr lang="en-US" dirty="0" smtClean="0"/>
              <a:t>Efficient signal compression and noise reduction algorithms are then implemented with diagonal operators computed with </a:t>
            </a:r>
            <a:r>
              <a:rPr lang="en-US" smtClean="0"/>
              <a:t>fast algorithms.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By definition,     is the Fourier transform of </a:t>
            </a:r>
            <a:r>
              <a:rPr lang="en-US" i="1" dirty="0" smtClean="0"/>
              <a:t>f .</a:t>
            </a:r>
            <a:r>
              <a:rPr lang="en-US" dirty="0" smtClean="0"/>
              <a:t> This extension of the Fourier transform to </a:t>
            </a:r>
            <a:r>
              <a:rPr lang="en-US" b="1" dirty="0" smtClean="0"/>
              <a:t>L</a:t>
            </a:r>
            <a:r>
              <a:rPr lang="en-US" b="1" baseline="30000" dirty="0" smtClean="0"/>
              <a:t>2</a:t>
            </a:r>
            <a:r>
              <a:rPr lang="en-US" dirty="0" smtClean="0"/>
              <a:t>(</a:t>
            </a:r>
            <a:r>
              <a:rPr lang="en-US" dirty="0" smtClean="0">
                <a:latin typeface="Castellar" pitchFamily="18" charset="0"/>
              </a:rPr>
              <a:t>R</a:t>
            </a:r>
            <a:r>
              <a:rPr lang="en-US" dirty="0" smtClean="0"/>
              <a:t>) satisfies the convolution theorem, the </a:t>
            </a:r>
            <a:r>
              <a:rPr lang="en-US" dirty="0" err="1" smtClean="0"/>
              <a:t>Parseval</a:t>
            </a:r>
            <a:r>
              <a:rPr lang="en-US" dirty="0" smtClean="0"/>
              <a:t> and </a:t>
            </a:r>
            <a:r>
              <a:rPr lang="en-US" dirty="0" err="1" smtClean="0"/>
              <a:t>Plancherel</a:t>
            </a:r>
            <a:r>
              <a:rPr lang="en-US" dirty="0" smtClean="0"/>
              <a:t> formulas as well as all well-known properties of the Fourier Transform</a:t>
            </a:r>
            <a:r>
              <a:rPr lang="en-US" i="1" dirty="0" smtClean="0"/>
              <a:t> </a:t>
            </a:r>
          </a:p>
          <a:p>
            <a:pPr>
              <a:buNone/>
            </a:pPr>
            <a:r>
              <a:rPr lang="en-US" dirty="0" smtClean="0"/>
              <a:t>Examples:</a:t>
            </a:r>
          </a:p>
          <a:p>
            <a:pPr>
              <a:buNone/>
            </a:pPr>
            <a:r>
              <a:rPr lang="en-US" dirty="0" smtClean="0"/>
              <a:t>The </a:t>
            </a:r>
            <a:r>
              <a:rPr lang="en-US" i="1" dirty="0" smtClean="0"/>
              <a:t>Indicator function f =</a:t>
            </a:r>
            <a:r>
              <a:rPr lang="en-US" b="1" dirty="0" smtClean="0"/>
              <a:t> 1</a:t>
            </a:r>
            <a:r>
              <a:rPr lang="en-US" baseline="-25000" dirty="0" smtClean="0"/>
              <a:t>[-T, T]</a:t>
            </a:r>
            <a:r>
              <a:rPr lang="en-US" dirty="0" smtClean="0"/>
              <a:t> is discontinuous at</a:t>
            </a:r>
          </a:p>
          <a:p>
            <a:pPr>
              <a:buNone/>
            </a:pPr>
            <a:r>
              <a:rPr lang="en-US" dirty="0" smtClean="0"/>
              <a:t>          . Its Fourier transform is not </a:t>
            </a:r>
            <a:r>
              <a:rPr lang="en-US" dirty="0" err="1" smtClean="0"/>
              <a:t>integrable</a:t>
            </a:r>
            <a:r>
              <a:rPr lang="en-US" dirty="0" smtClean="0"/>
              <a:t>:</a:t>
            </a:r>
          </a:p>
          <a:p>
            <a:pPr>
              <a:buNone/>
            </a:pPr>
            <a:endParaRPr lang="en-US" dirty="0" smtClean="0"/>
          </a:p>
          <a:p>
            <a:pPr>
              <a:buNone/>
            </a:pPr>
            <a:endParaRPr lang="en-US" dirty="0" smtClean="0"/>
          </a:p>
          <a:p>
            <a:pPr>
              <a:buNone/>
            </a:pPr>
            <a:r>
              <a:rPr lang="en-US" dirty="0" smtClean="0"/>
              <a:t>An </a:t>
            </a:r>
            <a:r>
              <a:rPr lang="en-US" i="1" dirty="0" smtClean="0"/>
              <a:t>ideal low-pass filter </a:t>
            </a:r>
            <a:r>
              <a:rPr lang="en-US" dirty="0" smtClean="0"/>
              <a:t>has a transfer function</a:t>
            </a:r>
          </a:p>
          <a:p>
            <a:pPr>
              <a:buNone/>
            </a:pPr>
            <a:r>
              <a:rPr lang="en-US" dirty="0" smtClean="0"/>
              <a:t>that selects frequencies over              </a:t>
            </a:r>
            <a:r>
              <a:rPr lang="en-US" smtClean="0"/>
              <a:t>. </a:t>
            </a:r>
            <a:endParaRPr lang="en-US" dirty="0" smtClean="0"/>
          </a:p>
          <a:p>
            <a:pPr>
              <a:buNone/>
            </a:pPr>
            <a:endParaRPr lang="en-US" i="1" dirty="0"/>
          </a:p>
        </p:txBody>
      </p:sp>
      <p:graphicFrame>
        <p:nvGraphicFramePr>
          <p:cNvPr id="4" name="Object 3"/>
          <p:cNvGraphicFramePr>
            <a:graphicFrameLocks noChangeAspect="1"/>
          </p:cNvGraphicFramePr>
          <p:nvPr/>
        </p:nvGraphicFramePr>
        <p:xfrm>
          <a:off x="2133600" y="0"/>
          <a:ext cx="609600" cy="782320"/>
        </p:xfrm>
        <a:graphic>
          <a:graphicData uri="http://schemas.openxmlformats.org/presentationml/2006/ole">
            <p:oleObj spid="_x0000_s78850" name="Equation" r:id="rId3" imgW="152280" imgH="241200" progId="">
              <p:embed/>
            </p:oleObj>
          </a:graphicData>
        </a:graphic>
      </p:graphicFrame>
      <p:graphicFrame>
        <p:nvGraphicFramePr>
          <p:cNvPr id="5" name="Object 4"/>
          <p:cNvGraphicFramePr>
            <a:graphicFrameLocks noChangeAspect="1"/>
          </p:cNvGraphicFramePr>
          <p:nvPr/>
        </p:nvGraphicFramePr>
        <p:xfrm>
          <a:off x="228600" y="3886200"/>
          <a:ext cx="801914" cy="330200"/>
        </p:xfrm>
        <a:graphic>
          <a:graphicData uri="http://schemas.openxmlformats.org/presentationml/2006/ole">
            <p:oleObj spid="_x0000_s78851" name="Equation" r:id="rId4" imgW="431640" imgH="177480" progId="Equation.3">
              <p:embed/>
            </p:oleObj>
          </a:graphicData>
        </a:graphic>
      </p:graphicFrame>
      <p:graphicFrame>
        <p:nvGraphicFramePr>
          <p:cNvPr id="6" name="Object 5"/>
          <p:cNvGraphicFramePr>
            <a:graphicFrameLocks noChangeAspect="1"/>
          </p:cNvGraphicFramePr>
          <p:nvPr/>
        </p:nvGraphicFramePr>
        <p:xfrm>
          <a:off x="1858297" y="4572000"/>
          <a:ext cx="3424903" cy="698500"/>
        </p:xfrm>
        <a:graphic>
          <a:graphicData uri="http://schemas.openxmlformats.org/presentationml/2006/ole">
            <p:oleObj spid="_x0000_s78852" name="Equation" r:id="rId5" imgW="1930320" imgH="393480" progId="Equation.3">
              <p:embed/>
            </p:oleObj>
          </a:graphicData>
        </a:graphic>
      </p:graphicFrame>
      <p:graphicFrame>
        <p:nvGraphicFramePr>
          <p:cNvPr id="7" name="Object 6"/>
          <p:cNvGraphicFramePr>
            <a:graphicFrameLocks noChangeAspect="1"/>
          </p:cNvGraphicFramePr>
          <p:nvPr/>
        </p:nvGraphicFramePr>
        <p:xfrm>
          <a:off x="7756072" y="5486400"/>
          <a:ext cx="1387928" cy="647700"/>
        </p:xfrm>
        <a:graphic>
          <a:graphicData uri="http://schemas.openxmlformats.org/presentationml/2006/ole">
            <p:oleObj spid="_x0000_s78853" name="Equation" r:id="rId6" imgW="571320" imgH="266400" progId="Equation.3">
              <p:embed/>
            </p:oleObj>
          </a:graphicData>
        </a:graphic>
      </p:graphicFrame>
      <p:graphicFrame>
        <p:nvGraphicFramePr>
          <p:cNvPr id="8" name="Object 7"/>
          <p:cNvGraphicFramePr>
            <a:graphicFrameLocks noChangeAspect="1"/>
          </p:cNvGraphicFramePr>
          <p:nvPr/>
        </p:nvGraphicFramePr>
        <p:xfrm>
          <a:off x="5029200" y="6096000"/>
          <a:ext cx="1066800" cy="503767"/>
        </p:xfrm>
        <a:graphic>
          <a:graphicData uri="http://schemas.openxmlformats.org/presentationml/2006/ole">
            <p:oleObj spid="_x0000_s78854" name="Equation" r:id="rId7" imgW="457200" imgH="215640" progId="Equation.3">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The impulse response is calculated with the inverse Fourier integral:</a:t>
            </a:r>
          </a:p>
          <a:p>
            <a:pPr>
              <a:buNone/>
            </a:pPr>
            <a:endParaRPr lang="en-US" dirty="0" smtClean="0"/>
          </a:p>
          <a:p>
            <a:pPr>
              <a:buNone/>
            </a:pPr>
            <a:r>
              <a:rPr lang="en-US" dirty="0" smtClean="0"/>
              <a:t>A </a:t>
            </a:r>
            <a:r>
              <a:rPr lang="en-US" i="1" dirty="0" smtClean="0"/>
              <a:t>passive electronic circuit </a:t>
            </a:r>
            <a:r>
              <a:rPr lang="en-US" dirty="0" smtClean="0"/>
              <a:t>implements analog filters with R, L, and C. The input voltage </a:t>
            </a:r>
            <a:r>
              <a:rPr lang="en-US" i="1" dirty="0" smtClean="0"/>
              <a:t>f(t) </a:t>
            </a:r>
            <a:r>
              <a:rPr lang="en-US" dirty="0" smtClean="0"/>
              <a:t>is related to the output voltage </a:t>
            </a:r>
            <a:r>
              <a:rPr lang="en-US" i="1" dirty="0" smtClean="0"/>
              <a:t>g(t) </a:t>
            </a:r>
            <a:r>
              <a:rPr lang="en-US" dirty="0" smtClean="0"/>
              <a:t>by a linear differential equation with constant coefficients:</a:t>
            </a:r>
          </a:p>
          <a:p>
            <a:pPr>
              <a:buNone/>
            </a:pPr>
            <a:endParaRPr lang="en-US" dirty="0" smtClean="0"/>
          </a:p>
          <a:p>
            <a:pPr>
              <a:buNone/>
            </a:pPr>
            <a:endParaRPr lang="en-US" dirty="0" smtClean="0"/>
          </a:p>
          <a:p>
            <a:pPr>
              <a:buNone/>
            </a:pPr>
            <a:r>
              <a:rPr lang="en-US" dirty="0" smtClean="0"/>
              <a:t>The transfer function of that filter is given by</a:t>
            </a:r>
            <a:endParaRPr lang="en-US" dirty="0"/>
          </a:p>
        </p:txBody>
      </p:sp>
      <p:graphicFrame>
        <p:nvGraphicFramePr>
          <p:cNvPr id="4" name="Object 3"/>
          <p:cNvGraphicFramePr>
            <a:graphicFrameLocks noChangeAspect="1"/>
          </p:cNvGraphicFramePr>
          <p:nvPr/>
        </p:nvGraphicFramePr>
        <p:xfrm>
          <a:off x="2514600" y="838200"/>
          <a:ext cx="3842774" cy="850900"/>
        </p:xfrm>
        <a:graphic>
          <a:graphicData uri="http://schemas.openxmlformats.org/presentationml/2006/ole">
            <p:oleObj spid="_x0000_s79874" name="Equation" r:id="rId3" imgW="1777680" imgH="393480" progId="Equation.3">
              <p:embed/>
            </p:oleObj>
          </a:graphicData>
        </a:graphic>
      </p:graphicFrame>
      <p:graphicFrame>
        <p:nvGraphicFramePr>
          <p:cNvPr id="5" name="Object 4"/>
          <p:cNvGraphicFramePr>
            <a:graphicFrameLocks noChangeAspect="1"/>
          </p:cNvGraphicFramePr>
          <p:nvPr/>
        </p:nvGraphicFramePr>
        <p:xfrm>
          <a:off x="2590800" y="3733800"/>
          <a:ext cx="3605306" cy="965200"/>
        </p:xfrm>
        <a:graphic>
          <a:graphicData uri="http://schemas.openxmlformats.org/presentationml/2006/ole">
            <p:oleObj spid="_x0000_s79875" name="Equation" r:id="rId4" imgW="1612800" imgH="431640" progId="Equation.3">
              <p:embed/>
            </p:oleObj>
          </a:graphicData>
        </a:graphic>
      </p:graphicFrame>
      <p:graphicFrame>
        <p:nvGraphicFramePr>
          <p:cNvPr id="6" name="Object 5"/>
          <p:cNvGraphicFramePr>
            <a:graphicFrameLocks noChangeAspect="1"/>
          </p:cNvGraphicFramePr>
          <p:nvPr/>
        </p:nvGraphicFramePr>
        <p:xfrm>
          <a:off x="2738582" y="5334000"/>
          <a:ext cx="2849418" cy="1403445"/>
        </p:xfrm>
        <a:graphic>
          <a:graphicData uri="http://schemas.openxmlformats.org/presentationml/2006/ole">
            <p:oleObj spid="_x0000_s79876" name="Equation" r:id="rId5" imgW="1701720" imgH="838080" progId="Equation.3">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It is a rational function of </a:t>
            </a:r>
            <a:r>
              <a:rPr lang="en-US" i="1" dirty="0" smtClean="0"/>
              <a:t>j</a:t>
            </a:r>
            <a:r>
              <a:rPr lang="el-GR" i="1" dirty="0" smtClean="0"/>
              <a:t>ω</a:t>
            </a:r>
            <a:r>
              <a:rPr lang="en-US" i="1" dirty="0" smtClean="0"/>
              <a:t>. </a:t>
            </a:r>
            <a:r>
              <a:rPr lang="en-US" dirty="0" smtClean="0"/>
              <a:t>An ideal low-pass transfer function thus cannot be implemented by an analog circuit. It must be approximated by a rational function. </a:t>
            </a:r>
            <a:r>
              <a:rPr lang="en-US" dirty="0" err="1" smtClean="0"/>
              <a:t>Chebyshev</a:t>
            </a:r>
            <a:r>
              <a:rPr lang="en-US" dirty="0" smtClean="0"/>
              <a:t> or Butterworth filters are often used for this purpose.</a:t>
            </a:r>
          </a:p>
          <a:p>
            <a:pPr>
              <a:buNone/>
            </a:pPr>
            <a:r>
              <a:rPr lang="en-US" dirty="0" smtClean="0"/>
              <a:t>A Gaussian pulse                has another Gaussian pulse as its Fourier transform</a:t>
            </a:r>
          </a:p>
          <a:p>
            <a:pPr>
              <a:buNone/>
            </a:pPr>
            <a:endParaRPr lang="en-US" dirty="0" smtClean="0"/>
          </a:p>
          <a:p>
            <a:pPr>
              <a:buNone/>
            </a:pPr>
            <a:r>
              <a:rPr lang="en-US" i="1" dirty="0" smtClean="0"/>
              <a:t>Dirac</a:t>
            </a:r>
          </a:p>
          <a:p>
            <a:pPr>
              <a:buNone/>
            </a:pPr>
            <a:endParaRPr lang="en-US" i="1" dirty="0" smtClean="0"/>
          </a:p>
          <a:p>
            <a:pPr>
              <a:buNone/>
            </a:pPr>
            <a:r>
              <a:rPr lang="en-US" i="1" dirty="0" smtClean="0"/>
              <a:t>The translated Dirac                      </a:t>
            </a:r>
            <a:r>
              <a:rPr lang="en-US" dirty="0" smtClean="0"/>
              <a:t>has a FT</a:t>
            </a:r>
          </a:p>
          <a:p>
            <a:pPr>
              <a:buNone/>
            </a:pPr>
            <a:endParaRPr lang="en-US" dirty="0" smtClean="0"/>
          </a:p>
          <a:p>
            <a:pPr>
              <a:buNone/>
            </a:pPr>
            <a:endParaRPr lang="en-US" dirty="0" smtClean="0"/>
          </a:p>
        </p:txBody>
      </p:sp>
      <p:graphicFrame>
        <p:nvGraphicFramePr>
          <p:cNvPr id="4" name="Object 3"/>
          <p:cNvGraphicFramePr>
            <a:graphicFrameLocks noChangeAspect="1"/>
          </p:cNvGraphicFramePr>
          <p:nvPr/>
        </p:nvGraphicFramePr>
        <p:xfrm>
          <a:off x="3048000" y="2590800"/>
          <a:ext cx="1278890" cy="482600"/>
        </p:xfrm>
        <a:graphic>
          <a:graphicData uri="http://schemas.openxmlformats.org/presentationml/2006/ole">
            <p:oleObj spid="_x0000_s80898" name="Equation" r:id="rId3" imgW="672840" imgH="253800" progId="Equation.3">
              <p:embed/>
            </p:oleObj>
          </a:graphicData>
        </a:graphic>
      </p:graphicFrame>
      <p:graphicFrame>
        <p:nvGraphicFramePr>
          <p:cNvPr id="5" name="Object 4"/>
          <p:cNvGraphicFramePr>
            <a:graphicFrameLocks noChangeAspect="1"/>
          </p:cNvGraphicFramePr>
          <p:nvPr/>
        </p:nvGraphicFramePr>
        <p:xfrm>
          <a:off x="3124200" y="3536244"/>
          <a:ext cx="1866900" cy="553156"/>
        </p:xfrm>
        <a:graphic>
          <a:graphicData uri="http://schemas.openxmlformats.org/presentationml/2006/ole">
            <p:oleObj spid="_x0000_s80899" name="Equation" r:id="rId4" imgW="1028520" imgH="304560" progId="Equation.3">
              <p:embed/>
            </p:oleObj>
          </a:graphicData>
        </a:graphic>
      </p:graphicFrame>
      <p:graphicFrame>
        <p:nvGraphicFramePr>
          <p:cNvPr id="6" name="Object 5"/>
          <p:cNvGraphicFramePr>
            <a:graphicFrameLocks noChangeAspect="1"/>
          </p:cNvGraphicFramePr>
          <p:nvPr/>
        </p:nvGraphicFramePr>
        <p:xfrm>
          <a:off x="2438400" y="4419600"/>
          <a:ext cx="3309815" cy="711200"/>
        </p:xfrm>
        <a:graphic>
          <a:graphicData uri="http://schemas.openxmlformats.org/presentationml/2006/ole">
            <p:oleObj spid="_x0000_s80900" name="Equation" r:id="rId5" imgW="1536480" imgH="330120" progId="Equation.3">
              <p:embed/>
            </p:oleObj>
          </a:graphicData>
        </a:graphic>
      </p:graphicFrame>
      <p:graphicFrame>
        <p:nvGraphicFramePr>
          <p:cNvPr id="7" name="Object 6"/>
          <p:cNvGraphicFramePr>
            <a:graphicFrameLocks noChangeAspect="1"/>
          </p:cNvGraphicFramePr>
          <p:nvPr/>
        </p:nvGraphicFramePr>
        <p:xfrm>
          <a:off x="3505200" y="5486400"/>
          <a:ext cx="1879600" cy="457200"/>
        </p:xfrm>
        <a:graphic>
          <a:graphicData uri="http://schemas.openxmlformats.org/presentationml/2006/ole">
            <p:oleObj spid="_x0000_s80901" name="Equation" r:id="rId6" imgW="939600" imgH="228600" progId="Equation.3">
              <p:embed/>
            </p:oleObj>
          </a:graphicData>
        </a:graphic>
      </p:graphicFrame>
      <p:graphicFrame>
        <p:nvGraphicFramePr>
          <p:cNvPr id="8" name="Object 7"/>
          <p:cNvGraphicFramePr>
            <a:graphicFrameLocks noChangeAspect="1"/>
          </p:cNvGraphicFramePr>
          <p:nvPr/>
        </p:nvGraphicFramePr>
        <p:xfrm>
          <a:off x="1981200" y="5867400"/>
          <a:ext cx="4376615" cy="711200"/>
        </p:xfrm>
        <a:graphic>
          <a:graphicData uri="http://schemas.openxmlformats.org/presentationml/2006/ole">
            <p:oleObj spid="_x0000_s80902" name="Equation" r:id="rId7" imgW="2031840" imgH="330120" progId="Equation.3">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The </a:t>
            </a:r>
            <a:r>
              <a:rPr lang="en-US" i="1" dirty="0" smtClean="0"/>
              <a:t>Dirac comb </a:t>
            </a:r>
            <a:r>
              <a:rPr lang="en-US" dirty="0" smtClean="0"/>
              <a:t>is a sum of translated </a:t>
            </a:r>
            <a:r>
              <a:rPr lang="en-US" dirty="0" err="1" smtClean="0"/>
              <a:t>Diracs</a:t>
            </a:r>
            <a:endParaRPr lang="en-US" dirty="0" smtClean="0"/>
          </a:p>
          <a:p>
            <a:pPr>
              <a:buNone/>
            </a:pPr>
            <a:endParaRPr lang="en-US" dirty="0" smtClean="0"/>
          </a:p>
          <a:p>
            <a:pPr>
              <a:buNone/>
            </a:pPr>
            <a:endParaRPr lang="en-US" dirty="0" smtClean="0"/>
          </a:p>
          <a:p>
            <a:pPr>
              <a:buNone/>
            </a:pPr>
            <a:r>
              <a:rPr lang="en-US" dirty="0" smtClean="0"/>
              <a:t>is used to uniformly sample analog signals. Its Fourier transform is given by</a:t>
            </a:r>
          </a:p>
          <a:p>
            <a:pPr>
              <a:buNone/>
            </a:pPr>
            <a:endParaRPr lang="en-US" dirty="0" smtClean="0"/>
          </a:p>
          <a:p>
            <a:pPr>
              <a:buNone/>
            </a:pPr>
            <a:endParaRPr lang="en-US" dirty="0" smtClean="0"/>
          </a:p>
          <a:p>
            <a:pPr>
              <a:buNone/>
            </a:pPr>
            <a:r>
              <a:rPr lang="en-US" dirty="0" smtClean="0"/>
              <a:t>The Poisson formula proves that it is also equal to a Dirac comb with spacing equal to </a:t>
            </a:r>
            <a:endParaRPr lang="en-US" dirty="0"/>
          </a:p>
        </p:txBody>
      </p:sp>
      <p:graphicFrame>
        <p:nvGraphicFramePr>
          <p:cNvPr id="4" name="Object 3"/>
          <p:cNvGraphicFramePr>
            <a:graphicFrameLocks noChangeAspect="1"/>
          </p:cNvGraphicFramePr>
          <p:nvPr/>
        </p:nvGraphicFramePr>
        <p:xfrm>
          <a:off x="2057400" y="609600"/>
          <a:ext cx="2816411" cy="1018702"/>
        </p:xfrm>
        <a:graphic>
          <a:graphicData uri="http://schemas.openxmlformats.org/presentationml/2006/ole">
            <p:oleObj spid="_x0000_s81922" name="Equation" r:id="rId3" imgW="1193760" imgH="431640" progId="Equation.3">
              <p:embed/>
            </p:oleObj>
          </a:graphicData>
        </a:graphic>
      </p:graphicFrame>
      <p:graphicFrame>
        <p:nvGraphicFramePr>
          <p:cNvPr id="5" name="Object 4"/>
          <p:cNvGraphicFramePr>
            <a:graphicFrameLocks noChangeAspect="1"/>
          </p:cNvGraphicFramePr>
          <p:nvPr/>
        </p:nvGraphicFramePr>
        <p:xfrm>
          <a:off x="2057400" y="2667000"/>
          <a:ext cx="2425700" cy="1005778"/>
        </p:xfrm>
        <a:graphic>
          <a:graphicData uri="http://schemas.openxmlformats.org/presentationml/2006/ole">
            <p:oleObj spid="_x0000_s81923" name="Equation" r:id="rId4" imgW="1041120" imgH="431640" progId="Equation.3">
              <p:embed/>
            </p:oleObj>
          </a:graphicData>
        </a:graphic>
      </p:graphicFrame>
      <p:graphicFrame>
        <p:nvGraphicFramePr>
          <p:cNvPr id="6" name="Object 5"/>
          <p:cNvGraphicFramePr>
            <a:graphicFrameLocks noChangeAspect="1"/>
          </p:cNvGraphicFramePr>
          <p:nvPr/>
        </p:nvGraphicFramePr>
        <p:xfrm>
          <a:off x="6019800" y="4572000"/>
          <a:ext cx="647700" cy="575734"/>
        </p:xfrm>
        <a:graphic>
          <a:graphicData uri="http://schemas.openxmlformats.org/presentationml/2006/ole">
            <p:oleObj spid="_x0000_s81924" name="Equation" r:id="rId5" imgW="342720" imgH="304560" progId="Equation.3">
              <p:embed/>
            </p:oleObj>
          </a:graphicData>
        </a:graphic>
      </p:graphicFrame>
      <p:graphicFrame>
        <p:nvGraphicFramePr>
          <p:cNvPr id="7" name="Object 6"/>
          <p:cNvGraphicFramePr>
            <a:graphicFrameLocks noChangeAspect="1"/>
          </p:cNvGraphicFramePr>
          <p:nvPr/>
        </p:nvGraphicFramePr>
        <p:xfrm>
          <a:off x="1813112" y="5257800"/>
          <a:ext cx="3609788" cy="812800"/>
        </p:xfrm>
        <a:graphic>
          <a:graphicData uri="http://schemas.openxmlformats.org/presentationml/2006/ole">
            <p:oleObj spid="_x0000_s81925" name="Equation" r:id="rId6" imgW="1917360" imgH="431640" progId="Equation.3">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US" u="sng" dirty="0" smtClean="0"/>
              <a:t>Regularity and Decay</a:t>
            </a:r>
          </a:p>
          <a:p>
            <a:pPr>
              <a:buNone/>
            </a:pPr>
            <a:r>
              <a:rPr lang="en-US" dirty="0" smtClean="0"/>
              <a:t>The global regularity of a signal </a:t>
            </a:r>
            <a:r>
              <a:rPr lang="en-US" i="1" dirty="0" smtClean="0"/>
              <a:t>f </a:t>
            </a:r>
            <a:r>
              <a:rPr lang="en-US" dirty="0" smtClean="0"/>
              <a:t>depends on the decay of           when the frequency </a:t>
            </a:r>
            <a:r>
              <a:rPr lang="el-GR" dirty="0" smtClean="0"/>
              <a:t>ω</a:t>
            </a:r>
            <a:r>
              <a:rPr lang="en-US" dirty="0" smtClean="0"/>
              <a:t> increases.</a:t>
            </a:r>
          </a:p>
          <a:p>
            <a:pPr>
              <a:buNone/>
            </a:pPr>
            <a:r>
              <a:rPr lang="en-US" dirty="0" smtClean="0"/>
              <a:t>If a constant K and </a:t>
            </a:r>
            <a:r>
              <a:rPr lang="az-Cyrl-AZ" dirty="0" smtClean="0"/>
              <a:t>Є</a:t>
            </a:r>
            <a:r>
              <a:rPr lang="en-US" dirty="0" smtClean="0"/>
              <a:t> &gt; 0 exist such that </a:t>
            </a:r>
          </a:p>
          <a:p>
            <a:pPr>
              <a:buNone/>
            </a:pPr>
            <a:r>
              <a:rPr lang="en-US" dirty="0" smtClean="0"/>
              <a:t>                                           , then </a:t>
            </a:r>
            <a:r>
              <a:rPr lang="en-US" i="1" dirty="0" smtClean="0"/>
              <a:t>f  </a:t>
            </a:r>
            <a:r>
              <a:rPr lang="en-US" dirty="0" smtClean="0"/>
              <a:t>is </a:t>
            </a:r>
            <a:r>
              <a:rPr lang="en-US" i="1" dirty="0" smtClean="0"/>
              <a:t>p </a:t>
            </a:r>
            <a:r>
              <a:rPr lang="en-US" dirty="0" smtClean="0"/>
              <a:t>times continuously differentiable. The faster the FT decays with frequency, the smoother the function is. For example the indicator function </a:t>
            </a:r>
            <a:endParaRPr lang="en-US" dirty="0"/>
          </a:p>
        </p:txBody>
      </p:sp>
      <p:graphicFrame>
        <p:nvGraphicFramePr>
          <p:cNvPr id="4" name="Object 3"/>
          <p:cNvGraphicFramePr>
            <a:graphicFrameLocks noChangeAspect="1"/>
          </p:cNvGraphicFramePr>
          <p:nvPr/>
        </p:nvGraphicFramePr>
        <p:xfrm>
          <a:off x="2438400" y="2667000"/>
          <a:ext cx="787400" cy="590550"/>
        </p:xfrm>
        <a:graphic>
          <a:graphicData uri="http://schemas.openxmlformats.org/presentationml/2006/ole">
            <p:oleObj spid="_x0000_s82946" name="Equation" r:id="rId3" imgW="406080" imgH="304560" progId="Equation.3">
              <p:embed/>
            </p:oleObj>
          </a:graphicData>
        </a:graphic>
      </p:graphicFrame>
      <p:graphicFrame>
        <p:nvGraphicFramePr>
          <p:cNvPr id="5" name="Object 4"/>
          <p:cNvGraphicFramePr>
            <a:graphicFrameLocks noChangeAspect="1"/>
          </p:cNvGraphicFramePr>
          <p:nvPr/>
        </p:nvGraphicFramePr>
        <p:xfrm>
          <a:off x="2514600" y="4191000"/>
          <a:ext cx="1968157" cy="774700"/>
        </p:xfrm>
        <a:graphic>
          <a:graphicData uri="http://schemas.openxmlformats.org/presentationml/2006/ole">
            <p:oleObj spid="_x0000_s82947" name="Equation" r:id="rId4" imgW="1193760" imgH="469800" progId="Equation.3">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i="1" dirty="0" smtClean="0"/>
              <a:t>f= </a:t>
            </a:r>
            <a:r>
              <a:rPr lang="en-US" b="1" dirty="0" smtClean="0"/>
              <a:t>1</a:t>
            </a:r>
            <a:r>
              <a:rPr lang="en-US" baseline="-25000" dirty="0" smtClean="0"/>
              <a:t>[-T,T]</a:t>
            </a:r>
            <a:r>
              <a:rPr lang="en-US" dirty="0" smtClean="0"/>
              <a:t> is discontinuous at         , (</a:t>
            </a:r>
            <a:r>
              <a:rPr lang="en-US" i="1" dirty="0" smtClean="0"/>
              <a:t>p=0),</a:t>
            </a:r>
            <a:r>
              <a:rPr lang="en-US" dirty="0" smtClean="0"/>
              <a:t> so         decays like         . In this case, it could also be important to know that </a:t>
            </a:r>
            <a:r>
              <a:rPr lang="en-US" i="1" dirty="0" smtClean="0"/>
              <a:t>f(t) </a:t>
            </a:r>
            <a:r>
              <a:rPr lang="en-US" dirty="0" smtClean="0"/>
              <a:t>is regular for             . This information cannot be derived from the decay of         . To characterize local regularity of a signal </a:t>
            </a:r>
            <a:r>
              <a:rPr lang="en-US" i="1" dirty="0" smtClean="0"/>
              <a:t>f</a:t>
            </a:r>
            <a:r>
              <a:rPr lang="en-US" dirty="0" smtClean="0"/>
              <a:t> , it is necessary to decompose it over waveforms that are sufficiently localized in time, as opposed to sinusoidal waves. Wavelets are particularly appropriate for this purpose.</a:t>
            </a:r>
            <a:endParaRPr lang="en-US" i="1" dirty="0"/>
          </a:p>
        </p:txBody>
      </p:sp>
      <p:graphicFrame>
        <p:nvGraphicFramePr>
          <p:cNvPr id="4" name="Object 3"/>
          <p:cNvGraphicFramePr>
            <a:graphicFrameLocks noChangeAspect="1"/>
          </p:cNvGraphicFramePr>
          <p:nvPr/>
        </p:nvGraphicFramePr>
        <p:xfrm>
          <a:off x="4495800" y="152400"/>
          <a:ext cx="801914" cy="330200"/>
        </p:xfrm>
        <a:graphic>
          <a:graphicData uri="http://schemas.openxmlformats.org/presentationml/2006/ole">
            <p:oleObj spid="_x0000_s83970" name="Equation" r:id="rId3" imgW="431640" imgH="177480" progId="Equation.3">
              <p:embed/>
            </p:oleObj>
          </a:graphicData>
        </a:graphic>
      </p:graphicFrame>
      <p:graphicFrame>
        <p:nvGraphicFramePr>
          <p:cNvPr id="5" name="Object 4"/>
          <p:cNvGraphicFramePr>
            <a:graphicFrameLocks noChangeAspect="1"/>
          </p:cNvGraphicFramePr>
          <p:nvPr/>
        </p:nvGraphicFramePr>
        <p:xfrm>
          <a:off x="6934200" y="0"/>
          <a:ext cx="711200" cy="533400"/>
        </p:xfrm>
        <a:graphic>
          <a:graphicData uri="http://schemas.openxmlformats.org/presentationml/2006/ole">
            <p:oleObj spid="_x0000_s83971" name="Equation" r:id="rId4" imgW="406080" imgH="304560" progId="Equation.3">
              <p:embed/>
            </p:oleObj>
          </a:graphicData>
        </a:graphic>
      </p:graphicFrame>
      <p:graphicFrame>
        <p:nvGraphicFramePr>
          <p:cNvPr id="6" name="Object 5"/>
          <p:cNvGraphicFramePr>
            <a:graphicFrameLocks noChangeAspect="1"/>
          </p:cNvGraphicFramePr>
          <p:nvPr/>
        </p:nvGraphicFramePr>
        <p:xfrm>
          <a:off x="1143000" y="533400"/>
          <a:ext cx="609600" cy="558800"/>
        </p:xfrm>
        <a:graphic>
          <a:graphicData uri="http://schemas.openxmlformats.org/presentationml/2006/ole">
            <p:oleObj spid="_x0000_s83972" name="Equation" r:id="rId5" imgW="304560" imgH="279360" progId="Equation.3">
              <p:embed/>
            </p:oleObj>
          </a:graphicData>
        </a:graphic>
      </p:graphicFrame>
      <p:graphicFrame>
        <p:nvGraphicFramePr>
          <p:cNvPr id="7" name="Object 6"/>
          <p:cNvGraphicFramePr>
            <a:graphicFrameLocks noChangeAspect="1"/>
          </p:cNvGraphicFramePr>
          <p:nvPr/>
        </p:nvGraphicFramePr>
        <p:xfrm>
          <a:off x="5029200" y="1066800"/>
          <a:ext cx="1088292" cy="416112"/>
        </p:xfrm>
        <a:graphic>
          <a:graphicData uri="http://schemas.openxmlformats.org/presentationml/2006/ole">
            <p:oleObj spid="_x0000_s83973" name="Equation" r:id="rId6" imgW="431640" imgH="177480" progId="Equation.3">
              <p:embed/>
            </p:oleObj>
          </a:graphicData>
        </a:graphic>
      </p:graphicFrame>
      <p:graphicFrame>
        <p:nvGraphicFramePr>
          <p:cNvPr id="8" name="Object 7"/>
          <p:cNvGraphicFramePr>
            <a:graphicFrameLocks noChangeAspect="1"/>
          </p:cNvGraphicFramePr>
          <p:nvPr/>
        </p:nvGraphicFramePr>
        <p:xfrm>
          <a:off x="6477000" y="1447800"/>
          <a:ext cx="812800" cy="609600"/>
        </p:xfrm>
        <a:graphic>
          <a:graphicData uri="http://schemas.openxmlformats.org/presentationml/2006/ole">
            <p:oleObj spid="_x0000_s83974" name="Equation" r:id="rId7" imgW="406080" imgH="304560" progId="Equation.3">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Principle</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Can we have a function whose energy is highly localized both in time and frequency?</a:t>
            </a:r>
          </a:p>
          <a:p>
            <a:pPr>
              <a:buNone/>
            </a:pPr>
            <a:r>
              <a:rPr lang="en-US" dirty="0" smtClean="0"/>
              <a:t>The Dirac </a:t>
            </a:r>
            <a:r>
              <a:rPr lang="el-GR" dirty="0" smtClean="0"/>
              <a:t>δ</a:t>
            </a:r>
            <a:r>
              <a:rPr lang="en-US" dirty="0" smtClean="0"/>
              <a:t>(t-u) has a support restricted to t=u, but its Fourier transform has an energy uniformly spread over all frequencies. We know that           decays quickly at high frequencies only if </a:t>
            </a:r>
            <a:r>
              <a:rPr lang="en-US" i="1" dirty="0" smtClean="0"/>
              <a:t>f</a:t>
            </a:r>
            <a:r>
              <a:rPr lang="en-US" dirty="0" smtClean="0"/>
              <a:t> has regular variations in time. The energy of </a:t>
            </a:r>
            <a:r>
              <a:rPr lang="en-US" i="1" dirty="0" smtClean="0"/>
              <a:t>f</a:t>
            </a:r>
            <a:r>
              <a:rPr lang="en-US" dirty="0" smtClean="0"/>
              <a:t> must be spread over a relatively large domain</a:t>
            </a:r>
            <a:endParaRPr lang="en-US" dirty="0"/>
          </a:p>
        </p:txBody>
      </p:sp>
      <p:graphicFrame>
        <p:nvGraphicFramePr>
          <p:cNvPr id="4" name="Object 3"/>
          <p:cNvGraphicFramePr>
            <a:graphicFrameLocks noChangeAspect="1"/>
          </p:cNvGraphicFramePr>
          <p:nvPr/>
        </p:nvGraphicFramePr>
        <p:xfrm>
          <a:off x="2667000" y="3886200"/>
          <a:ext cx="723900" cy="526473"/>
        </p:xfrm>
        <a:graphic>
          <a:graphicData uri="http://schemas.openxmlformats.org/presentationml/2006/ole">
            <p:oleObj spid="_x0000_s87042" name="Equation" r:id="rId3" imgW="419040" imgH="304560" progId="">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t>To reduce the time spread of </a:t>
            </a:r>
            <a:r>
              <a:rPr lang="en-US" i="1" dirty="0" smtClean="0"/>
              <a:t>f </a:t>
            </a:r>
            <a:r>
              <a:rPr lang="en-US" dirty="0" smtClean="0"/>
              <a:t>we can scale it by </a:t>
            </a:r>
            <a:r>
              <a:rPr lang="en-US" i="1" dirty="0" smtClean="0"/>
              <a:t>s</a:t>
            </a:r>
            <a:r>
              <a:rPr lang="en-US" dirty="0" smtClean="0"/>
              <a:t> &lt; 1, while keeping its total energy constant. If</a:t>
            </a:r>
          </a:p>
          <a:p>
            <a:pPr>
              <a:buNone/>
            </a:pPr>
            <a:r>
              <a:rPr lang="en-US" dirty="0" smtClean="0"/>
              <a:t>                            , then                      .</a:t>
            </a:r>
          </a:p>
          <a:p>
            <a:pPr>
              <a:buNone/>
            </a:pPr>
            <a:endParaRPr lang="en-US" dirty="0" smtClean="0"/>
          </a:p>
          <a:p>
            <a:pPr>
              <a:buNone/>
            </a:pPr>
            <a:r>
              <a:rPr lang="en-US" dirty="0" smtClean="0"/>
              <a:t>The Fourier transform                                is dilated by 1/</a:t>
            </a:r>
            <a:r>
              <a:rPr lang="en-US" i="1" dirty="0" smtClean="0"/>
              <a:t>s</a:t>
            </a:r>
            <a:r>
              <a:rPr lang="en-US" dirty="0" smtClean="0"/>
              <a:t> , so we lose in frequency localization what we gained in time. Underlying is a trade-off between time and frequency localization.</a:t>
            </a:r>
          </a:p>
          <a:p>
            <a:pPr>
              <a:buNone/>
            </a:pPr>
            <a:r>
              <a:rPr lang="en-US" dirty="0" smtClean="0"/>
              <a:t>Time and frequency energy concentrations are restricted by the Heisenberg uncertainty principle. It describes the uncertainty on the position and momentum of a free particle.</a:t>
            </a:r>
          </a:p>
          <a:p>
            <a:pPr>
              <a:buNone/>
            </a:pPr>
            <a:endParaRPr lang="en-US" dirty="0" smtClean="0"/>
          </a:p>
          <a:p>
            <a:pPr>
              <a:buNone/>
            </a:pPr>
            <a:endParaRPr lang="en-US" dirty="0" smtClean="0"/>
          </a:p>
          <a:p>
            <a:pPr>
              <a:buNone/>
            </a:pPr>
            <a:endParaRPr lang="en-US" dirty="0" smtClean="0"/>
          </a:p>
        </p:txBody>
      </p:sp>
      <p:graphicFrame>
        <p:nvGraphicFramePr>
          <p:cNvPr id="4" name="Object 3"/>
          <p:cNvGraphicFramePr>
            <a:graphicFrameLocks noChangeAspect="1"/>
          </p:cNvGraphicFramePr>
          <p:nvPr/>
        </p:nvGraphicFramePr>
        <p:xfrm>
          <a:off x="381000" y="990600"/>
          <a:ext cx="2309089" cy="952500"/>
        </p:xfrm>
        <a:graphic>
          <a:graphicData uri="http://schemas.openxmlformats.org/presentationml/2006/ole">
            <p:oleObj spid="_x0000_s88066" name="Equation" r:id="rId3" imgW="1015920" imgH="419040" progId="">
              <p:embed/>
            </p:oleObj>
          </a:graphicData>
        </a:graphic>
      </p:graphicFrame>
      <p:graphicFrame>
        <p:nvGraphicFramePr>
          <p:cNvPr id="5" name="Object 4"/>
          <p:cNvGraphicFramePr>
            <a:graphicFrameLocks noChangeAspect="1"/>
          </p:cNvGraphicFramePr>
          <p:nvPr/>
        </p:nvGraphicFramePr>
        <p:xfrm>
          <a:off x="3733800" y="990600"/>
          <a:ext cx="1879599" cy="712952"/>
        </p:xfrm>
        <a:graphic>
          <a:graphicData uri="http://schemas.openxmlformats.org/presentationml/2006/ole">
            <p:oleObj spid="_x0000_s88067" name="Equation" r:id="rId4" imgW="736560" imgH="279360" progId="">
              <p:embed/>
            </p:oleObj>
          </a:graphicData>
        </a:graphic>
      </p:graphicFrame>
      <p:graphicFrame>
        <p:nvGraphicFramePr>
          <p:cNvPr id="6" name="Object 5"/>
          <p:cNvGraphicFramePr>
            <a:graphicFrameLocks noChangeAspect="1"/>
          </p:cNvGraphicFramePr>
          <p:nvPr/>
        </p:nvGraphicFramePr>
        <p:xfrm>
          <a:off x="3733800" y="2057400"/>
          <a:ext cx="2743200" cy="836195"/>
        </p:xfrm>
        <a:graphic>
          <a:graphicData uri="http://schemas.openxmlformats.org/presentationml/2006/ole">
            <p:oleObj spid="_x0000_s88068" name="Equation" r:id="rId5" imgW="1079280" imgH="241200" progId="">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The state of a one-dimensional particle is described by a wave function                      . The probability density that this particle is located at </a:t>
            </a:r>
            <a:r>
              <a:rPr lang="en-US" i="1" dirty="0" smtClean="0"/>
              <a:t>t</a:t>
            </a:r>
            <a:r>
              <a:rPr lang="en-US" dirty="0" smtClean="0"/>
              <a:t> is                  . </a:t>
            </a:r>
          </a:p>
          <a:p>
            <a:pPr>
              <a:buNone/>
            </a:pPr>
            <a:endParaRPr lang="en-US" dirty="0" smtClean="0"/>
          </a:p>
          <a:p>
            <a:pPr>
              <a:buNone/>
            </a:pPr>
            <a:r>
              <a:rPr lang="en-US" dirty="0" smtClean="0"/>
              <a:t>The  probability density that its momentum is equal to </a:t>
            </a:r>
            <a:r>
              <a:rPr lang="el-GR" dirty="0" smtClean="0"/>
              <a:t>ω</a:t>
            </a:r>
            <a:r>
              <a:rPr lang="en-US" dirty="0" smtClean="0"/>
              <a:t> is                     . The average location of this </a:t>
            </a:r>
          </a:p>
          <a:p>
            <a:pPr>
              <a:buNone/>
            </a:pPr>
            <a:endParaRPr lang="en-US" dirty="0" smtClean="0"/>
          </a:p>
          <a:p>
            <a:pPr>
              <a:buNone/>
            </a:pPr>
            <a:r>
              <a:rPr lang="en-US" dirty="0" smtClean="0"/>
              <a:t>particle is                                        , and the average </a:t>
            </a:r>
          </a:p>
          <a:p>
            <a:pPr>
              <a:buNone/>
            </a:pPr>
            <a:endParaRPr lang="en-US" dirty="0" smtClean="0"/>
          </a:p>
          <a:p>
            <a:pPr>
              <a:buNone/>
            </a:pPr>
            <a:r>
              <a:rPr lang="en-US" dirty="0" smtClean="0"/>
              <a:t> momentum is                                                 .</a:t>
            </a:r>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3408363" y="381000"/>
          <a:ext cx="2201862" cy="762000"/>
        </p:xfrm>
        <a:graphic>
          <a:graphicData uri="http://schemas.openxmlformats.org/presentationml/2006/ole">
            <p:oleObj spid="_x0000_s89089" name="Equation" r:id="rId3" imgW="660240" imgH="228600" progId="">
              <p:embed/>
            </p:oleObj>
          </a:graphicData>
        </a:graphic>
      </p:graphicFrame>
      <p:graphicFrame>
        <p:nvGraphicFramePr>
          <p:cNvPr id="5" name="Object 4"/>
          <p:cNvGraphicFramePr>
            <a:graphicFrameLocks noChangeAspect="1"/>
          </p:cNvGraphicFramePr>
          <p:nvPr/>
        </p:nvGraphicFramePr>
        <p:xfrm>
          <a:off x="7086600" y="838200"/>
          <a:ext cx="1625600" cy="1074058"/>
        </p:xfrm>
        <a:graphic>
          <a:graphicData uri="http://schemas.openxmlformats.org/presentationml/2006/ole">
            <p:oleObj spid="_x0000_s89090" name="Equation" r:id="rId4" imgW="711000" imgH="469800" progId="">
              <p:embed/>
            </p:oleObj>
          </a:graphicData>
        </a:graphic>
      </p:graphicFrame>
      <p:graphicFrame>
        <p:nvGraphicFramePr>
          <p:cNvPr id="7" name="Object 6"/>
          <p:cNvGraphicFramePr>
            <a:graphicFrameLocks noChangeAspect="1"/>
          </p:cNvGraphicFramePr>
          <p:nvPr/>
        </p:nvGraphicFramePr>
        <p:xfrm>
          <a:off x="1524000" y="2590800"/>
          <a:ext cx="1904314" cy="927100"/>
        </p:xfrm>
        <a:graphic>
          <a:graphicData uri="http://schemas.openxmlformats.org/presentationml/2006/ole">
            <p:oleObj spid="_x0000_s89092" name="Equation" r:id="rId5" imgW="965160" imgH="469800" progId="">
              <p:embed/>
            </p:oleObj>
          </a:graphicData>
        </a:graphic>
      </p:graphicFrame>
      <p:graphicFrame>
        <p:nvGraphicFramePr>
          <p:cNvPr id="8" name="Object 7"/>
          <p:cNvGraphicFramePr>
            <a:graphicFrameLocks noChangeAspect="1"/>
          </p:cNvGraphicFramePr>
          <p:nvPr/>
        </p:nvGraphicFramePr>
        <p:xfrm>
          <a:off x="1752600" y="3657600"/>
          <a:ext cx="3404630" cy="1155700"/>
        </p:xfrm>
        <a:graphic>
          <a:graphicData uri="http://schemas.openxmlformats.org/presentationml/2006/ole">
            <p:oleObj spid="_x0000_s89093" name="Equation" r:id="rId6" imgW="1384200" imgH="469800" progId="">
              <p:embed/>
            </p:oleObj>
          </a:graphicData>
        </a:graphic>
      </p:graphicFrame>
      <p:graphicFrame>
        <p:nvGraphicFramePr>
          <p:cNvPr id="9" name="Object 8"/>
          <p:cNvGraphicFramePr>
            <a:graphicFrameLocks noChangeAspect="1"/>
          </p:cNvGraphicFramePr>
          <p:nvPr/>
        </p:nvGraphicFramePr>
        <p:xfrm>
          <a:off x="2667000" y="4800600"/>
          <a:ext cx="4279214" cy="1155700"/>
        </p:xfrm>
        <a:graphic>
          <a:graphicData uri="http://schemas.openxmlformats.org/presentationml/2006/ole">
            <p:oleObj spid="_x0000_s89094" name="Equation" r:id="rId7" imgW="1739880" imgH="469800" progId="">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ph idx="1"/>
          </p:nvPr>
        </p:nvGraphicFramePr>
        <p:xfrm>
          <a:off x="3495675" y="1397000"/>
          <a:ext cx="2151063" cy="4064000"/>
        </p:xfrm>
        <a:graphic>
          <a:graphicData uri="http://schemas.openxmlformats.org/presentationml/2006/ole">
            <p:oleObj spid="_x0000_s84993" name="Equation" r:id="rId3" imgW="114120" imgH="215640" progId="Equation.3">
              <p:embed/>
            </p:oleObj>
          </a:graphicData>
        </a:graphic>
      </p:graphicFrame>
      <p:sp>
        <p:nvSpPr>
          <p:cNvPr id="5" name="TextBox 4"/>
          <p:cNvSpPr txBox="1"/>
          <p:nvPr/>
        </p:nvSpPr>
        <p:spPr>
          <a:xfrm>
            <a:off x="0" y="34290"/>
            <a:ext cx="9144000" cy="6740307"/>
          </a:xfrm>
          <a:prstGeom prst="rect">
            <a:avLst/>
          </a:prstGeom>
          <a:noFill/>
        </p:spPr>
        <p:txBody>
          <a:bodyPr wrap="square" rtlCol="0">
            <a:spAutoFit/>
          </a:bodyPr>
          <a:lstStyle/>
          <a:p>
            <a:r>
              <a:rPr lang="en-US" dirty="0" smtClean="0"/>
              <a:t>The variances around these average values are, respectively,</a:t>
            </a:r>
          </a:p>
          <a:p>
            <a:endParaRPr lang="en-US" dirty="0" smtClean="0"/>
          </a:p>
          <a:p>
            <a:endParaRPr lang="en-US" dirty="0" smtClean="0"/>
          </a:p>
          <a:p>
            <a:endParaRPr lang="en-US" dirty="0" smtClean="0"/>
          </a:p>
          <a:p>
            <a:endParaRPr lang="en-US" dirty="0" smtClean="0"/>
          </a:p>
          <a:p>
            <a:endParaRPr lang="en-US" dirty="0" smtClean="0"/>
          </a:p>
          <a:p>
            <a:r>
              <a:rPr lang="en-US" dirty="0" smtClean="0"/>
              <a:t>and</a:t>
            </a:r>
          </a:p>
          <a:p>
            <a:endParaRPr lang="en-US" dirty="0" smtClean="0"/>
          </a:p>
          <a:p>
            <a:r>
              <a:rPr lang="en-US" dirty="0" smtClean="0"/>
              <a:t>                                                                                                 .</a:t>
            </a:r>
          </a:p>
          <a:p>
            <a:endParaRPr lang="en-US" dirty="0" smtClean="0"/>
          </a:p>
          <a:p>
            <a:endParaRPr lang="en-US" dirty="0" smtClean="0"/>
          </a:p>
          <a:p>
            <a:r>
              <a:rPr lang="en-US" dirty="0" smtClean="0"/>
              <a:t>The larger </a:t>
            </a:r>
            <a:r>
              <a:rPr lang="el-GR" dirty="0" smtClean="0"/>
              <a:t>σ</a:t>
            </a:r>
            <a:r>
              <a:rPr lang="en-US" baseline="-25000" dirty="0" smtClean="0"/>
              <a:t>t</a:t>
            </a:r>
            <a:r>
              <a:rPr lang="en-US" dirty="0" smtClean="0"/>
              <a:t> , the more uncertainty there is concerning the position of the free particle; the larger </a:t>
            </a:r>
            <a:r>
              <a:rPr lang="el-GR" dirty="0" smtClean="0"/>
              <a:t>σ</a:t>
            </a:r>
            <a:r>
              <a:rPr lang="en-US" baseline="-25000" dirty="0" smtClean="0"/>
              <a:t>ω</a:t>
            </a:r>
            <a:r>
              <a:rPr lang="en-US" dirty="0" smtClean="0"/>
              <a:t> , the more uncertainty there is concerning its momentum.</a:t>
            </a:r>
          </a:p>
          <a:p>
            <a:endParaRPr lang="en-US" dirty="0" smtClean="0"/>
          </a:p>
          <a:p>
            <a:r>
              <a:rPr lang="en-US" i="1" dirty="0" smtClean="0"/>
              <a:t>Heisenberg Uncertainty Principle:</a:t>
            </a:r>
          </a:p>
          <a:p>
            <a:endParaRPr lang="en-US" i="1" dirty="0" smtClean="0"/>
          </a:p>
          <a:p>
            <a:endParaRPr lang="en-US" i="1" dirty="0" smtClean="0"/>
          </a:p>
          <a:p>
            <a:endParaRPr lang="en-US" i="1" dirty="0" smtClean="0"/>
          </a:p>
          <a:p>
            <a:r>
              <a:rPr lang="en-US" dirty="0" smtClean="0"/>
              <a:t>The equality is achieved  if  </a:t>
            </a:r>
            <a:r>
              <a:rPr lang="en-US" i="1" dirty="0" smtClean="0"/>
              <a:t>f </a:t>
            </a:r>
            <a:r>
              <a:rPr lang="en-US" dirty="0" smtClean="0"/>
              <a:t> is a Gaussian.</a:t>
            </a:r>
          </a:p>
          <a:p>
            <a:endParaRPr lang="en-US" dirty="0" smtClean="0"/>
          </a:p>
          <a:p>
            <a:r>
              <a:rPr lang="en-US" dirty="0" smtClean="0"/>
              <a:t>The proof of this inequality can be found in “ a wavelet tour of signal processing” by </a:t>
            </a:r>
            <a:r>
              <a:rPr lang="en-US" dirty="0" err="1" smtClean="0"/>
              <a:t>Stephane</a:t>
            </a:r>
            <a:r>
              <a:rPr lang="en-US" dirty="0" smtClean="0"/>
              <a:t> </a:t>
            </a:r>
            <a:r>
              <a:rPr lang="en-US" dirty="0" err="1" smtClean="0"/>
              <a:t>Mallat</a:t>
            </a:r>
            <a:r>
              <a:rPr lang="en-US" dirty="0" smtClean="0"/>
              <a:t>, Academic  Press, third edition, pp 44-45. The modulated Gaussians </a:t>
            </a:r>
          </a:p>
          <a:p>
            <a:r>
              <a:rPr lang="en-US" dirty="0" smtClean="0"/>
              <a:t>have a minimum joint time-frequency localization. They are called  Gabor Chirps. As expected, they are smooth functions with fast time asymptotic decay. </a:t>
            </a:r>
          </a:p>
        </p:txBody>
      </p:sp>
      <p:graphicFrame>
        <p:nvGraphicFramePr>
          <p:cNvPr id="6" name="Object 5"/>
          <p:cNvGraphicFramePr>
            <a:graphicFrameLocks noChangeAspect="1"/>
          </p:cNvGraphicFramePr>
          <p:nvPr/>
        </p:nvGraphicFramePr>
        <p:xfrm>
          <a:off x="2260600" y="762000"/>
          <a:ext cx="2952750" cy="774700"/>
        </p:xfrm>
        <a:graphic>
          <a:graphicData uri="http://schemas.openxmlformats.org/presentationml/2006/ole">
            <p:oleObj spid="_x0000_s84994" name="Equation" r:id="rId4" imgW="1790640" imgH="469800" progId="Equation.3">
              <p:embed/>
            </p:oleObj>
          </a:graphicData>
        </a:graphic>
      </p:graphicFrame>
      <p:graphicFrame>
        <p:nvGraphicFramePr>
          <p:cNvPr id="8" name="Object 7"/>
          <p:cNvGraphicFramePr>
            <a:graphicFrameLocks noChangeAspect="1"/>
          </p:cNvGraphicFramePr>
          <p:nvPr/>
        </p:nvGraphicFramePr>
        <p:xfrm>
          <a:off x="2286000" y="2133600"/>
          <a:ext cx="2910359" cy="774700"/>
        </p:xfrm>
        <a:graphic>
          <a:graphicData uri="http://schemas.openxmlformats.org/presentationml/2006/ole">
            <p:oleObj spid="_x0000_s84996" name="Equation" r:id="rId5" imgW="1765080" imgH="469800" progId="Equation.3">
              <p:embed/>
            </p:oleObj>
          </a:graphicData>
        </a:graphic>
      </p:graphicFrame>
      <p:graphicFrame>
        <p:nvGraphicFramePr>
          <p:cNvPr id="9" name="Object 8"/>
          <p:cNvGraphicFramePr>
            <a:graphicFrameLocks noChangeAspect="1"/>
          </p:cNvGraphicFramePr>
          <p:nvPr/>
        </p:nvGraphicFramePr>
        <p:xfrm>
          <a:off x="2971800" y="4241292"/>
          <a:ext cx="1168400" cy="724408"/>
        </p:xfrm>
        <a:graphic>
          <a:graphicData uri="http://schemas.openxmlformats.org/presentationml/2006/ole">
            <p:oleObj spid="_x0000_s84997" name="Equation" r:id="rId6" imgW="634680" imgH="393480" progId="Equation.3">
              <p:embed/>
            </p:oleObj>
          </a:graphicData>
        </a:graphic>
      </p:graphicFrame>
      <p:graphicFrame>
        <p:nvGraphicFramePr>
          <p:cNvPr id="10" name="Object 9"/>
          <p:cNvGraphicFramePr>
            <a:graphicFrameLocks noChangeAspect="1"/>
          </p:cNvGraphicFramePr>
          <p:nvPr/>
        </p:nvGraphicFramePr>
        <p:xfrm>
          <a:off x="6934200" y="5715000"/>
          <a:ext cx="2209800" cy="545629"/>
        </p:xfrm>
        <a:graphic>
          <a:graphicData uri="http://schemas.openxmlformats.org/presentationml/2006/ole">
            <p:oleObj spid="_x0000_s84998" name="Equation" r:id="rId7" imgW="1028520" imgH="25380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Sometimes redundant sets are useful.</a:t>
            </a:r>
          </a:p>
          <a:p>
            <a:pPr>
              <a:buNone/>
            </a:pPr>
            <a:r>
              <a:rPr lang="en-US" dirty="0" smtClean="0"/>
              <a:t>In languages, richer dictionary helps to build shorter and more precise sentences.</a:t>
            </a:r>
          </a:p>
          <a:p>
            <a:pPr>
              <a:buNone/>
            </a:pPr>
            <a:r>
              <a:rPr lang="en-US" dirty="0" smtClean="0"/>
              <a:t>In the same way dictionaries of vectors that are larger than bases are needed to build sparse representations of complex signals.</a:t>
            </a:r>
          </a:p>
          <a:p>
            <a:pPr>
              <a:buNone/>
            </a:pPr>
            <a:r>
              <a:rPr lang="en-US" dirty="0" smtClean="0"/>
              <a:t>Sparse representations in redundant dictionaries can improve pattern recognition, compression and noise reduction but also the resolution of new inverse problems.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 support</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a:buNone/>
            </a:pPr>
            <a:r>
              <a:rPr lang="en-US" dirty="0" smtClean="0"/>
              <a:t>Is it possible to construct a function of compact support whose  Fourier transform has also a compact support? Such a function would be very useful for constructing a finite impulse response filter with a band-limited transfer function. The answer is no.</a:t>
            </a:r>
          </a:p>
          <a:p>
            <a:pPr>
              <a:buNone/>
            </a:pPr>
            <a:r>
              <a:rPr lang="en-US" i="1" dirty="0" smtClean="0"/>
              <a:t>Theorem: </a:t>
            </a:r>
            <a:r>
              <a:rPr lang="en-US" dirty="0" smtClean="0"/>
              <a:t>If </a:t>
            </a:r>
            <a:r>
              <a:rPr lang="en-US" i="1" dirty="0" smtClean="0"/>
              <a:t>f </a:t>
            </a:r>
            <a:r>
              <a:rPr lang="en-US" dirty="0" smtClean="0"/>
              <a:t>≠ 0 has a compact support, then its Fourier transform cannot be zero on a whole interval. Similarly if          has a compact support, then </a:t>
            </a:r>
            <a:r>
              <a:rPr lang="en-US" i="1" dirty="0" smtClean="0"/>
              <a:t>f </a:t>
            </a:r>
            <a:r>
              <a:rPr lang="en-US" dirty="0" smtClean="0"/>
              <a:t>cannot be zero on a </a:t>
            </a:r>
            <a:r>
              <a:rPr lang="en-US" smtClean="0"/>
              <a:t>whole interval.</a:t>
            </a:r>
            <a:endParaRPr lang="en-US" i="1" dirty="0"/>
          </a:p>
        </p:txBody>
      </p:sp>
      <p:graphicFrame>
        <p:nvGraphicFramePr>
          <p:cNvPr id="4" name="Object 3"/>
          <p:cNvGraphicFramePr>
            <a:graphicFrameLocks noChangeAspect="1"/>
          </p:cNvGraphicFramePr>
          <p:nvPr/>
        </p:nvGraphicFramePr>
        <p:xfrm>
          <a:off x="4114800" y="5181600"/>
          <a:ext cx="806116" cy="510540"/>
        </p:xfrm>
        <a:graphic>
          <a:graphicData uri="http://schemas.openxmlformats.org/presentationml/2006/ole">
            <p:oleObj spid="_x0000_s90113" name="Equation" r:id="rId3" imgW="380880" imgH="241200" progId="Equation.3">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Phenomenon</a:t>
            </a:r>
            <a:endParaRPr lang="en-US" dirty="0"/>
          </a:p>
        </p:txBody>
      </p:sp>
      <p:sp>
        <p:nvSpPr>
          <p:cNvPr id="3" name="Content Placeholder 2"/>
          <p:cNvSpPr>
            <a:spLocks noGrp="1"/>
          </p:cNvSpPr>
          <p:nvPr>
            <p:ph idx="1"/>
          </p:nvPr>
        </p:nvSpPr>
        <p:spPr>
          <a:xfrm>
            <a:off x="457200" y="1600200"/>
            <a:ext cx="8686800" cy="4525963"/>
          </a:xfrm>
        </p:spPr>
        <p:txBody>
          <a:bodyPr/>
          <a:lstStyle/>
          <a:p>
            <a:pPr>
              <a:buNone/>
            </a:pPr>
            <a:r>
              <a:rPr lang="en-US" dirty="0" smtClean="0"/>
              <a:t>Approximating a “square wave” with a sum of sinusoidal waves: presence of oscillations at the discontinuities. The amplitude of the oscillations is proportional to the jump at the discontinuity.</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Two-dimensional Fourier Transform</a:t>
            </a:r>
            <a:endParaRPr lang="en-US" dirty="0"/>
          </a:p>
        </p:txBody>
      </p:sp>
      <p:sp>
        <p:nvSpPr>
          <p:cNvPr id="3" name="Content Placeholder 2"/>
          <p:cNvSpPr>
            <a:spLocks noGrp="1"/>
          </p:cNvSpPr>
          <p:nvPr>
            <p:ph idx="1"/>
          </p:nvPr>
        </p:nvSpPr>
        <p:spPr>
          <a:xfrm>
            <a:off x="457200" y="1600200"/>
            <a:ext cx="8686800" cy="5257800"/>
          </a:xfrm>
        </p:spPr>
        <p:txBody>
          <a:bodyPr/>
          <a:lstStyle/>
          <a:p>
            <a:pPr>
              <a:buNone/>
            </a:pPr>
            <a:r>
              <a:rPr lang="en-US" dirty="0" smtClean="0"/>
              <a:t>The Fourier transform in </a:t>
            </a:r>
            <a:r>
              <a:rPr lang="en-US" dirty="0" err="1" smtClean="0"/>
              <a:t>R</a:t>
            </a:r>
            <a:r>
              <a:rPr lang="en-US" baseline="30000" dirty="0" err="1" smtClean="0"/>
              <a:t>n</a:t>
            </a:r>
            <a:r>
              <a:rPr lang="en-US" dirty="0" smtClean="0"/>
              <a:t> is  a straightforward extension of the one- dimensional Fourier transform. The Fourier transform of a two-dimensional </a:t>
            </a:r>
            <a:r>
              <a:rPr lang="en-US" dirty="0" err="1" smtClean="0"/>
              <a:t>integrable</a:t>
            </a:r>
            <a:r>
              <a:rPr lang="en-US" dirty="0" smtClean="0"/>
              <a:t> function                , is</a:t>
            </a:r>
          </a:p>
          <a:p>
            <a:pPr>
              <a:buNone/>
            </a:pPr>
            <a:endParaRPr lang="en-US" dirty="0" smtClean="0"/>
          </a:p>
          <a:p>
            <a:pPr>
              <a:buNone/>
            </a:pPr>
            <a:r>
              <a:rPr lang="en-US" dirty="0" smtClean="0"/>
              <a:t>If</a:t>
            </a:r>
          </a:p>
          <a:p>
            <a:pPr>
              <a:buNone/>
            </a:pPr>
            <a:endParaRPr lang="en-US" dirty="0"/>
          </a:p>
        </p:txBody>
      </p:sp>
      <p:graphicFrame>
        <p:nvGraphicFramePr>
          <p:cNvPr id="4" name="Object 3"/>
          <p:cNvGraphicFramePr>
            <a:graphicFrameLocks noChangeAspect="1"/>
          </p:cNvGraphicFramePr>
          <p:nvPr/>
        </p:nvGraphicFramePr>
        <p:xfrm>
          <a:off x="6248400" y="3124200"/>
          <a:ext cx="1422400" cy="457200"/>
        </p:xfrm>
        <a:graphic>
          <a:graphicData uri="http://schemas.openxmlformats.org/presentationml/2006/ole">
            <p:oleObj spid="_x0000_s91138" name="Equation" r:id="rId3" imgW="711000" imgH="228600" progId="Equation.3">
              <p:embed/>
            </p:oleObj>
          </a:graphicData>
        </a:graphic>
      </p:graphicFrame>
      <p:graphicFrame>
        <p:nvGraphicFramePr>
          <p:cNvPr id="5" name="Object 4"/>
          <p:cNvGraphicFramePr>
            <a:graphicFrameLocks noChangeAspect="1"/>
          </p:cNvGraphicFramePr>
          <p:nvPr/>
        </p:nvGraphicFramePr>
        <p:xfrm>
          <a:off x="1295400" y="3657600"/>
          <a:ext cx="6423269" cy="635000"/>
        </p:xfrm>
        <a:graphic>
          <a:graphicData uri="http://schemas.openxmlformats.org/presentationml/2006/ole">
            <p:oleObj spid="_x0000_s91139" name="Equation" r:id="rId4" imgW="3340080" imgH="330120" progId="Equation.3">
              <p:embed/>
            </p:oleObj>
          </a:graphicData>
        </a:graphic>
      </p:graphicFrame>
      <p:graphicFrame>
        <p:nvGraphicFramePr>
          <p:cNvPr id="6" name="Object 5"/>
          <p:cNvGraphicFramePr>
            <a:graphicFrameLocks noChangeAspect="1"/>
          </p:cNvGraphicFramePr>
          <p:nvPr/>
        </p:nvGraphicFramePr>
        <p:xfrm>
          <a:off x="1066800" y="4343400"/>
          <a:ext cx="7620000" cy="453081"/>
        </p:xfrm>
        <a:graphic>
          <a:graphicData uri="http://schemas.openxmlformats.org/presentationml/2006/ole">
            <p:oleObj spid="_x0000_s91140" name="Equation" r:id="rId5" imgW="4698720" imgH="279360" progId="Equation.3">
              <p:embed/>
            </p:oleObj>
          </a:graphicData>
        </a:graphic>
      </p:graphicFrame>
      <p:graphicFrame>
        <p:nvGraphicFramePr>
          <p:cNvPr id="7" name="Object 6"/>
          <p:cNvGraphicFramePr>
            <a:graphicFrameLocks noChangeAspect="1"/>
          </p:cNvGraphicFramePr>
          <p:nvPr/>
        </p:nvGraphicFramePr>
        <p:xfrm>
          <a:off x="1978742" y="4876800"/>
          <a:ext cx="4273345" cy="774700"/>
        </p:xfrm>
        <a:graphic>
          <a:graphicData uri="http://schemas.openxmlformats.org/presentationml/2006/ole">
            <p:oleObj spid="_x0000_s91141" name="Equation" r:id="rId6" imgW="2171520" imgH="393480" progId="Equation.3">
              <p:embed/>
            </p:oleObj>
          </a:graphicData>
        </a:graphic>
      </p:graphicFrame>
      <p:graphicFrame>
        <p:nvGraphicFramePr>
          <p:cNvPr id="8" name="Object 7"/>
          <p:cNvGraphicFramePr>
            <a:graphicFrameLocks noChangeAspect="1"/>
          </p:cNvGraphicFramePr>
          <p:nvPr/>
        </p:nvGraphicFramePr>
        <p:xfrm>
          <a:off x="2057400" y="5867400"/>
          <a:ext cx="4593936" cy="584200"/>
        </p:xfrm>
        <a:graphic>
          <a:graphicData uri="http://schemas.openxmlformats.org/presentationml/2006/ole">
            <p:oleObj spid="_x0000_s91142" name="Equation" r:id="rId7" imgW="2197080" imgH="279360" progId="Equation.3">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The Fourier transform is</a:t>
            </a:r>
          </a:p>
          <a:p>
            <a:pPr>
              <a:buNone/>
            </a:pPr>
            <a:endParaRPr lang="en-US" dirty="0" smtClean="0"/>
          </a:p>
          <a:p>
            <a:pPr>
              <a:buNone/>
            </a:pPr>
            <a:r>
              <a:rPr lang="en-US" dirty="0" smtClean="0"/>
              <a:t>The </a:t>
            </a:r>
            <a:r>
              <a:rPr lang="en-US" dirty="0" err="1" smtClean="0"/>
              <a:t>Plancherel</a:t>
            </a:r>
            <a:r>
              <a:rPr lang="en-US" dirty="0" smtClean="0"/>
              <a:t> formula proves that</a:t>
            </a:r>
          </a:p>
          <a:p>
            <a:pPr>
              <a:buNone/>
            </a:pPr>
            <a:endParaRPr lang="en-US" dirty="0" smtClean="0"/>
          </a:p>
          <a:p>
            <a:pPr>
              <a:buNone/>
            </a:pPr>
            <a:endParaRPr lang="en-US" dirty="0" smtClean="0"/>
          </a:p>
          <a:p>
            <a:pPr>
              <a:buNone/>
            </a:pPr>
            <a:r>
              <a:rPr lang="en-US" dirty="0" smtClean="0"/>
              <a:t>If </a:t>
            </a:r>
            <a:r>
              <a:rPr lang="en-US" i="1" dirty="0" smtClean="0"/>
              <a:t>f=g</a:t>
            </a:r>
            <a:r>
              <a:rPr lang="en-US" dirty="0" smtClean="0"/>
              <a:t>, we obtain the </a:t>
            </a:r>
            <a:r>
              <a:rPr lang="en-US" dirty="0" err="1" smtClean="0"/>
              <a:t>Parseval</a:t>
            </a:r>
            <a:r>
              <a:rPr lang="en-US" dirty="0" smtClean="0"/>
              <a:t> equality</a:t>
            </a:r>
          </a:p>
          <a:p>
            <a:pPr>
              <a:buNone/>
            </a:pPr>
            <a:endParaRPr lang="en-US" dirty="0" smtClean="0"/>
          </a:p>
          <a:p>
            <a:pPr>
              <a:buNone/>
            </a:pPr>
            <a:endParaRPr lang="en-US" dirty="0" smtClean="0"/>
          </a:p>
          <a:p>
            <a:pPr>
              <a:buNone/>
            </a:pPr>
            <a:r>
              <a:rPr lang="en-US" dirty="0" smtClean="0"/>
              <a:t>If </a:t>
            </a:r>
            <a:r>
              <a:rPr lang="en-US" i="1" dirty="0" smtClean="0"/>
              <a:t>f</a:t>
            </a:r>
            <a:r>
              <a:rPr lang="en-US" dirty="0" smtClean="0"/>
              <a:t> is separable</a:t>
            </a:r>
          </a:p>
          <a:p>
            <a:pPr>
              <a:buNone/>
            </a:pPr>
            <a:r>
              <a:rPr lang="en-US" dirty="0" smtClean="0"/>
              <a:t>then its Fourier transform is </a:t>
            </a:r>
            <a:endParaRPr lang="en-US" dirty="0"/>
          </a:p>
        </p:txBody>
      </p:sp>
      <p:graphicFrame>
        <p:nvGraphicFramePr>
          <p:cNvPr id="4" name="Object 3"/>
          <p:cNvGraphicFramePr>
            <a:graphicFrameLocks noChangeAspect="1"/>
          </p:cNvGraphicFramePr>
          <p:nvPr/>
        </p:nvGraphicFramePr>
        <p:xfrm>
          <a:off x="1941095" y="609600"/>
          <a:ext cx="2529305" cy="546100"/>
        </p:xfrm>
        <a:graphic>
          <a:graphicData uri="http://schemas.openxmlformats.org/presentationml/2006/ole">
            <p:oleObj spid="_x0000_s92162" name="Equation" r:id="rId3" imgW="1117440" imgH="241200" progId="Equation.3">
              <p:embed/>
            </p:oleObj>
          </a:graphicData>
        </a:graphic>
      </p:graphicFrame>
      <p:graphicFrame>
        <p:nvGraphicFramePr>
          <p:cNvPr id="5" name="Object 4"/>
          <p:cNvGraphicFramePr>
            <a:graphicFrameLocks noChangeAspect="1"/>
          </p:cNvGraphicFramePr>
          <p:nvPr/>
        </p:nvGraphicFramePr>
        <p:xfrm>
          <a:off x="902110" y="1981200"/>
          <a:ext cx="4773151" cy="774700"/>
        </p:xfrm>
        <a:graphic>
          <a:graphicData uri="http://schemas.openxmlformats.org/presentationml/2006/ole">
            <p:oleObj spid="_x0000_s92163" name="Equation" r:id="rId4" imgW="2425680" imgH="393480" progId="">
              <p:embed/>
            </p:oleObj>
          </a:graphicData>
        </a:graphic>
      </p:graphicFrame>
      <p:graphicFrame>
        <p:nvGraphicFramePr>
          <p:cNvPr id="6" name="Object 5"/>
          <p:cNvGraphicFramePr>
            <a:graphicFrameLocks noChangeAspect="1"/>
          </p:cNvGraphicFramePr>
          <p:nvPr/>
        </p:nvGraphicFramePr>
        <p:xfrm>
          <a:off x="990600" y="3657600"/>
          <a:ext cx="4575686" cy="927100"/>
        </p:xfrm>
        <a:graphic>
          <a:graphicData uri="http://schemas.openxmlformats.org/presentationml/2006/ole">
            <p:oleObj spid="_x0000_s92164" name="Equation" r:id="rId5" imgW="1942920" imgH="393480" progId="">
              <p:embed/>
            </p:oleObj>
          </a:graphicData>
        </a:graphic>
      </p:graphicFrame>
      <p:graphicFrame>
        <p:nvGraphicFramePr>
          <p:cNvPr id="7" name="Object 6"/>
          <p:cNvGraphicFramePr>
            <a:graphicFrameLocks noChangeAspect="1"/>
          </p:cNvGraphicFramePr>
          <p:nvPr/>
        </p:nvGraphicFramePr>
        <p:xfrm>
          <a:off x="2590800" y="4648200"/>
          <a:ext cx="5448300" cy="685800"/>
        </p:xfrm>
        <a:graphic>
          <a:graphicData uri="http://schemas.openxmlformats.org/presentationml/2006/ole">
            <p:oleObj spid="_x0000_s92165" name="Equation" r:id="rId6" imgW="1815840" imgH="228600" progId="">
              <p:embed/>
            </p:oleObj>
          </a:graphicData>
        </a:graphic>
      </p:graphicFrame>
      <p:graphicFrame>
        <p:nvGraphicFramePr>
          <p:cNvPr id="8" name="Object 7"/>
          <p:cNvGraphicFramePr>
            <a:graphicFrameLocks noChangeAspect="1"/>
          </p:cNvGraphicFramePr>
          <p:nvPr/>
        </p:nvGraphicFramePr>
        <p:xfrm>
          <a:off x="1417320" y="5867400"/>
          <a:ext cx="4246880" cy="558800"/>
        </p:xfrm>
        <a:graphic>
          <a:graphicData uri="http://schemas.openxmlformats.org/presentationml/2006/ole">
            <p:oleObj spid="_x0000_s92166" name="Equation" r:id="rId7" imgW="1930320" imgH="253800" progId="">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If </a:t>
            </a:r>
            <a:r>
              <a:rPr lang="en-US" i="1" dirty="0" smtClean="0"/>
              <a:t>f</a:t>
            </a:r>
            <a:r>
              <a:rPr lang="en-US" dirty="0" smtClean="0"/>
              <a:t>(x</a:t>
            </a:r>
            <a:r>
              <a:rPr lang="en-US" i="1" baseline="-25000" dirty="0" smtClean="0"/>
              <a:t>1</a:t>
            </a:r>
            <a:r>
              <a:rPr lang="en-US" i="1" dirty="0" smtClean="0"/>
              <a:t>,</a:t>
            </a:r>
            <a:r>
              <a:rPr lang="en-US" dirty="0" smtClean="0"/>
              <a:t>x</a:t>
            </a:r>
            <a:r>
              <a:rPr lang="en-US" baseline="-25000" dirty="0" smtClean="0"/>
              <a:t>2</a:t>
            </a:r>
            <a:r>
              <a:rPr lang="en-US" dirty="0" smtClean="0"/>
              <a:t>) is rotated by </a:t>
            </a:r>
            <a:r>
              <a:rPr lang="el-GR" dirty="0" smtClean="0"/>
              <a:t>θ</a:t>
            </a:r>
            <a:r>
              <a:rPr lang="en-US" dirty="0" smtClean="0"/>
              <a:t>:</a:t>
            </a:r>
          </a:p>
          <a:p>
            <a:pPr>
              <a:buNone/>
            </a:pPr>
            <a:endParaRPr lang="en-US" dirty="0" smtClean="0"/>
          </a:p>
          <a:p>
            <a:pPr>
              <a:buNone/>
            </a:pPr>
            <a:endParaRPr lang="en-US" dirty="0" smtClean="0"/>
          </a:p>
          <a:p>
            <a:pPr>
              <a:buNone/>
            </a:pPr>
            <a:r>
              <a:rPr lang="en-US" dirty="0" smtClean="0"/>
              <a:t>then its Fourier transform is rotated by </a:t>
            </a:r>
            <a:r>
              <a:rPr lang="el-GR" dirty="0" smtClean="0"/>
              <a:t>θ</a:t>
            </a:r>
            <a:r>
              <a:rPr lang="en-US" dirty="0" smtClean="0"/>
              <a:t>:</a:t>
            </a:r>
            <a:endParaRPr lang="en-US" dirty="0"/>
          </a:p>
        </p:txBody>
      </p:sp>
      <p:graphicFrame>
        <p:nvGraphicFramePr>
          <p:cNvPr id="4" name="Object 3"/>
          <p:cNvGraphicFramePr>
            <a:graphicFrameLocks noChangeAspect="1"/>
          </p:cNvGraphicFramePr>
          <p:nvPr/>
        </p:nvGraphicFramePr>
        <p:xfrm>
          <a:off x="0" y="609600"/>
          <a:ext cx="9186334" cy="677680"/>
        </p:xfrm>
        <a:graphic>
          <a:graphicData uri="http://schemas.openxmlformats.org/presentationml/2006/ole">
            <p:oleObj spid="_x0000_s105474" name="Equation" r:id="rId3" imgW="3098520" imgH="228600" progId="">
              <p:embed/>
            </p:oleObj>
          </a:graphicData>
        </a:graphic>
      </p:graphicFrame>
      <p:graphicFrame>
        <p:nvGraphicFramePr>
          <p:cNvPr id="5" name="Object 4"/>
          <p:cNvGraphicFramePr>
            <a:graphicFrameLocks noChangeAspect="1"/>
          </p:cNvGraphicFramePr>
          <p:nvPr/>
        </p:nvGraphicFramePr>
        <p:xfrm>
          <a:off x="457200" y="2743200"/>
          <a:ext cx="8321040" cy="660400"/>
        </p:xfrm>
        <a:graphic>
          <a:graphicData uri="http://schemas.openxmlformats.org/presentationml/2006/ole">
            <p:oleObj spid="_x0000_s105475" name="Equation" r:id="rId4" imgW="3200400" imgH="253800" progId="">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Discrete-time Signal Processing</a:t>
            </a:r>
            <a:endParaRPr lang="en-US" dirty="0"/>
          </a:p>
        </p:txBody>
      </p:sp>
      <p:sp>
        <p:nvSpPr>
          <p:cNvPr id="3" name="Content Placeholder 2"/>
          <p:cNvSpPr>
            <a:spLocks noGrp="1"/>
          </p:cNvSpPr>
          <p:nvPr>
            <p:ph idx="1"/>
          </p:nvPr>
        </p:nvSpPr>
        <p:spPr>
          <a:xfrm>
            <a:off x="457200" y="1600200"/>
            <a:ext cx="8686800" cy="5257800"/>
          </a:xfrm>
        </p:spPr>
        <p:txBody>
          <a:bodyPr>
            <a:normAutofit/>
          </a:bodyPr>
          <a:lstStyle/>
          <a:p>
            <a:pPr>
              <a:buNone/>
            </a:pPr>
            <a:r>
              <a:rPr lang="en-US" u="sng" dirty="0" smtClean="0"/>
              <a:t>Sampling analog signals</a:t>
            </a:r>
          </a:p>
          <a:p>
            <a:pPr>
              <a:buNone/>
            </a:pPr>
            <a:r>
              <a:rPr lang="en-US" dirty="0" smtClean="0"/>
              <a:t>The simplest way to </a:t>
            </a:r>
            <a:r>
              <a:rPr lang="en-US" dirty="0" err="1" smtClean="0"/>
              <a:t>discretize</a:t>
            </a:r>
            <a:r>
              <a:rPr lang="en-US" dirty="0" smtClean="0"/>
              <a:t> an analog signal </a:t>
            </a:r>
            <a:r>
              <a:rPr lang="en-US" i="1" dirty="0" smtClean="0"/>
              <a:t>f</a:t>
            </a:r>
            <a:r>
              <a:rPr lang="en-US" dirty="0" smtClean="0"/>
              <a:t> is to record its sample values {</a:t>
            </a:r>
            <a:r>
              <a:rPr lang="en-US" i="1" dirty="0" smtClean="0"/>
              <a:t>f </a:t>
            </a:r>
            <a:r>
              <a:rPr lang="en-US" dirty="0" smtClean="0"/>
              <a:t>(</a:t>
            </a:r>
            <a:r>
              <a:rPr lang="en-US" i="1" dirty="0" smtClean="0"/>
              <a:t>ns</a:t>
            </a:r>
            <a:r>
              <a:rPr lang="en-US" dirty="0" smtClean="0"/>
              <a:t>)} at interval </a:t>
            </a:r>
            <a:r>
              <a:rPr lang="en-US" i="1" dirty="0" smtClean="0"/>
              <a:t>s. </a:t>
            </a:r>
            <a:r>
              <a:rPr lang="en-US" dirty="0" smtClean="0"/>
              <a:t>An approximation of </a:t>
            </a:r>
            <a:r>
              <a:rPr lang="en-US" i="1" dirty="0" smtClean="0"/>
              <a:t>f </a:t>
            </a:r>
            <a:r>
              <a:rPr lang="en-US" dirty="0" smtClean="0"/>
              <a:t>may be recovered by interpolating these samples. Shannon-Whittaker sampling theorem gives a sufficient condition on the support of the Fourier transform to recover </a:t>
            </a:r>
            <a:r>
              <a:rPr lang="en-US" i="1" dirty="0" smtClean="0"/>
              <a:t>f(t)</a:t>
            </a:r>
            <a:r>
              <a:rPr lang="en-US" dirty="0" smtClean="0"/>
              <a:t> exactly. Digital-acquisition devices often do not satisfy the restrictive hypothesis of the Shannon-Whittaker sampling theorem.</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i="1" dirty="0" smtClean="0"/>
              <a:t>Shannon-</a:t>
            </a:r>
            <a:r>
              <a:rPr lang="en-US" i="1" dirty="0" err="1" smtClean="0"/>
              <a:t>Wittaker</a:t>
            </a:r>
            <a:r>
              <a:rPr lang="en-US" i="1" dirty="0" smtClean="0"/>
              <a:t> Sampling Theorem</a:t>
            </a:r>
          </a:p>
          <a:p>
            <a:pPr>
              <a:buNone/>
            </a:pPr>
            <a:endParaRPr lang="en-US" i="1" dirty="0" smtClean="0"/>
          </a:p>
          <a:p>
            <a:pPr>
              <a:buNone/>
            </a:pPr>
            <a:endParaRPr lang="en-US" i="1" dirty="0" smtClean="0"/>
          </a:p>
          <a:p>
            <a:pPr>
              <a:buNone/>
            </a:pPr>
            <a:r>
              <a:rPr lang="en-US" dirty="0" smtClean="0"/>
              <a:t>The Fourier Transform is</a:t>
            </a:r>
          </a:p>
          <a:p>
            <a:pPr>
              <a:buNone/>
            </a:pPr>
            <a:endParaRPr lang="en-US" dirty="0" smtClean="0"/>
          </a:p>
          <a:p>
            <a:pPr>
              <a:buNone/>
            </a:pPr>
            <a:endParaRPr lang="en-US" dirty="0" smtClean="0"/>
          </a:p>
          <a:p>
            <a:pPr>
              <a:buNone/>
            </a:pPr>
            <a:r>
              <a:rPr lang="en-US" dirty="0" smtClean="0"/>
              <a:t>To understand how to compute </a:t>
            </a:r>
            <a:r>
              <a:rPr lang="en-US" i="1" dirty="0" smtClean="0"/>
              <a:t>f(t) </a:t>
            </a:r>
            <a:r>
              <a:rPr lang="en-US" dirty="0" smtClean="0"/>
              <a:t>from the sample values </a:t>
            </a:r>
            <a:r>
              <a:rPr lang="en-US" i="1" dirty="0" smtClean="0"/>
              <a:t>f(ns)</a:t>
            </a:r>
            <a:r>
              <a:rPr lang="en-US" dirty="0" smtClean="0"/>
              <a:t> and therefore </a:t>
            </a:r>
            <a:r>
              <a:rPr lang="en-US" i="1" dirty="0" smtClean="0"/>
              <a:t>f </a:t>
            </a:r>
            <a:r>
              <a:rPr lang="en-US" dirty="0" smtClean="0"/>
              <a:t>from </a:t>
            </a:r>
            <a:r>
              <a:rPr lang="en-US" i="1" dirty="0" err="1" smtClean="0"/>
              <a:t>f</a:t>
            </a:r>
            <a:r>
              <a:rPr lang="en-US" i="1" baseline="-25000" dirty="0" err="1" smtClean="0"/>
              <a:t>d</a:t>
            </a:r>
            <a:r>
              <a:rPr lang="en-US" dirty="0" smtClean="0"/>
              <a:t>, we relate their Fourier transforms.</a:t>
            </a:r>
          </a:p>
          <a:p>
            <a:pPr>
              <a:buNone/>
            </a:pPr>
            <a:r>
              <a:rPr lang="en-US" dirty="0" smtClean="0"/>
              <a:t>Since                                           , we can rewrite </a:t>
            </a:r>
            <a:r>
              <a:rPr lang="en-US" i="1" dirty="0" err="1" smtClean="0"/>
              <a:t>f</a:t>
            </a:r>
            <a:r>
              <a:rPr lang="en-US" i="1" baseline="-25000" dirty="0" err="1" smtClean="0"/>
              <a:t>d</a:t>
            </a:r>
            <a:r>
              <a:rPr lang="en-US" i="1" baseline="-25000" dirty="0" smtClean="0"/>
              <a:t> </a:t>
            </a:r>
            <a:r>
              <a:rPr lang="en-US" dirty="0" smtClean="0"/>
              <a:t>(t)</a:t>
            </a:r>
          </a:p>
          <a:p>
            <a:pPr>
              <a:buNone/>
            </a:pPr>
            <a:endParaRPr lang="en-US" i="1" dirty="0" smtClean="0"/>
          </a:p>
          <a:p>
            <a:pPr>
              <a:buNone/>
            </a:pPr>
            <a:endParaRPr lang="en-US" i="1" dirty="0" smtClean="0"/>
          </a:p>
          <a:p>
            <a:pPr>
              <a:buNone/>
            </a:pPr>
            <a:endParaRPr lang="en-US" i="1" dirty="0" smtClean="0"/>
          </a:p>
          <a:p>
            <a:pPr>
              <a:buNone/>
            </a:pPr>
            <a:endParaRPr lang="en-US" dirty="0"/>
          </a:p>
        </p:txBody>
      </p:sp>
      <p:graphicFrame>
        <p:nvGraphicFramePr>
          <p:cNvPr id="4" name="Object 3"/>
          <p:cNvGraphicFramePr>
            <a:graphicFrameLocks noChangeAspect="1"/>
          </p:cNvGraphicFramePr>
          <p:nvPr/>
        </p:nvGraphicFramePr>
        <p:xfrm>
          <a:off x="1873624" y="685800"/>
          <a:ext cx="3294529" cy="889000"/>
        </p:xfrm>
        <a:graphic>
          <a:graphicData uri="http://schemas.openxmlformats.org/presentationml/2006/ole">
            <p:oleObj spid="_x0000_s106498" name="Equation" r:id="rId3" imgW="1600200" imgH="431640" progId="Equation.3">
              <p:embed/>
            </p:oleObj>
          </a:graphicData>
        </a:graphic>
      </p:graphicFrame>
      <p:graphicFrame>
        <p:nvGraphicFramePr>
          <p:cNvPr id="5" name="Object 4"/>
          <p:cNvGraphicFramePr>
            <a:graphicFrameLocks noChangeAspect="1"/>
          </p:cNvGraphicFramePr>
          <p:nvPr/>
        </p:nvGraphicFramePr>
        <p:xfrm>
          <a:off x="1703294" y="2286000"/>
          <a:ext cx="3207871" cy="965200"/>
        </p:xfrm>
        <a:graphic>
          <a:graphicData uri="http://schemas.openxmlformats.org/presentationml/2006/ole">
            <p:oleObj spid="_x0000_s106499" name="Equation" r:id="rId4" imgW="1434960" imgH="431640" progId="Equation.3">
              <p:embed/>
            </p:oleObj>
          </a:graphicData>
        </a:graphic>
      </p:graphicFrame>
      <p:graphicFrame>
        <p:nvGraphicFramePr>
          <p:cNvPr id="6" name="Object 5"/>
          <p:cNvGraphicFramePr>
            <a:graphicFrameLocks noChangeAspect="1"/>
          </p:cNvGraphicFramePr>
          <p:nvPr/>
        </p:nvGraphicFramePr>
        <p:xfrm>
          <a:off x="990600" y="5181600"/>
          <a:ext cx="3940175" cy="431800"/>
        </p:xfrm>
        <a:graphic>
          <a:graphicData uri="http://schemas.openxmlformats.org/presentationml/2006/ole">
            <p:oleObj spid="_x0000_s106500" name="Equation" r:id="rId5" imgW="1854000" imgH="203040" progId="Equation.3">
              <p:embed/>
            </p:oleObj>
          </a:graphicData>
        </a:graphic>
      </p:graphicFrame>
      <p:graphicFrame>
        <p:nvGraphicFramePr>
          <p:cNvPr id="7" name="Object 6"/>
          <p:cNvGraphicFramePr>
            <a:graphicFrameLocks noChangeAspect="1"/>
          </p:cNvGraphicFramePr>
          <p:nvPr/>
        </p:nvGraphicFramePr>
        <p:xfrm>
          <a:off x="1676400" y="5715000"/>
          <a:ext cx="4040094" cy="812800"/>
        </p:xfrm>
        <a:graphic>
          <a:graphicData uri="http://schemas.openxmlformats.org/presentationml/2006/ole">
            <p:oleObj spid="_x0000_s106501" name="Equation" r:id="rId6" imgW="2145960" imgH="431640" progId="Equation.3">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Computing the Fourier transform gives</a:t>
            </a:r>
          </a:p>
          <a:p>
            <a:pPr>
              <a:buNone/>
            </a:pPr>
            <a:endParaRPr lang="en-US" dirty="0" smtClean="0"/>
          </a:p>
          <a:p>
            <a:pPr>
              <a:buNone/>
            </a:pPr>
            <a:r>
              <a:rPr lang="en-US" dirty="0" smtClean="0"/>
              <a:t>From the Poisson formula, one has</a:t>
            </a:r>
          </a:p>
          <a:p>
            <a:pPr>
              <a:buNone/>
            </a:pPr>
            <a:endParaRPr lang="en-US" dirty="0" smtClean="0"/>
          </a:p>
          <a:p>
            <a:pPr>
              <a:buNone/>
            </a:pPr>
            <a:endParaRPr lang="en-US" dirty="0" smtClean="0"/>
          </a:p>
          <a:p>
            <a:pPr>
              <a:buNone/>
            </a:pPr>
            <a:r>
              <a:rPr lang="en-US" dirty="0" smtClean="0"/>
              <a:t>Since                                , finally</a:t>
            </a:r>
          </a:p>
          <a:p>
            <a:pPr>
              <a:buNone/>
            </a:pPr>
            <a:endParaRPr lang="en-US" dirty="0" smtClean="0"/>
          </a:p>
          <a:p>
            <a:pPr>
              <a:buNone/>
            </a:pPr>
            <a:endParaRPr lang="en-US" dirty="0" smtClean="0"/>
          </a:p>
          <a:p>
            <a:pPr>
              <a:buNone/>
            </a:pPr>
            <a:r>
              <a:rPr lang="en-US" i="1" dirty="0" smtClean="0"/>
              <a:t>Shannon-Whittaker Sampling theorem:</a:t>
            </a:r>
            <a:r>
              <a:rPr lang="en-US" dirty="0" smtClean="0"/>
              <a:t> If the support of the Fourier transform of </a:t>
            </a:r>
            <a:r>
              <a:rPr lang="en-US" i="1" dirty="0" smtClean="0"/>
              <a:t>f </a:t>
            </a:r>
            <a:r>
              <a:rPr lang="en-US" dirty="0" smtClean="0"/>
              <a:t>is included in [-</a:t>
            </a:r>
            <a:r>
              <a:rPr lang="el-GR" dirty="0" smtClean="0"/>
              <a:t>π</a:t>
            </a:r>
            <a:r>
              <a:rPr lang="en-US" dirty="0" smtClean="0"/>
              <a:t>/s, </a:t>
            </a:r>
            <a:r>
              <a:rPr lang="el-GR" dirty="0" smtClean="0"/>
              <a:t>π</a:t>
            </a:r>
            <a:r>
              <a:rPr lang="en-US" dirty="0" smtClean="0"/>
              <a:t>/s], then</a:t>
            </a:r>
            <a:endParaRPr lang="en-US" i="1" dirty="0"/>
          </a:p>
        </p:txBody>
      </p:sp>
      <p:graphicFrame>
        <p:nvGraphicFramePr>
          <p:cNvPr id="4" name="Object 3"/>
          <p:cNvGraphicFramePr>
            <a:graphicFrameLocks noChangeAspect="1"/>
          </p:cNvGraphicFramePr>
          <p:nvPr/>
        </p:nvGraphicFramePr>
        <p:xfrm>
          <a:off x="1828800" y="457200"/>
          <a:ext cx="2524023" cy="774700"/>
        </p:xfrm>
        <a:graphic>
          <a:graphicData uri="http://schemas.openxmlformats.org/presentationml/2006/ole">
            <p:oleObj spid="_x0000_s108546" name="Equation" r:id="rId3" imgW="1282680" imgH="393480" progId="Equation.3">
              <p:embed/>
            </p:oleObj>
          </a:graphicData>
        </a:graphic>
      </p:graphicFrame>
      <p:graphicFrame>
        <p:nvGraphicFramePr>
          <p:cNvPr id="5" name="Object 4"/>
          <p:cNvGraphicFramePr>
            <a:graphicFrameLocks noChangeAspect="1"/>
          </p:cNvGraphicFramePr>
          <p:nvPr/>
        </p:nvGraphicFramePr>
        <p:xfrm>
          <a:off x="1676400" y="1828800"/>
          <a:ext cx="3083859" cy="812800"/>
        </p:xfrm>
        <a:graphic>
          <a:graphicData uri="http://schemas.openxmlformats.org/presentationml/2006/ole">
            <p:oleObj spid="_x0000_s108547" name="Equation" r:id="rId4" imgW="1638000" imgH="431640" progId="Equation.3">
              <p:embed/>
            </p:oleObj>
          </a:graphicData>
        </a:graphic>
      </p:graphicFrame>
      <p:graphicFrame>
        <p:nvGraphicFramePr>
          <p:cNvPr id="6" name="Object 5"/>
          <p:cNvGraphicFramePr>
            <a:graphicFrameLocks noChangeAspect="1"/>
          </p:cNvGraphicFramePr>
          <p:nvPr/>
        </p:nvGraphicFramePr>
        <p:xfrm>
          <a:off x="990600" y="2971800"/>
          <a:ext cx="2868863" cy="469900"/>
        </p:xfrm>
        <a:graphic>
          <a:graphicData uri="http://schemas.openxmlformats.org/presentationml/2006/ole">
            <p:oleObj spid="_x0000_s108548" name="Equation" r:id="rId5" imgW="1473120" imgH="241200" progId="Equation.3">
              <p:embed/>
            </p:oleObj>
          </a:graphicData>
        </a:graphic>
      </p:graphicFrame>
      <p:graphicFrame>
        <p:nvGraphicFramePr>
          <p:cNvPr id="7" name="Object 6"/>
          <p:cNvGraphicFramePr>
            <a:graphicFrameLocks noChangeAspect="1"/>
          </p:cNvGraphicFramePr>
          <p:nvPr/>
        </p:nvGraphicFramePr>
        <p:xfrm>
          <a:off x="2057400" y="3657600"/>
          <a:ext cx="3107765" cy="812800"/>
        </p:xfrm>
        <a:graphic>
          <a:graphicData uri="http://schemas.openxmlformats.org/presentationml/2006/ole">
            <p:oleObj spid="_x0000_s108549" name="Equation" r:id="rId6" imgW="1650960" imgH="431640" progId="Equation.3">
              <p:embed/>
            </p:oleObj>
          </a:graphicData>
        </a:graphic>
      </p:graphicFrame>
      <p:graphicFrame>
        <p:nvGraphicFramePr>
          <p:cNvPr id="8" name="Object 7"/>
          <p:cNvGraphicFramePr>
            <a:graphicFrameLocks noChangeAspect="1"/>
          </p:cNvGraphicFramePr>
          <p:nvPr/>
        </p:nvGraphicFramePr>
        <p:xfrm>
          <a:off x="2333065" y="5867400"/>
          <a:ext cx="2988235" cy="812800"/>
        </p:xfrm>
        <a:graphic>
          <a:graphicData uri="http://schemas.openxmlformats.org/presentationml/2006/ole">
            <p:oleObj spid="_x0000_s108550" name="Equation" r:id="rId7" imgW="1587240" imgH="431640" progId="Equation.3">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With</a:t>
            </a:r>
          </a:p>
          <a:p>
            <a:pPr>
              <a:buNone/>
            </a:pPr>
            <a:endParaRPr lang="en-US" dirty="0" smtClean="0"/>
          </a:p>
          <a:p>
            <a:pPr>
              <a:buNone/>
            </a:pPr>
            <a:endParaRPr lang="en-US" dirty="0" smtClean="0"/>
          </a:p>
          <a:p>
            <a:pPr>
              <a:buNone/>
            </a:pPr>
            <a:r>
              <a:rPr lang="en-US" dirty="0" smtClean="0"/>
              <a:t>Proof:</a:t>
            </a:r>
          </a:p>
          <a:p>
            <a:pPr>
              <a:buNone/>
            </a:pPr>
            <a:r>
              <a:rPr lang="en-US" dirty="0" smtClean="0"/>
              <a:t>                               and                      , then</a:t>
            </a:r>
          </a:p>
          <a:p>
            <a:pPr>
              <a:buNone/>
            </a:pPr>
            <a:endParaRPr lang="en-US" dirty="0" smtClean="0"/>
          </a:p>
          <a:p>
            <a:pPr>
              <a:buNone/>
            </a:pPr>
            <a:r>
              <a:rPr lang="en-US" dirty="0" smtClean="0"/>
              <a:t>The inverse Fourier transform of this equality gives</a:t>
            </a:r>
            <a:endParaRPr lang="en-US" dirty="0"/>
          </a:p>
        </p:txBody>
      </p:sp>
      <p:graphicFrame>
        <p:nvGraphicFramePr>
          <p:cNvPr id="4" name="Object 3"/>
          <p:cNvGraphicFramePr>
            <a:graphicFrameLocks noChangeAspect="1"/>
          </p:cNvGraphicFramePr>
          <p:nvPr/>
        </p:nvGraphicFramePr>
        <p:xfrm>
          <a:off x="1447800" y="457200"/>
          <a:ext cx="2044700" cy="1133207"/>
        </p:xfrm>
        <a:graphic>
          <a:graphicData uri="http://schemas.openxmlformats.org/presentationml/2006/ole">
            <p:oleObj spid="_x0000_s112642" name="Equation" r:id="rId3" imgW="1054080" imgH="583920" progId="Equation.3">
              <p:embed/>
            </p:oleObj>
          </a:graphicData>
        </a:graphic>
      </p:graphicFrame>
      <p:graphicFrame>
        <p:nvGraphicFramePr>
          <p:cNvPr id="5" name="Object 4"/>
          <p:cNvGraphicFramePr>
            <a:graphicFrameLocks noChangeAspect="1"/>
          </p:cNvGraphicFramePr>
          <p:nvPr/>
        </p:nvGraphicFramePr>
        <p:xfrm>
          <a:off x="1143000" y="2286000"/>
          <a:ext cx="1694329" cy="800100"/>
        </p:xfrm>
        <a:graphic>
          <a:graphicData uri="http://schemas.openxmlformats.org/presentationml/2006/ole">
            <p:oleObj spid="_x0000_s112643" name="Equation" r:id="rId4" imgW="914400" imgH="431640" progId="Equation.3">
              <p:embed/>
            </p:oleObj>
          </a:graphicData>
        </a:graphic>
      </p:graphicFrame>
      <p:graphicFrame>
        <p:nvGraphicFramePr>
          <p:cNvPr id="6" name="Object 5"/>
          <p:cNvGraphicFramePr>
            <a:graphicFrameLocks noChangeAspect="1"/>
          </p:cNvGraphicFramePr>
          <p:nvPr/>
        </p:nvGraphicFramePr>
        <p:xfrm>
          <a:off x="3733800" y="2362200"/>
          <a:ext cx="1905000" cy="571500"/>
        </p:xfrm>
        <a:graphic>
          <a:graphicData uri="http://schemas.openxmlformats.org/presentationml/2006/ole">
            <p:oleObj spid="_x0000_s112644" name="Equation" r:id="rId5" imgW="888840" imgH="266400" progId="Equation.3">
              <p:embed/>
            </p:oleObj>
          </a:graphicData>
        </a:graphic>
      </p:graphicFrame>
      <p:graphicFrame>
        <p:nvGraphicFramePr>
          <p:cNvPr id="7" name="Object 6"/>
          <p:cNvGraphicFramePr>
            <a:graphicFrameLocks noChangeAspect="1"/>
          </p:cNvGraphicFramePr>
          <p:nvPr/>
        </p:nvGraphicFramePr>
        <p:xfrm>
          <a:off x="6629400" y="2438400"/>
          <a:ext cx="2316480" cy="482600"/>
        </p:xfrm>
        <a:graphic>
          <a:graphicData uri="http://schemas.openxmlformats.org/presentationml/2006/ole">
            <p:oleObj spid="_x0000_s112645" name="Equation" r:id="rId6" imgW="1218960" imgH="253800" progId="Equation.3">
              <p:embed/>
            </p:oleObj>
          </a:graphicData>
        </a:graphic>
      </p:graphicFrame>
      <p:graphicFrame>
        <p:nvGraphicFramePr>
          <p:cNvPr id="8" name="Object 7"/>
          <p:cNvGraphicFramePr>
            <a:graphicFrameLocks noChangeAspect="1"/>
          </p:cNvGraphicFramePr>
          <p:nvPr/>
        </p:nvGraphicFramePr>
        <p:xfrm>
          <a:off x="381000" y="4419600"/>
          <a:ext cx="7661088" cy="889000"/>
        </p:xfrm>
        <a:graphic>
          <a:graphicData uri="http://schemas.openxmlformats.org/presentationml/2006/ole">
            <p:oleObj spid="_x0000_s112646" name="Equation" r:id="rId7" imgW="3720960" imgH="431640" progId="Equation.3">
              <p:embed/>
            </p:oleObj>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Grp="1" noChangeAspect="1" noChangeArrowheads="1"/>
          </p:cNvPicPr>
          <p:nvPr>
            <p:ph idx="1"/>
          </p:nvPr>
        </p:nvPicPr>
        <p:blipFill>
          <a:blip r:embed="rId2" cstate="print"/>
          <a:srcRect/>
          <a:stretch>
            <a:fillRect/>
          </a:stretch>
        </p:blipFill>
        <p:spPr bwMode="auto">
          <a:xfrm>
            <a:off x="1257300" y="485775"/>
            <a:ext cx="6629400" cy="588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Orthogonal bases</a:t>
            </a:r>
            <a:endParaRPr lang="en-US" dirty="0"/>
          </a:p>
        </p:txBody>
      </p:sp>
      <p:graphicFrame>
        <p:nvGraphicFramePr>
          <p:cNvPr id="4" name="Content Placeholder 3"/>
          <p:cNvGraphicFramePr>
            <a:graphicFrameLocks noChangeAspect="1"/>
          </p:cNvGraphicFramePr>
          <p:nvPr>
            <p:ph idx="1"/>
          </p:nvPr>
        </p:nvGraphicFramePr>
        <p:xfrm>
          <a:off x="2357438" y="1830388"/>
          <a:ext cx="4429125" cy="1065212"/>
        </p:xfrm>
        <a:graphic>
          <a:graphicData uri="http://schemas.openxmlformats.org/presentationml/2006/ole">
            <p:oleObj spid="_x0000_s15362" name="Equation" r:id="rId3" imgW="1002960" imgH="241200" progId="Equation.3">
              <p:embed/>
            </p:oleObj>
          </a:graphicData>
        </a:graphic>
      </p:graphicFrame>
      <p:graphicFrame>
        <p:nvGraphicFramePr>
          <p:cNvPr id="5" name="Object 4"/>
          <p:cNvGraphicFramePr>
            <a:graphicFrameLocks noChangeAspect="1"/>
          </p:cNvGraphicFramePr>
          <p:nvPr/>
        </p:nvGraphicFramePr>
        <p:xfrm>
          <a:off x="838200" y="3145573"/>
          <a:ext cx="1295400" cy="1326995"/>
        </p:xfrm>
        <a:graphic>
          <a:graphicData uri="http://schemas.openxmlformats.org/presentationml/2006/ole">
            <p:oleObj spid="_x0000_s15363" name="Equation" r:id="rId4" imgW="520560" imgH="533160" progId="Equation.3">
              <p:embed/>
            </p:oleObj>
          </a:graphicData>
        </a:graphic>
      </p:graphicFrame>
      <p:graphicFrame>
        <p:nvGraphicFramePr>
          <p:cNvPr id="6" name="Object 5"/>
          <p:cNvGraphicFramePr>
            <a:graphicFrameLocks noChangeAspect="1"/>
          </p:cNvGraphicFramePr>
          <p:nvPr/>
        </p:nvGraphicFramePr>
        <p:xfrm>
          <a:off x="2895600" y="3200400"/>
          <a:ext cx="1143000" cy="1116419"/>
        </p:xfrm>
        <a:graphic>
          <a:graphicData uri="http://schemas.openxmlformats.org/presentationml/2006/ole">
            <p:oleObj spid="_x0000_s15364" name="Equation" r:id="rId5" imgW="545760" imgH="533160" progId="Equation.3">
              <p:embed/>
            </p:oleObj>
          </a:graphicData>
        </a:graphic>
      </p:graphicFrame>
      <p:graphicFrame>
        <p:nvGraphicFramePr>
          <p:cNvPr id="7" name="Object 6"/>
          <p:cNvGraphicFramePr>
            <a:graphicFrameLocks noChangeAspect="1"/>
          </p:cNvGraphicFramePr>
          <p:nvPr/>
        </p:nvGraphicFramePr>
        <p:xfrm>
          <a:off x="4876800" y="3048000"/>
          <a:ext cx="1143000" cy="1295400"/>
        </p:xfrm>
        <a:graphic>
          <a:graphicData uri="http://schemas.openxmlformats.org/presentationml/2006/ole">
            <p:oleObj spid="_x0000_s15365" name="Equation" r:id="rId6" imgW="533160" imgH="571320" progId="Equation.3">
              <p:embed/>
            </p:oleObj>
          </a:graphicData>
        </a:graphic>
      </p:graphicFrame>
      <p:graphicFrame>
        <p:nvGraphicFramePr>
          <p:cNvPr id="9" name="Object 8"/>
          <p:cNvGraphicFramePr>
            <a:graphicFrameLocks noChangeAspect="1"/>
          </p:cNvGraphicFramePr>
          <p:nvPr/>
        </p:nvGraphicFramePr>
        <p:xfrm>
          <a:off x="1524000" y="4630266"/>
          <a:ext cx="4495800" cy="938684"/>
        </p:xfrm>
        <a:graphic>
          <a:graphicData uri="http://schemas.openxmlformats.org/presentationml/2006/ole">
            <p:oleObj spid="_x0000_s15367" name="Equation" r:id="rId7" imgW="1155600" imgH="241200" progId="Equation.3">
              <p:embed/>
            </p:oleObj>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Aliasing</a:t>
            </a:r>
            <a:endParaRPr lang="en-US" dirty="0"/>
          </a:p>
        </p:txBody>
      </p:sp>
      <p:sp>
        <p:nvSpPr>
          <p:cNvPr id="3" name="Content Placeholder 2"/>
          <p:cNvSpPr>
            <a:spLocks noGrp="1"/>
          </p:cNvSpPr>
          <p:nvPr>
            <p:ph idx="1"/>
          </p:nvPr>
        </p:nvSpPr>
        <p:spPr/>
        <p:txBody>
          <a:bodyPr/>
          <a:lstStyle/>
          <a:p>
            <a:pPr>
              <a:buNone/>
            </a:pPr>
            <a:r>
              <a:rPr lang="en-US" dirty="0" smtClean="0"/>
              <a:t>The sampling period </a:t>
            </a:r>
            <a:r>
              <a:rPr lang="en-US" i="1" dirty="0" smtClean="0"/>
              <a:t>s </a:t>
            </a:r>
            <a:r>
              <a:rPr lang="en-US" dirty="0" smtClean="0"/>
              <a:t>is often imposed by computation or storage constraints and the support of the Fourier transform of </a:t>
            </a:r>
            <a:r>
              <a:rPr lang="en-US" i="1" dirty="0" smtClean="0"/>
              <a:t>f </a:t>
            </a:r>
            <a:r>
              <a:rPr lang="en-US" dirty="0" smtClean="0"/>
              <a:t>is generally not included in [</a:t>
            </a:r>
            <a:r>
              <a:rPr lang="el-GR" dirty="0" smtClean="0"/>
              <a:t>π</a:t>
            </a:r>
            <a:r>
              <a:rPr lang="en-US" dirty="0" smtClean="0"/>
              <a:t>/</a:t>
            </a:r>
            <a:r>
              <a:rPr lang="en-US" i="1" dirty="0" smtClean="0"/>
              <a:t>s</a:t>
            </a:r>
            <a:r>
              <a:rPr lang="en-US" dirty="0" smtClean="0"/>
              <a:t>, </a:t>
            </a:r>
            <a:r>
              <a:rPr lang="el-GR" dirty="0" smtClean="0"/>
              <a:t>π</a:t>
            </a:r>
            <a:r>
              <a:rPr lang="en-US" dirty="0" smtClean="0"/>
              <a:t>/</a:t>
            </a:r>
            <a:r>
              <a:rPr lang="en-US" i="1" dirty="0" smtClean="0"/>
              <a:t>s</a:t>
            </a:r>
            <a:r>
              <a:rPr lang="en-US" dirty="0" smtClean="0"/>
              <a:t>]. In this case the interpolation formula does not recover </a:t>
            </a:r>
            <a:r>
              <a:rPr lang="en-US" i="1" dirty="0" smtClean="0"/>
              <a:t>f. </a:t>
            </a:r>
          </a:p>
          <a:p>
            <a:pPr>
              <a:buNone/>
            </a:pPr>
            <a:endParaRPr lang="en-US" i="1" dirty="0" smtClean="0"/>
          </a:p>
          <a:p>
            <a:pPr>
              <a:buNone/>
            </a:pPr>
            <a:r>
              <a:rPr lang="en-US" dirty="0" smtClean="0"/>
              <a:t>This is illustrated by the following figure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Grp="1" noChangeAspect="1" noChangeArrowheads="1"/>
          </p:cNvPicPr>
          <p:nvPr>
            <p:ph idx="1"/>
          </p:nvPr>
        </p:nvPicPr>
        <p:blipFill>
          <a:blip r:embed="rId2" cstate="print"/>
          <a:srcRect/>
          <a:stretch>
            <a:fillRect/>
          </a:stretch>
        </p:blipFill>
        <p:spPr bwMode="auto">
          <a:xfrm>
            <a:off x="1942845" y="0"/>
            <a:ext cx="525831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This folding of high-frequency components over a low-frequency interval is called </a:t>
            </a:r>
            <a:r>
              <a:rPr lang="en-US" i="1" dirty="0" smtClean="0"/>
              <a:t>aliasing. </a:t>
            </a:r>
            <a:r>
              <a:rPr lang="en-US" dirty="0" smtClean="0"/>
              <a:t>In the presence of aliasing, the interpolated signal may not even be a good approximation of </a:t>
            </a:r>
            <a:r>
              <a:rPr lang="en-US" i="1" dirty="0" smtClean="0"/>
              <a:t>f, </a:t>
            </a:r>
            <a:r>
              <a:rPr lang="en-US" dirty="0" smtClean="0"/>
              <a:t>as shown in the previous figure.</a:t>
            </a:r>
          </a:p>
          <a:p>
            <a:pPr>
              <a:buNone/>
            </a:pPr>
            <a:r>
              <a:rPr lang="en-US" dirty="0" smtClean="0"/>
              <a:t>Any practical example of aliasing?</a:t>
            </a:r>
          </a:p>
          <a:p>
            <a:pPr>
              <a:buNone/>
            </a:pPr>
            <a:endParaRPr lang="en-US" dirty="0" smtClean="0"/>
          </a:p>
          <a:p>
            <a:pPr>
              <a:buNone/>
            </a:pPr>
            <a:r>
              <a:rPr lang="en-US" dirty="0" smtClean="0"/>
              <a:t>Removing aliasing: low-pass filtering followed by uniform sampling.</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Sampling and Linear Analog Conversions </a:t>
            </a:r>
            <a:endParaRPr lang="en-US" dirty="0"/>
          </a:p>
        </p:txBody>
      </p:sp>
      <p:sp>
        <p:nvSpPr>
          <p:cNvPr id="3" name="Content Placeholder 2"/>
          <p:cNvSpPr>
            <a:spLocks noGrp="1"/>
          </p:cNvSpPr>
          <p:nvPr>
            <p:ph idx="1"/>
          </p:nvPr>
        </p:nvSpPr>
        <p:spPr/>
        <p:txBody>
          <a:bodyPr/>
          <a:lstStyle/>
          <a:p>
            <a:pPr>
              <a:buNone/>
            </a:pPr>
            <a:r>
              <a:rPr lang="en-US" dirty="0" smtClean="0"/>
              <a:t>Shannon-Whittaker theorem is a particular example of linear discrete-to-analog conversion, which does not apply to all digital acquisition devices. Here we describe  general  analog-to-discrete conversion and reverse discrete-to-analog conversion, with general linear filtering and </a:t>
            </a:r>
            <a:r>
              <a:rPr lang="en-US" smtClean="0"/>
              <a:t>uniform sampling.</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theorems</a:t>
            </a:r>
            <a:endParaRPr lang="en-US" dirty="0"/>
          </a:p>
        </p:txBody>
      </p:sp>
      <p:sp>
        <p:nvSpPr>
          <p:cNvPr id="3" name="Content Placeholder 2"/>
          <p:cNvSpPr>
            <a:spLocks noGrp="1"/>
          </p:cNvSpPr>
          <p:nvPr>
            <p:ph idx="1"/>
          </p:nvPr>
        </p:nvSpPr>
        <p:spPr>
          <a:xfrm>
            <a:off x="457200" y="1600200"/>
            <a:ext cx="8229600" cy="5257800"/>
          </a:xfrm>
        </p:spPr>
        <p:txBody>
          <a:bodyPr/>
          <a:lstStyle/>
          <a:p>
            <a:pPr>
              <a:buNone/>
            </a:pPr>
            <a:r>
              <a:rPr lang="en-US" dirty="0" smtClean="0"/>
              <a:t>We want  to recover  a stable approximation of </a:t>
            </a:r>
          </a:p>
          <a:p>
            <a:pPr>
              <a:buNone/>
            </a:pPr>
            <a:r>
              <a:rPr lang="en-US" dirty="0" smtClean="0"/>
              <a:t>              from a filtering and uniform sampling which  outputs                      , for some real filter         . These samples can be written as inner products in </a:t>
            </a:r>
            <a:r>
              <a:rPr lang="en-US" b="1" dirty="0" smtClean="0"/>
              <a:t>L</a:t>
            </a:r>
            <a:r>
              <a:rPr lang="en-US" b="1" baseline="30000" dirty="0" smtClean="0"/>
              <a:t>2</a:t>
            </a:r>
            <a:r>
              <a:rPr lang="en-US" dirty="0" smtClean="0"/>
              <a:t>(R):</a:t>
            </a:r>
          </a:p>
          <a:p>
            <a:pPr>
              <a:buNone/>
            </a:pPr>
            <a:endParaRPr lang="en-US" dirty="0" smtClean="0"/>
          </a:p>
          <a:p>
            <a:pPr>
              <a:buNone/>
            </a:pPr>
            <a:r>
              <a:rPr lang="en-US" dirty="0" smtClean="0"/>
              <a:t>with                     . Let </a:t>
            </a:r>
            <a:r>
              <a:rPr lang="en-US" b="1" dirty="0" smtClean="0"/>
              <a:t>U</a:t>
            </a:r>
            <a:r>
              <a:rPr lang="en-US" baseline="-25000" dirty="0" smtClean="0"/>
              <a:t>s </a:t>
            </a:r>
            <a:r>
              <a:rPr lang="en-US" dirty="0" smtClean="0"/>
              <a:t>be the approximation space generated by linear combination of the</a:t>
            </a:r>
          </a:p>
          <a:p>
            <a:pPr>
              <a:buNone/>
            </a:pPr>
            <a:r>
              <a:rPr lang="en-US" dirty="0" smtClean="0"/>
              <a:t>                           .</a:t>
            </a:r>
            <a:endParaRPr lang="en-US" dirty="0"/>
          </a:p>
        </p:txBody>
      </p:sp>
      <p:graphicFrame>
        <p:nvGraphicFramePr>
          <p:cNvPr id="4" name="Object 3"/>
          <p:cNvGraphicFramePr>
            <a:graphicFrameLocks noChangeAspect="1"/>
          </p:cNvGraphicFramePr>
          <p:nvPr/>
        </p:nvGraphicFramePr>
        <p:xfrm>
          <a:off x="457200" y="2209800"/>
          <a:ext cx="1295400" cy="457200"/>
        </p:xfrm>
        <a:graphic>
          <a:graphicData uri="http://schemas.openxmlformats.org/presentationml/2006/ole">
            <p:oleObj spid="_x0000_s126978" name="Equation" r:id="rId3" imgW="647640" imgH="228600" progId="Equation.3">
              <p:embed/>
            </p:oleObj>
          </a:graphicData>
        </a:graphic>
      </p:graphicFrame>
      <p:graphicFrame>
        <p:nvGraphicFramePr>
          <p:cNvPr id="5" name="Object 4"/>
          <p:cNvGraphicFramePr>
            <a:graphicFrameLocks noChangeAspect="1"/>
          </p:cNvGraphicFramePr>
          <p:nvPr/>
        </p:nvGraphicFramePr>
        <p:xfrm>
          <a:off x="3429000" y="2757488"/>
          <a:ext cx="1955800" cy="530225"/>
        </p:xfrm>
        <a:graphic>
          <a:graphicData uri="http://schemas.openxmlformats.org/presentationml/2006/ole">
            <p:oleObj spid="_x0000_s126979" name="Equation" r:id="rId4" imgW="888840" imgH="241200" progId="Equation.3">
              <p:embed/>
            </p:oleObj>
          </a:graphicData>
        </a:graphic>
      </p:graphicFrame>
      <p:graphicFrame>
        <p:nvGraphicFramePr>
          <p:cNvPr id="6" name="Object 5"/>
          <p:cNvGraphicFramePr>
            <a:graphicFrameLocks noChangeAspect="1"/>
          </p:cNvGraphicFramePr>
          <p:nvPr/>
        </p:nvGraphicFramePr>
        <p:xfrm>
          <a:off x="1752600" y="3124200"/>
          <a:ext cx="739274" cy="540238"/>
        </p:xfrm>
        <a:graphic>
          <a:graphicData uri="http://schemas.openxmlformats.org/presentationml/2006/ole">
            <p:oleObj spid="_x0000_s126980" name="Equation" r:id="rId5" imgW="330120" imgH="241200" progId="Equation.3">
              <p:embed/>
            </p:oleObj>
          </a:graphicData>
        </a:graphic>
      </p:graphicFrame>
      <p:graphicFrame>
        <p:nvGraphicFramePr>
          <p:cNvPr id="7" name="Object 6"/>
          <p:cNvGraphicFramePr>
            <a:graphicFrameLocks noChangeAspect="1"/>
          </p:cNvGraphicFramePr>
          <p:nvPr/>
        </p:nvGraphicFramePr>
        <p:xfrm>
          <a:off x="1447800" y="4114800"/>
          <a:ext cx="6592277" cy="711200"/>
        </p:xfrm>
        <a:graphic>
          <a:graphicData uri="http://schemas.openxmlformats.org/presentationml/2006/ole">
            <p:oleObj spid="_x0000_s126981" name="Equation" r:id="rId6" imgW="3060360" imgH="330120" progId="Equation.3">
              <p:embed/>
            </p:oleObj>
          </a:graphicData>
        </a:graphic>
      </p:graphicFrame>
      <p:graphicFrame>
        <p:nvGraphicFramePr>
          <p:cNvPr id="8" name="Object 7"/>
          <p:cNvGraphicFramePr>
            <a:graphicFrameLocks noChangeAspect="1"/>
          </p:cNvGraphicFramePr>
          <p:nvPr/>
        </p:nvGraphicFramePr>
        <p:xfrm>
          <a:off x="1295400" y="4876800"/>
          <a:ext cx="1925721" cy="546100"/>
        </p:xfrm>
        <a:graphic>
          <a:graphicData uri="http://schemas.openxmlformats.org/presentationml/2006/ole">
            <p:oleObj spid="_x0000_s126982" name="Equation" r:id="rId7" imgW="850680" imgH="241200" progId="Equation.3">
              <p:embed/>
            </p:oleObj>
          </a:graphicData>
        </a:graphic>
      </p:graphicFrame>
      <p:graphicFrame>
        <p:nvGraphicFramePr>
          <p:cNvPr id="9" name="Object 8"/>
          <p:cNvGraphicFramePr>
            <a:graphicFrameLocks noChangeAspect="1"/>
          </p:cNvGraphicFramePr>
          <p:nvPr/>
        </p:nvGraphicFramePr>
        <p:xfrm>
          <a:off x="685800" y="5943600"/>
          <a:ext cx="2302933" cy="609600"/>
        </p:xfrm>
        <a:graphic>
          <a:graphicData uri="http://schemas.openxmlformats.org/presentationml/2006/ole">
            <p:oleObj spid="_x0000_s126983" name="Equation" r:id="rId8" imgW="863280" imgH="228600" progId="Equation.3">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The approximation             , which minimizes the                    maximum possible error            , is the orthogonal projection of </a:t>
            </a:r>
            <a:r>
              <a:rPr lang="en-US" i="1" dirty="0" smtClean="0"/>
              <a:t>f </a:t>
            </a:r>
            <a:r>
              <a:rPr lang="en-US" dirty="0" smtClean="0"/>
              <a:t>on </a:t>
            </a:r>
            <a:r>
              <a:rPr lang="en-US" b="1" dirty="0" smtClean="0"/>
              <a:t>U</a:t>
            </a:r>
            <a:r>
              <a:rPr lang="en-US" baseline="-25000" dirty="0" smtClean="0"/>
              <a:t>s</a:t>
            </a:r>
            <a:r>
              <a:rPr lang="en-US" dirty="0" smtClean="0"/>
              <a:t> . The calculation of this orthogonal projection is stable if                           is a </a:t>
            </a:r>
            <a:r>
              <a:rPr lang="en-US" dirty="0" err="1" smtClean="0"/>
              <a:t>Riesz</a:t>
            </a:r>
            <a:r>
              <a:rPr lang="en-US" dirty="0" smtClean="0"/>
              <a:t> basis of </a:t>
            </a:r>
            <a:r>
              <a:rPr lang="en-US" b="1" dirty="0" smtClean="0"/>
              <a:t>U</a:t>
            </a:r>
            <a:r>
              <a:rPr lang="en-US" baseline="-25000" dirty="0" smtClean="0"/>
              <a:t>s</a:t>
            </a:r>
            <a:r>
              <a:rPr lang="en-US" dirty="0" smtClean="0"/>
              <a:t> .</a:t>
            </a:r>
          </a:p>
          <a:p>
            <a:pPr>
              <a:buNone/>
            </a:pPr>
            <a:r>
              <a:rPr lang="en-US" i="1" dirty="0" smtClean="0"/>
              <a:t>Definition: </a:t>
            </a:r>
            <a:r>
              <a:rPr lang="en-US" dirty="0" smtClean="0"/>
              <a:t>a </a:t>
            </a:r>
            <a:r>
              <a:rPr lang="en-US" dirty="0" err="1" smtClean="0"/>
              <a:t>Riesz</a:t>
            </a:r>
            <a:r>
              <a:rPr lang="en-US" dirty="0" smtClean="0"/>
              <a:t> basis is a family of linearly independent functions that yields an inner product  satisfying an energy equivalence. There exists B≥A&gt;0 such that for any </a:t>
            </a:r>
            <a:r>
              <a:rPr lang="en-US" i="1" dirty="0" smtClean="0"/>
              <a:t>f </a:t>
            </a:r>
            <a:r>
              <a:rPr lang="en-US" dirty="0" smtClean="0"/>
              <a:t>belonging to </a:t>
            </a:r>
            <a:r>
              <a:rPr lang="en-US" b="1" dirty="0" smtClean="0"/>
              <a:t>U</a:t>
            </a:r>
            <a:r>
              <a:rPr lang="en-US" baseline="-25000" dirty="0" smtClean="0"/>
              <a:t>s</a:t>
            </a:r>
            <a:r>
              <a:rPr lang="en-US" dirty="0" smtClean="0"/>
              <a:t> </a:t>
            </a:r>
          </a:p>
          <a:p>
            <a:pPr>
              <a:buNone/>
            </a:pPr>
            <a:endParaRPr lang="en-US" baseline="-25000" dirty="0" smtClean="0"/>
          </a:p>
          <a:p>
            <a:pPr>
              <a:buNone/>
            </a:pPr>
            <a:endParaRPr lang="en-US" baseline="-25000" dirty="0" smtClean="0"/>
          </a:p>
          <a:p>
            <a:pPr>
              <a:buNone/>
            </a:pPr>
            <a:endParaRPr lang="en-US" baseline="-25000" dirty="0" smtClean="0"/>
          </a:p>
          <a:p>
            <a:pPr>
              <a:buNone/>
            </a:pPr>
            <a:r>
              <a:rPr lang="en-US" dirty="0" smtClean="0"/>
              <a:t>The basis is orthogonal if and only if A=B. </a:t>
            </a:r>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3276600" y="0"/>
          <a:ext cx="1143000" cy="635000"/>
        </p:xfrm>
        <a:graphic>
          <a:graphicData uri="http://schemas.openxmlformats.org/presentationml/2006/ole">
            <p:oleObj spid="_x0000_s145410" name="Equation" r:id="rId3" imgW="457200" imgH="253800" progId="Equation.3">
              <p:embed/>
            </p:oleObj>
          </a:graphicData>
        </a:graphic>
      </p:graphicFrame>
      <p:graphicFrame>
        <p:nvGraphicFramePr>
          <p:cNvPr id="5" name="Object 4"/>
          <p:cNvGraphicFramePr>
            <a:graphicFrameLocks noChangeAspect="1"/>
          </p:cNvGraphicFramePr>
          <p:nvPr/>
        </p:nvGraphicFramePr>
        <p:xfrm>
          <a:off x="4572000" y="533400"/>
          <a:ext cx="965200" cy="609600"/>
        </p:xfrm>
        <a:graphic>
          <a:graphicData uri="http://schemas.openxmlformats.org/presentationml/2006/ole">
            <p:oleObj spid="_x0000_s145411" name="Equation" r:id="rId4" imgW="482400" imgH="304560" progId="Equation.3">
              <p:embed/>
            </p:oleObj>
          </a:graphicData>
        </a:graphic>
      </p:graphicFrame>
      <p:graphicFrame>
        <p:nvGraphicFramePr>
          <p:cNvPr id="6" name="Object 5"/>
          <p:cNvGraphicFramePr>
            <a:graphicFrameLocks noChangeAspect="1"/>
          </p:cNvGraphicFramePr>
          <p:nvPr/>
        </p:nvGraphicFramePr>
        <p:xfrm>
          <a:off x="5791200" y="1447800"/>
          <a:ext cx="2438400" cy="645459"/>
        </p:xfrm>
        <a:graphic>
          <a:graphicData uri="http://schemas.openxmlformats.org/presentationml/2006/ole">
            <p:oleObj spid="_x0000_s145412" name="Equation" r:id="rId5" imgW="863280" imgH="228600" progId="Equation.3">
              <p:embed/>
            </p:oleObj>
          </a:graphicData>
        </a:graphic>
      </p:graphicFrame>
      <p:graphicFrame>
        <p:nvGraphicFramePr>
          <p:cNvPr id="7" name="Object 6"/>
          <p:cNvGraphicFramePr>
            <a:graphicFrameLocks noChangeAspect="1"/>
          </p:cNvGraphicFramePr>
          <p:nvPr/>
        </p:nvGraphicFramePr>
        <p:xfrm>
          <a:off x="1490382" y="4724400"/>
          <a:ext cx="5251824" cy="965200"/>
        </p:xfrm>
        <a:graphic>
          <a:graphicData uri="http://schemas.openxmlformats.org/presentationml/2006/ole">
            <p:oleObj spid="_x0000_s145413" name="Equation" r:id="rId6" imgW="2349360" imgH="431640" progId="Equation.3">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i="1" dirty="0" smtClean="0"/>
              <a:t>Linear sampling. </a:t>
            </a:r>
            <a:r>
              <a:rPr lang="en-US" dirty="0" smtClean="0"/>
              <a:t>Let                            be a </a:t>
            </a:r>
            <a:r>
              <a:rPr lang="en-US" dirty="0" err="1" smtClean="0"/>
              <a:t>Riesz</a:t>
            </a:r>
            <a:r>
              <a:rPr lang="en-US" dirty="0" smtClean="0"/>
              <a:t> basis of</a:t>
            </a:r>
          </a:p>
          <a:p>
            <a:pPr>
              <a:buNone/>
            </a:pPr>
            <a:r>
              <a:rPr lang="en-US" b="1" dirty="0" smtClean="0"/>
              <a:t>U</a:t>
            </a:r>
            <a:r>
              <a:rPr lang="en-US" baseline="-25000" dirty="0" smtClean="0"/>
              <a:t>s</a:t>
            </a:r>
            <a:r>
              <a:rPr lang="en-US" dirty="0" smtClean="0"/>
              <a:t> and                     . There exists a </a:t>
            </a:r>
            <a:r>
              <a:rPr lang="en-US" dirty="0" err="1" smtClean="0"/>
              <a:t>biorthogonal</a:t>
            </a:r>
            <a:r>
              <a:rPr lang="en-US" dirty="0" smtClean="0"/>
              <a:t> basis</a:t>
            </a:r>
          </a:p>
          <a:p>
            <a:pPr>
              <a:buNone/>
            </a:pPr>
            <a:r>
              <a:rPr lang="en-US" dirty="0" smtClean="0"/>
              <a:t>                    of </a:t>
            </a:r>
            <a:r>
              <a:rPr lang="en-US" b="1" dirty="0" smtClean="0"/>
              <a:t>U</a:t>
            </a:r>
            <a:r>
              <a:rPr lang="en-US" baseline="-25000" dirty="0" smtClean="0"/>
              <a:t>s </a:t>
            </a:r>
            <a:r>
              <a:rPr lang="en-US" dirty="0" smtClean="0"/>
              <a:t> such that</a:t>
            </a:r>
          </a:p>
          <a:p>
            <a:pPr>
              <a:buNone/>
            </a:pPr>
            <a:endParaRPr lang="en-US" i="1" dirty="0" smtClean="0"/>
          </a:p>
          <a:p>
            <a:pPr>
              <a:buNone/>
            </a:pPr>
            <a:endParaRPr lang="en-US" i="1" dirty="0" smtClean="0"/>
          </a:p>
          <a:p>
            <a:pPr>
              <a:buNone/>
            </a:pPr>
            <a:endParaRPr lang="en-US" i="1" dirty="0" smtClean="0"/>
          </a:p>
          <a:p>
            <a:pPr>
              <a:buNone/>
            </a:pPr>
            <a:r>
              <a:rPr lang="en-US" dirty="0" smtClean="0"/>
              <a:t>then</a:t>
            </a:r>
          </a:p>
          <a:p>
            <a:pPr>
              <a:buNone/>
            </a:pPr>
            <a:endParaRPr lang="en-US" dirty="0" smtClean="0"/>
          </a:p>
          <a:p>
            <a:pPr>
              <a:buNone/>
            </a:pPr>
            <a:r>
              <a:rPr lang="en-US" dirty="0" smtClean="0"/>
              <a:t>                      is the </a:t>
            </a:r>
            <a:r>
              <a:rPr lang="en-US" dirty="0" err="1" smtClean="0"/>
              <a:t>biorthogonal</a:t>
            </a:r>
            <a:r>
              <a:rPr lang="en-US" dirty="0" smtClean="0"/>
              <a:t> basis from</a:t>
            </a:r>
          </a:p>
          <a:p>
            <a:pPr>
              <a:buNone/>
            </a:pPr>
            <a:r>
              <a:rPr lang="en-US" dirty="0" smtClean="0"/>
              <a:t>if</a:t>
            </a:r>
          </a:p>
          <a:p>
            <a:pPr>
              <a:buNone/>
            </a:pPr>
            <a:endParaRPr lang="en-US" dirty="0" smtClean="0"/>
          </a:p>
          <a:p>
            <a:pPr>
              <a:buNone/>
            </a:pPr>
            <a:endParaRPr lang="en-US" dirty="0" smtClean="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3429000" y="0"/>
          <a:ext cx="2590800" cy="685800"/>
        </p:xfrm>
        <a:graphic>
          <a:graphicData uri="http://schemas.openxmlformats.org/presentationml/2006/ole">
            <p:oleObj spid="_x0000_s146434" name="Equation" r:id="rId3" imgW="863280" imgH="228600" progId="Equation.3">
              <p:embed/>
            </p:oleObj>
          </a:graphicData>
        </a:graphic>
      </p:graphicFrame>
      <p:graphicFrame>
        <p:nvGraphicFramePr>
          <p:cNvPr id="5" name="Object 4"/>
          <p:cNvGraphicFramePr>
            <a:graphicFrameLocks noChangeAspect="1"/>
          </p:cNvGraphicFramePr>
          <p:nvPr/>
        </p:nvGraphicFramePr>
        <p:xfrm>
          <a:off x="1219200" y="609600"/>
          <a:ext cx="1925722" cy="546100"/>
        </p:xfrm>
        <a:graphic>
          <a:graphicData uri="http://schemas.openxmlformats.org/presentationml/2006/ole">
            <p:oleObj spid="_x0000_s146435" name="Equation" r:id="rId4" imgW="850680" imgH="241200" progId="Equation.3">
              <p:embed/>
            </p:oleObj>
          </a:graphicData>
        </a:graphic>
      </p:graphicFrame>
      <p:graphicFrame>
        <p:nvGraphicFramePr>
          <p:cNvPr id="6" name="Object 5"/>
          <p:cNvGraphicFramePr>
            <a:graphicFrameLocks noChangeAspect="1"/>
          </p:cNvGraphicFramePr>
          <p:nvPr/>
        </p:nvGraphicFramePr>
        <p:xfrm>
          <a:off x="0" y="1219200"/>
          <a:ext cx="1871980" cy="558800"/>
        </p:xfrm>
        <a:graphic>
          <a:graphicData uri="http://schemas.openxmlformats.org/presentationml/2006/ole">
            <p:oleObj spid="_x0000_s146436" name="Equation" r:id="rId5" imgW="850680" imgH="253800" progId="Equation.3">
              <p:embed/>
            </p:oleObj>
          </a:graphicData>
        </a:graphic>
      </p:graphicFrame>
      <p:graphicFrame>
        <p:nvGraphicFramePr>
          <p:cNvPr id="7" name="Object 6"/>
          <p:cNvGraphicFramePr>
            <a:graphicFrameLocks noChangeAspect="1"/>
          </p:cNvGraphicFramePr>
          <p:nvPr/>
        </p:nvGraphicFramePr>
        <p:xfrm>
          <a:off x="1219200" y="1828800"/>
          <a:ext cx="7386918" cy="1162755"/>
        </p:xfrm>
        <a:graphic>
          <a:graphicData uri="http://schemas.openxmlformats.org/presentationml/2006/ole">
            <p:oleObj spid="_x0000_s146437" name="Equation" r:id="rId6" imgW="2743200" imgH="431640" progId="Equation.3">
              <p:embed/>
            </p:oleObj>
          </a:graphicData>
        </a:graphic>
      </p:graphicFrame>
      <p:graphicFrame>
        <p:nvGraphicFramePr>
          <p:cNvPr id="8" name="Object 7"/>
          <p:cNvGraphicFramePr>
            <a:graphicFrameLocks noChangeAspect="1"/>
          </p:cNvGraphicFramePr>
          <p:nvPr/>
        </p:nvGraphicFramePr>
        <p:xfrm>
          <a:off x="1524000" y="3124200"/>
          <a:ext cx="3883660" cy="558800"/>
        </p:xfrm>
        <a:graphic>
          <a:graphicData uri="http://schemas.openxmlformats.org/presentationml/2006/ole">
            <p:oleObj spid="_x0000_s146438" name="Equation" r:id="rId7" imgW="1765080" imgH="253800" progId="Equation.3">
              <p:embed/>
            </p:oleObj>
          </a:graphicData>
        </a:graphic>
      </p:graphicFrame>
      <p:graphicFrame>
        <p:nvGraphicFramePr>
          <p:cNvPr id="9" name="Object 8"/>
          <p:cNvGraphicFramePr>
            <a:graphicFrameLocks noChangeAspect="1"/>
          </p:cNvGraphicFramePr>
          <p:nvPr/>
        </p:nvGraphicFramePr>
        <p:xfrm>
          <a:off x="1600200" y="3733800"/>
          <a:ext cx="5251824" cy="965200"/>
        </p:xfrm>
        <a:graphic>
          <a:graphicData uri="http://schemas.openxmlformats.org/presentationml/2006/ole">
            <p:oleObj spid="_x0000_s146439" name="Equation" r:id="rId8" imgW="2349360" imgH="431640" progId="Equation.3">
              <p:embed/>
            </p:oleObj>
          </a:graphicData>
        </a:graphic>
      </p:graphicFrame>
      <p:graphicFrame>
        <p:nvGraphicFramePr>
          <p:cNvPr id="10" name="Object 9"/>
          <p:cNvGraphicFramePr>
            <a:graphicFrameLocks noChangeAspect="1"/>
          </p:cNvGraphicFramePr>
          <p:nvPr/>
        </p:nvGraphicFramePr>
        <p:xfrm>
          <a:off x="0" y="4648200"/>
          <a:ext cx="2087880" cy="662819"/>
        </p:xfrm>
        <a:graphic>
          <a:graphicData uri="http://schemas.openxmlformats.org/presentationml/2006/ole">
            <p:oleObj spid="_x0000_s146440" name="Equation" r:id="rId9" imgW="799920" imgH="253800" progId="Equation.3">
              <p:embed/>
            </p:oleObj>
          </a:graphicData>
        </a:graphic>
      </p:graphicFrame>
      <p:graphicFrame>
        <p:nvGraphicFramePr>
          <p:cNvPr id="11" name="Object 10"/>
          <p:cNvGraphicFramePr>
            <a:graphicFrameLocks noChangeAspect="1"/>
          </p:cNvGraphicFramePr>
          <p:nvPr/>
        </p:nvGraphicFramePr>
        <p:xfrm>
          <a:off x="6976533" y="4724400"/>
          <a:ext cx="2167467" cy="609600"/>
        </p:xfrm>
        <a:graphic>
          <a:graphicData uri="http://schemas.openxmlformats.org/presentationml/2006/ole">
            <p:oleObj spid="_x0000_s146441" name="Equation" r:id="rId10" imgW="812520" imgH="228600" progId="Equation.3">
              <p:embed/>
            </p:oleObj>
          </a:graphicData>
        </a:graphic>
      </p:graphicFrame>
      <p:graphicFrame>
        <p:nvGraphicFramePr>
          <p:cNvPr id="12" name="Object 11"/>
          <p:cNvGraphicFramePr>
            <a:graphicFrameLocks noChangeAspect="1"/>
          </p:cNvGraphicFramePr>
          <p:nvPr/>
        </p:nvGraphicFramePr>
        <p:xfrm>
          <a:off x="1066800" y="5715000"/>
          <a:ext cx="7080250" cy="762000"/>
        </p:xfrm>
        <a:graphic>
          <a:graphicData uri="http://schemas.openxmlformats.org/presentationml/2006/ole">
            <p:oleObj spid="_x0000_s146442" name="Equation" r:id="rId11" imgW="2831760" imgH="304560" progId="Equation.3">
              <p:embed/>
            </p:oleObj>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The orthogonal projection                 can be rewritten as an analog filtering of the discrete signal</a:t>
            </a:r>
          </a:p>
          <a:p>
            <a:pPr>
              <a:buNone/>
            </a:pPr>
            <a:r>
              <a:rPr lang="en-US" dirty="0" smtClean="0"/>
              <a:t>                                                      :</a:t>
            </a:r>
          </a:p>
          <a:p>
            <a:pPr>
              <a:buNone/>
            </a:pPr>
            <a:endParaRPr lang="en-US" dirty="0" smtClean="0"/>
          </a:p>
          <a:p>
            <a:pPr>
              <a:buNone/>
            </a:pPr>
            <a:r>
              <a:rPr lang="en-US" dirty="0" smtClean="0"/>
              <a:t>If </a:t>
            </a:r>
            <a:r>
              <a:rPr lang="en-US" i="1" dirty="0" smtClean="0"/>
              <a:t>f </a:t>
            </a:r>
            <a:r>
              <a:rPr lang="en-US" dirty="0" smtClean="0"/>
              <a:t>belongs to </a:t>
            </a:r>
            <a:r>
              <a:rPr lang="en-US" b="1" dirty="0" smtClean="0"/>
              <a:t>U</a:t>
            </a:r>
            <a:r>
              <a:rPr lang="en-US" baseline="-25000" dirty="0" smtClean="0"/>
              <a:t>s </a:t>
            </a:r>
            <a:r>
              <a:rPr lang="en-US" dirty="0" smtClean="0"/>
              <a:t> , then                so it is exactly reconstructed by filtering the uniformly sampled discrete signal                      with the analog filter        </a:t>
            </a:r>
          </a:p>
          <a:p>
            <a:pPr>
              <a:buNone/>
            </a:pPr>
            <a:r>
              <a:rPr lang="en-US" dirty="0" smtClean="0"/>
              <a:t>If </a:t>
            </a:r>
            <a:r>
              <a:rPr lang="en-US" i="1" dirty="0" smtClean="0"/>
              <a:t>f </a:t>
            </a:r>
            <a:r>
              <a:rPr lang="en-US" dirty="0" smtClean="0"/>
              <a:t>does not belong to </a:t>
            </a:r>
            <a:r>
              <a:rPr lang="en-US" b="1" dirty="0" smtClean="0"/>
              <a:t>U</a:t>
            </a:r>
            <a:r>
              <a:rPr lang="en-US" baseline="-25000" dirty="0" smtClean="0"/>
              <a:t>s </a:t>
            </a:r>
            <a:r>
              <a:rPr lang="en-US" dirty="0" smtClean="0"/>
              <a:t> , then this projection is the best linear approximation of </a:t>
            </a:r>
            <a:r>
              <a:rPr lang="en-US" i="1" dirty="0" smtClean="0"/>
              <a:t>f </a:t>
            </a:r>
            <a:r>
              <a:rPr lang="en-US" dirty="0" smtClean="0"/>
              <a:t>in </a:t>
            </a:r>
            <a:r>
              <a:rPr lang="en-US" b="1" dirty="0" smtClean="0"/>
              <a:t>U</a:t>
            </a:r>
            <a:r>
              <a:rPr lang="en-US" baseline="-25000" dirty="0" smtClean="0"/>
              <a:t>s </a:t>
            </a:r>
            <a:r>
              <a:rPr lang="en-US" dirty="0" smtClean="0"/>
              <a:t> minimizing the error                  . Given some prior information on </a:t>
            </a:r>
            <a:r>
              <a:rPr lang="en-US" i="1" dirty="0" smtClean="0"/>
              <a:t>f, </a:t>
            </a:r>
            <a:r>
              <a:rPr lang="en-US" dirty="0" smtClean="0"/>
              <a:t>optimizing the analog </a:t>
            </a:r>
            <a:r>
              <a:rPr lang="en-US" dirty="0" err="1" smtClean="0"/>
              <a:t>discretization</a:t>
            </a:r>
            <a:r>
              <a:rPr lang="en-US" dirty="0" smtClean="0"/>
              <a:t> filter </a:t>
            </a:r>
            <a:r>
              <a:rPr lang="el-GR" dirty="0" smtClean="0"/>
              <a:t>φ</a:t>
            </a:r>
            <a:r>
              <a:rPr lang="en-US" baseline="-25000" dirty="0" smtClean="0"/>
              <a:t>s</a:t>
            </a:r>
            <a:r>
              <a:rPr lang="en-US" dirty="0" smtClean="0"/>
              <a:t> amounts to optimizing the approximation space </a:t>
            </a:r>
            <a:r>
              <a:rPr lang="en-US" b="1" dirty="0" smtClean="0"/>
              <a:t>U</a:t>
            </a:r>
            <a:r>
              <a:rPr lang="en-US" baseline="-25000" dirty="0" smtClean="0"/>
              <a:t>s </a:t>
            </a:r>
            <a:r>
              <a:rPr lang="en-US" dirty="0" smtClean="0"/>
              <a:t> to minimize this error.</a:t>
            </a:r>
          </a:p>
          <a:p>
            <a:pPr>
              <a:buNone/>
            </a:pPr>
            <a:endParaRPr lang="en-US" dirty="0"/>
          </a:p>
        </p:txBody>
      </p:sp>
      <p:graphicFrame>
        <p:nvGraphicFramePr>
          <p:cNvPr id="4" name="Object 3"/>
          <p:cNvGraphicFramePr>
            <a:graphicFrameLocks noChangeAspect="1"/>
          </p:cNvGraphicFramePr>
          <p:nvPr/>
        </p:nvGraphicFramePr>
        <p:xfrm>
          <a:off x="4495800" y="0"/>
          <a:ext cx="1433763" cy="698500"/>
        </p:xfrm>
        <a:graphic>
          <a:graphicData uri="http://schemas.openxmlformats.org/presentationml/2006/ole">
            <p:oleObj spid="_x0000_s151554" name="Equation" r:id="rId3" imgW="495000" imgH="241200" progId="Equation.3">
              <p:embed/>
            </p:oleObj>
          </a:graphicData>
        </a:graphic>
      </p:graphicFrame>
      <p:graphicFrame>
        <p:nvGraphicFramePr>
          <p:cNvPr id="5" name="Object 4"/>
          <p:cNvGraphicFramePr>
            <a:graphicFrameLocks noChangeAspect="1"/>
          </p:cNvGraphicFramePr>
          <p:nvPr/>
        </p:nvGraphicFramePr>
        <p:xfrm>
          <a:off x="381000" y="990600"/>
          <a:ext cx="4653170" cy="673100"/>
        </p:xfrm>
        <a:graphic>
          <a:graphicData uri="http://schemas.openxmlformats.org/presentationml/2006/ole">
            <p:oleObj spid="_x0000_s151555" name="Equation" r:id="rId4" imgW="2019240" imgH="291960" progId="Equation.3">
              <p:embed/>
            </p:oleObj>
          </a:graphicData>
        </a:graphic>
      </p:graphicFrame>
      <p:graphicFrame>
        <p:nvGraphicFramePr>
          <p:cNvPr id="6" name="Object 5"/>
          <p:cNvGraphicFramePr>
            <a:graphicFrameLocks noChangeAspect="1"/>
          </p:cNvGraphicFramePr>
          <p:nvPr/>
        </p:nvGraphicFramePr>
        <p:xfrm>
          <a:off x="2667000" y="1600200"/>
          <a:ext cx="2899229" cy="647700"/>
        </p:xfrm>
        <a:graphic>
          <a:graphicData uri="http://schemas.openxmlformats.org/presentationml/2006/ole">
            <p:oleObj spid="_x0000_s151556" name="Equation" r:id="rId5" imgW="1193760" imgH="266400" progId="Equation.3">
              <p:embed/>
            </p:oleObj>
          </a:graphicData>
        </a:graphic>
      </p:graphicFrame>
      <p:graphicFrame>
        <p:nvGraphicFramePr>
          <p:cNvPr id="7" name="Object 6"/>
          <p:cNvGraphicFramePr>
            <a:graphicFrameLocks noChangeAspect="1"/>
          </p:cNvGraphicFramePr>
          <p:nvPr/>
        </p:nvGraphicFramePr>
        <p:xfrm>
          <a:off x="3962400" y="2286000"/>
          <a:ext cx="1350879" cy="546100"/>
        </p:xfrm>
        <a:graphic>
          <a:graphicData uri="http://schemas.openxmlformats.org/presentationml/2006/ole">
            <p:oleObj spid="_x0000_s151557" name="Equation" r:id="rId6" imgW="596880" imgH="241200" progId="Equation.3">
              <p:embed/>
            </p:oleObj>
          </a:graphicData>
        </a:graphic>
      </p:graphicFrame>
      <p:graphicFrame>
        <p:nvGraphicFramePr>
          <p:cNvPr id="8" name="Object 7"/>
          <p:cNvGraphicFramePr>
            <a:graphicFrameLocks noChangeAspect="1"/>
          </p:cNvGraphicFramePr>
          <p:nvPr/>
        </p:nvGraphicFramePr>
        <p:xfrm>
          <a:off x="2819400" y="3352800"/>
          <a:ext cx="1954463" cy="546100"/>
        </p:xfrm>
        <a:graphic>
          <a:graphicData uri="http://schemas.openxmlformats.org/presentationml/2006/ole">
            <p:oleObj spid="_x0000_s151558" name="Equation" r:id="rId7" imgW="863280" imgH="241200" progId="Equation.3">
              <p:embed/>
            </p:oleObj>
          </a:graphicData>
        </a:graphic>
      </p:graphicFrame>
      <p:graphicFrame>
        <p:nvGraphicFramePr>
          <p:cNvPr id="9" name="Object 8"/>
          <p:cNvGraphicFramePr>
            <a:graphicFrameLocks noChangeAspect="1"/>
          </p:cNvGraphicFramePr>
          <p:nvPr/>
        </p:nvGraphicFramePr>
        <p:xfrm>
          <a:off x="8305800" y="3200400"/>
          <a:ext cx="689811" cy="546100"/>
        </p:xfrm>
        <a:graphic>
          <a:graphicData uri="http://schemas.openxmlformats.org/presentationml/2006/ole">
            <p:oleObj spid="_x0000_s151559" name="Equation" r:id="rId8" imgW="304560" imgH="241200" progId="Equation.3">
              <p:embed/>
            </p:oleObj>
          </a:graphicData>
        </a:graphic>
      </p:graphicFrame>
      <p:graphicFrame>
        <p:nvGraphicFramePr>
          <p:cNvPr id="10" name="Object 9"/>
          <p:cNvGraphicFramePr>
            <a:graphicFrameLocks noChangeAspect="1"/>
          </p:cNvGraphicFramePr>
          <p:nvPr/>
        </p:nvGraphicFramePr>
        <p:xfrm>
          <a:off x="1371600" y="4800600"/>
          <a:ext cx="1560945" cy="660400"/>
        </p:xfrm>
        <a:graphic>
          <a:graphicData uri="http://schemas.openxmlformats.org/presentationml/2006/ole">
            <p:oleObj spid="_x0000_s151560" name="Equation" r:id="rId9" imgW="660240" imgH="279360" progId="Equation.3">
              <p:embed/>
            </p:oleObj>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How to characterize  the filters </a:t>
            </a:r>
            <a:r>
              <a:rPr lang="el-GR" dirty="0" smtClean="0"/>
              <a:t>φ</a:t>
            </a:r>
            <a:r>
              <a:rPr lang="en-US" baseline="-25000" dirty="0" smtClean="0"/>
              <a:t>s</a:t>
            </a:r>
            <a:r>
              <a:rPr lang="en-US" dirty="0" smtClean="0"/>
              <a:t> and how to compute the dual filters      </a:t>
            </a:r>
          </a:p>
          <a:p>
            <a:pPr>
              <a:buNone/>
            </a:pPr>
            <a:r>
              <a:rPr lang="en-US" i="1" dirty="0" smtClean="0"/>
              <a:t>Theorem: </a:t>
            </a:r>
            <a:r>
              <a:rPr lang="en-US" dirty="0" smtClean="0"/>
              <a:t>A filter </a:t>
            </a:r>
            <a:r>
              <a:rPr lang="el-GR" dirty="0" smtClean="0"/>
              <a:t>φ</a:t>
            </a:r>
            <a:r>
              <a:rPr lang="en-US" baseline="-25000" dirty="0" smtClean="0"/>
              <a:t>s</a:t>
            </a:r>
            <a:r>
              <a:rPr lang="en-US" dirty="0" smtClean="0"/>
              <a:t> generates a </a:t>
            </a:r>
            <a:r>
              <a:rPr lang="en-US" dirty="0" err="1" smtClean="0"/>
              <a:t>Riesz</a:t>
            </a:r>
            <a:r>
              <a:rPr lang="en-US" dirty="0" smtClean="0"/>
              <a:t> basis</a:t>
            </a:r>
          </a:p>
          <a:p>
            <a:pPr>
              <a:buNone/>
            </a:pPr>
            <a:r>
              <a:rPr lang="en-US" dirty="0" smtClean="0"/>
              <a:t>of a space </a:t>
            </a:r>
            <a:r>
              <a:rPr lang="en-US" b="1" dirty="0" smtClean="0"/>
              <a:t>U</a:t>
            </a:r>
            <a:r>
              <a:rPr lang="en-US" baseline="-25000" dirty="0" smtClean="0"/>
              <a:t>s</a:t>
            </a:r>
            <a:r>
              <a:rPr lang="en-US" dirty="0" smtClean="0"/>
              <a:t> if and only if there exists B ≥ A &gt; 0 such that</a:t>
            </a:r>
          </a:p>
          <a:p>
            <a:pPr>
              <a:buNone/>
            </a:pPr>
            <a:endParaRPr lang="en-US" i="1" dirty="0" smtClean="0"/>
          </a:p>
          <a:p>
            <a:pPr>
              <a:buNone/>
            </a:pPr>
            <a:endParaRPr lang="en-US" i="1" dirty="0" smtClean="0"/>
          </a:p>
          <a:p>
            <a:pPr>
              <a:buNone/>
            </a:pPr>
            <a:r>
              <a:rPr lang="en-US" dirty="0" smtClean="0"/>
              <a:t>The </a:t>
            </a:r>
            <a:r>
              <a:rPr lang="en-US" dirty="0" err="1" smtClean="0"/>
              <a:t>biorthogonal</a:t>
            </a:r>
            <a:r>
              <a:rPr lang="en-US" dirty="0" smtClean="0"/>
              <a:t> basis                     is defined by the dual filter      , which satisfies</a:t>
            </a:r>
            <a:endParaRPr lang="en-US" dirty="0"/>
          </a:p>
        </p:txBody>
      </p:sp>
      <p:graphicFrame>
        <p:nvGraphicFramePr>
          <p:cNvPr id="4" name="Object 3"/>
          <p:cNvGraphicFramePr>
            <a:graphicFrameLocks noChangeAspect="1"/>
          </p:cNvGraphicFramePr>
          <p:nvPr/>
        </p:nvGraphicFramePr>
        <p:xfrm>
          <a:off x="4495800" y="533400"/>
          <a:ext cx="533400" cy="558800"/>
        </p:xfrm>
        <a:graphic>
          <a:graphicData uri="http://schemas.openxmlformats.org/presentationml/2006/ole">
            <p:oleObj spid="_x0000_s128001" name="Equation" r:id="rId3" imgW="152280" imgH="253800" progId="Equation.3">
              <p:embed/>
            </p:oleObj>
          </a:graphicData>
        </a:graphic>
      </p:graphicFrame>
      <p:graphicFrame>
        <p:nvGraphicFramePr>
          <p:cNvPr id="5" name="Object 4"/>
          <p:cNvGraphicFramePr>
            <a:graphicFrameLocks noChangeAspect="1"/>
          </p:cNvGraphicFramePr>
          <p:nvPr/>
        </p:nvGraphicFramePr>
        <p:xfrm>
          <a:off x="7128933" y="1143000"/>
          <a:ext cx="2015067" cy="533400"/>
        </p:xfrm>
        <a:graphic>
          <a:graphicData uri="http://schemas.openxmlformats.org/presentationml/2006/ole">
            <p:oleObj spid="_x0000_s128002" name="Equation" r:id="rId4" imgW="863280" imgH="228600" progId="Equation.3">
              <p:embed/>
            </p:oleObj>
          </a:graphicData>
        </a:graphic>
      </p:graphicFrame>
      <p:graphicFrame>
        <p:nvGraphicFramePr>
          <p:cNvPr id="6" name="Object 5"/>
          <p:cNvGraphicFramePr>
            <a:graphicFrameLocks noChangeAspect="1"/>
          </p:cNvGraphicFramePr>
          <p:nvPr/>
        </p:nvGraphicFramePr>
        <p:xfrm>
          <a:off x="1447800" y="2743200"/>
          <a:ext cx="5101452" cy="920750"/>
        </p:xfrm>
        <a:graphic>
          <a:graphicData uri="http://schemas.openxmlformats.org/presentationml/2006/ole">
            <p:oleObj spid="_x0000_s128003" name="Equation" r:id="rId5" imgW="2603160" imgH="469800" progId="Equation.3">
              <p:embed/>
            </p:oleObj>
          </a:graphicData>
        </a:graphic>
      </p:graphicFrame>
      <p:graphicFrame>
        <p:nvGraphicFramePr>
          <p:cNvPr id="7" name="Object 6"/>
          <p:cNvGraphicFramePr>
            <a:graphicFrameLocks noChangeAspect="1"/>
          </p:cNvGraphicFramePr>
          <p:nvPr/>
        </p:nvGraphicFramePr>
        <p:xfrm>
          <a:off x="3886200" y="3962400"/>
          <a:ext cx="1871980" cy="558800"/>
        </p:xfrm>
        <a:graphic>
          <a:graphicData uri="http://schemas.openxmlformats.org/presentationml/2006/ole">
            <p:oleObj spid="_x0000_s128004" name="Equation" r:id="rId6" imgW="850680" imgH="253800" progId="Equation.3">
              <p:embed/>
            </p:oleObj>
          </a:graphicData>
        </a:graphic>
      </p:graphicFrame>
      <p:graphicFrame>
        <p:nvGraphicFramePr>
          <p:cNvPr id="8" name="Object 7"/>
          <p:cNvGraphicFramePr>
            <a:graphicFrameLocks noChangeAspect="1"/>
          </p:cNvGraphicFramePr>
          <p:nvPr/>
        </p:nvGraphicFramePr>
        <p:xfrm>
          <a:off x="2133600" y="4343400"/>
          <a:ext cx="457200" cy="635000"/>
        </p:xfrm>
        <a:graphic>
          <a:graphicData uri="http://schemas.openxmlformats.org/presentationml/2006/ole">
            <p:oleObj spid="_x0000_s128005" name="Equation" r:id="rId7" imgW="152280" imgH="253800" progId="Equation.3">
              <p:embed/>
            </p:oleObj>
          </a:graphicData>
        </a:graphic>
      </p:graphicFrame>
      <p:graphicFrame>
        <p:nvGraphicFramePr>
          <p:cNvPr id="9" name="Object 8"/>
          <p:cNvGraphicFramePr>
            <a:graphicFrameLocks noChangeAspect="1"/>
          </p:cNvGraphicFramePr>
          <p:nvPr/>
        </p:nvGraphicFramePr>
        <p:xfrm>
          <a:off x="1318846" y="5105400"/>
          <a:ext cx="4027854" cy="1506823"/>
        </p:xfrm>
        <a:graphic>
          <a:graphicData uri="http://schemas.openxmlformats.org/presentationml/2006/ole">
            <p:oleObj spid="_x0000_s128006" name="Equation" r:id="rId8" imgW="1765080" imgH="660240" progId="Equation.3">
              <p:embed/>
            </p:oleObj>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This theorem gives a necessary and sufficient condition on the low-pass filter                      to recover a stable signal approximation from uniform sampling at interval </a:t>
            </a:r>
            <a:r>
              <a:rPr lang="en-US" i="1" dirty="0" smtClean="0"/>
              <a:t>s. </a:t>
            </a:r>
            <a:r>
              <a:rPr lang="en-US" dirty="0" smtClean="0"/>
              <a:t>For various sampling period </a:t>
            </a:r>
            <a:r>
              <a:rPr lang="en-US" i="1" dirty="0" smtClean="0"/>
              <a:t>s</a:t>
            </a:r>
            <a:r>
              <a:rPr lang="en-US" dirty="0" smtClean="0"/>
              <a:t>, the low-pass filter can be obtained by dilating a single filter                                and thus</a:t>
            </a:r>
          </a:p>
          <a:p>
            <a:pPr>
              <a:buNone/>
            </a:pPr>
            <a:r>
              <a:rPr lang="en-US" dirty="0" smtClean="0"/>
              <a:t>The necessary and sufficient </a:t>
            </a:r>
            <a:r>
              <a:rPr lang="en-US" dirty="0" err="1" smtClean="0"/>
              <a:t>Riesz</a:t>
            </a:r>
            <a:r>
              <a:rPr lang="en-US" dirty="0" smtClean="0"/>
              <a:t> basis condition is then satisfied if and only if </a:t>
            </a:r>
          </a:p>
          <a:p>
            <a:pPr>
              <a:buNone/>
            </a:pPr>
            <a:endParaRPr lang="en-US" dirty="0" smtClean="0"/>
          </a:p>
          <a:p>
            <a:pPr>
              <a:buNone/>
            </a:pPr>
            <a:r>
              <a:rPr lang="en-US" dirty="0" smtClean="0"/>
              <a:t>The dual filter satisfies                          and therefore</a:t>
            </a:r>
          </a:p>
          <a:p>
            <a:pPr>
              <a:buNone/>
            </a:pPr>
            <a:r>
              <a:rPr lang="en-US" dirty="0" smtClean="0"/>
              <a:t>                          . When A=B=1, the </a:t>
            </a:r>
            <a:r>
              <a:rPr lang="en-US" dirty="0" err="1" smtClean="0"/>
              <a:t>Riesz</a:t>
            </a:r>
            <a:r>
              <a:rPr lang="en-US" dirty="0" smtClean="0"/>
              <a:t> basis is an </a:t>
            </a:r>
            <a:r>
              <a:rPr lang="en-US" dirty="0" err="1" smtClean="0"/>
              <a:t>orthonormal</a:t>
            </a:r>
            <a:r>
              <a:rPr lang="en-US" smtClean="0"/>
              <a:t> basis</a:t>
            </a:r>
            <a:endParaRPr lang="en-US" dirty="0"/>
          </a:p>
        </p:txBody>
      </p:sp>
      <p:graphicFrame>
        <p:nvGraphicFramePr>
          <p:cNvPr id="4" name="Object 3"/>
          <p:cNvGraphicFramePr>
            <a:graphicFrameLocks noChangeAspect="1"/>
          </p:cNvGraphicFramePr>
          <p:nvPr/>
        </p:nvGraphicFramePr>
        <p:xfrm>
          <a:off x="5638800" y="457200"/>
          <a:ext cx="1925721" cy="546100"/>
        </p:xfrm>
        <a:graphic>
          <a:graphicData uri="http://schemas.openxmlformats.org/presentationml/2006/ole">
            <p:oleObj spid="_x0000_s154626" name="Equation" r:id="rId3" imgW="850680" imgH="241200" progId="Equation.3">
              <p:embed/>
            </p:oleObj>
          </a:graphicData>
        </a:graphic>
      </p:graphicFrame>
      <p:graphicFrame>
        <p:nvGraphicFramePr>
          <p:cNvPr id="5" name="Object 4"/>
          <p:cNvGraphicFramePr>
            <a:graphicFrameLocks noChangeAspect="1"/>
          </p:cNvGraphicFramePr>
          <p:nvPr/>
        </p:nvGraphicFramePr>
        <p:xfrm>
          <a:off x="2362200" y="2438400"/>
          <a:ext cx="2783973" cy="622300"/>
        </p:xfrm>
        <a:graphic>
          <a:graphicData uri="http://schemas.openxmlformats.org/presentationml/2006/ole">
            <p:oleObj spid="_x0000_s154627" name="Equation" r:id="rId4" imgW="1079280" imgH="241200" progId="Equation.3">
              <p:embed/>
            </p:oleObj>
          </a:graphicData>
        </a:graphic>
      </p:graphicFrame>
      <p:graphicFrame>
        <p:nvGraphicFramePr>
          <p:cNvPr id="6" name="Object 5"/>
          <p:cNvGraphicFramePr>
            <a:graphicFrameLocks noChangeAspect="1"/>
          </p:cNvGraphicFramePr>
          <p:nvPr/>
        </p:nvGraphicFramePr>
        <p:xfrm>
          <a:off x="6741160" y="2438400"/>
          <a:ext cx="2402840" cy="558800"/>
        </p:xfrm>
        <a:graphic>
          <a:graphicData uri="http://schemas.openxmlformats.org/presentationml/2006/ole">
            <p:oleObj spid="_x0000_s154628" name="Equation" r:id="rId5" imgW="1091880" imgH="253800" progId="Equation.3">
              <p:embed/>
            </p:oleObj>
          </a:graphicData>
        </a:graphic>
      </p:graphicFrame>
      <p:graphicFrame>
        <p:nvGraphicFramePr>
          <p:cNvPr id="7" name="Object 6"/>
          <p:cNvGraphicFramePr>
            <a:graphicFrameLocks noChangeAspect="1"/>
          </p:cNvGraphicFramePr>
          <p:nvPr/>
        </p:nvGraphicFramePr>
        <p:xfrm>
          <a:off x="1219200" y="3962400"/>
          <a:ext cx="4591050" cy="812800"/>
        </p:xfrm>
        <a:graphic>
          <a:graphicData uri="http://schemas.openxmlformats.org/presentationml/2006/ole">
            <p:oleObj spid="_x0000_s154629" name="Equation" r:id="rId6" imgW="2438280" imgH="431640" progId="Equation.3">
              <p:embed/>
            </p:oleObj>
          </a:graphicData>
        </a:graphic>
      </p:graphicFrame>
      <p:graphicFrame>
        <p:nvGraphicFramePr>
          <p:cNvPr id="8" name="Object 7"/>
          <p:cNvGraphicFramePr>
            <a:graphicFrameLocks noChangeAspect="1"/>
          </p:cNvGraphicFramePr>
          <p:nvPr/>
        </p:nvGraphicFramePr>
        <p:xfrm>
          <a:off x="3886200" y="4648200"/>
          <a:ext cx="2257839" cy="596900"/>
        </p:xfrm>
        <a:graphic>
          <a:graphicData uri="http://schemas.openxmlformats.org/presentationml/2006/ole">
            <p:oleObj spid="_x0000_s154630" name="Equation" r:id="rId7" imgW="1104840" imgH="291960" progId="Equation.3">
              <p:embed/>
            </p:oleObj>
          </a:graphicData>
        </a:graphic>
      </p:graphicFrame>
      <p:graphicFrame>
        <p:nvGraphicFramePr>
          <p:cNvPr id="9" name="Object 8"/>
          <p:cNvGraphicFramePr>
            <a:graphicFrameLocks noChangeAspect="1"/>
          </p:cNvGraphicFramePr>
          <p:nvPr/>
        </p:nvGraphicFramePr>
        <p:xfrm>
          <a:off x="0" y="5334000"/>
          <a:ext cx="2430780" cy="558800"/>
        </p:xfrm>
        <a:graphic>
          <a:graphicData uri="http://schemas.openxmlformats.org/presentationml/2006/ole">
            <p:oleObj spid="_x0000_s154631" name="Equation" r:id="rId8" imgW="1104840" imgH="25380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6096000"/>
          </a:xfrm>
        </p:spPr>
        <p:txBody>
          <a:bodyPr/>
          <a:lstStyle/>
          <a:p>
            <a:pPr>
              <a:buNone/>
            </a:pPr>
            <a:r>
              <a:rPr lang="en-US" dirty="0" smtClean="0"/>
              <a:t>n- dimension</a:t>
            </a:r>
          </a:p>
          <a:p>
            <a:pPr>
              <a:buNone/>
            </a:pPr>
            <a:endParaRPr lang="en-US" dirty="0" smtClean="0"/>
          </a:p>
          <a:p>
            <a:pPr>
              <a:buNone/>
            </a:pPr>
            <a:endParaRPr lang="en-US" dirty="0" smtClean="0"/>
          </a:p>
          <a:p>
            <a:pPr>
              <a:buNone/>
            </a:pPr>
            <a:r>
              <a:rPr lang="en-US" dirty="0" smtClean="0"/>
              <a:t>                                                         </a:t>
            </a:r>
          </a:p>
          <a:p>
            <a:pPr>
              <a:buNone/>
            </a:pPr>
            <a:endParaRPr lang="en-US" dirty="0" smtClean="0"/>
          </a:p>
          <a:p>
            <a:pPr>
              <a:buNone/>
            </a:pPr>
            <a:r>
              <a:rPr lang="en-US" dirty="0" smtClean="0"/>
              <a:t>                                        analysis</a:t>
            </a:r>
          </a:p>
          <a:p>
            <a:pPr>
              <a:buNone/>
            </a:pPr>
            <a:endParaRPr lang="en-US" dirty="0" smtClean="0"/>
          </a:p>
          <a:p>
            <a:pPr>
              <a:buNone/>
            </a:pPr>
            <a:r>
              <a:rPr lang="en-US" dirty="0" smtClean="0"/>
              <a:t>                                         synthesis</a:t>
            </a:r>
          </a:p>
        </p:txBody>
      </p:sp>
      <p:graphicFrame>
        <p:nvGraphicFramePr>
          <p:cNvPr id="4" name="Object 3"/>
          <p:cNvGraphicFramePr>
            <a:graphicFrameLocks noChangeAspect="1"/>
          </p:cNvGraphicFramePr>
          <p:nvPr/>
        </p:nvGraphicFramePr>
        <p:xfrm>
          <a:off x="1981200" y="1371600"/>
          <a:ext cx="5864225" cy="793750"/>
        </p:xfrm>
        <a:graphic>
          <a:graphicData uri="http://schemas.openxmlformats.org/presentationml/2006/ole">
            <p:oleObj spid="_x0000_s16386" name="Equation" r:id="rId3" imgW="1688760" imgH="228600" progId="Equation.3">
              <p:embed/>
            </p:oleObj>
          </a:graphicData>
        </a:graphic>
      </p:graphicFrame>
      <p:graphicFrame>
        <p:nvGraphicFramePr>
          <p:cNvPr id="5" name="Object 4"/>
          <p:cNvGraphicFramePr>
            <a:graphicFrameLocks noChangeAspect="1"/>
          </p:cNvGraphicFramePr>
          <p:nvPr/>
        </p:nvGraphicFramePr>
        <p:xfrm>
          <a:off x="1790700" y="2286001"/>
          <a:ext cx="1530016" cy="692150"/>
        </p:xfrm>
        <a:graphic>
          <a:graphicData uri="http://schemas.openxmlformats.org/presentationml/2006/ole">
            <p:oleObj spid="_x0000_s16387" name="Equation" r:id="rId4" imgW="533160" imgH="241200" progId="Equation.3">
              <p:embed/>
            </p:oleObj>
          </a:graphicData>
        </a:graphic>
      </p:graphicFrame>
      <p:graphicFrame>
        <p:nvGraphicFramePr>
          <p:cNvPr id="6" name="Object 5"/>
          <p:cNvGraphicFramePr>
            <a:graphicFrameLocks noChangeAspect="1"/>
          </p:cNvGraphicFramePr>
          <p:nvPr/>
        </p:nvGraphicFramePr>
        <p:xfrm>
          <a:off x="4648200" y="2362200"/>
          <a:ext cx="1066800" cy="627529"/>
        </p:xfrm>
        <a:graphic>
          <a:graphicData uri="http://schemas.openxmlformats.org/presentationml/2006/ole">
            <p:oleObj spid="_x0000_s16388" name="Equation" r:id="rId5" imgW="431640" imgH="253800" progId="Equation.3">
              <p:embed/>
            </p:oleObj>
          </a:graphicData>
        </a:graphic>
      </p:graphicFrame>
      <p:graphicFrame>
        <p:nvGraphicFramePr>
          <p:cNvPr id="7" name="Object 6"/>
          <p:cNvGraphicFramePr>
            <a:graphicFrameLocks noChangeAspect="1"/>
          </p:cNvGraphicFramePr>
          <p:nvPr/>
        </p:nvGraphicFramePr>
        <p:xfrm>
          <a:off x="1905000" y="3352800"/>
          <a:ext cx="1524000" cy="669073"/>
        </p:xfrm>
        <a:graphic>
          <a:graphicData uri="http://schemas.openxmlformats.org/presentationml/2006/ole">
            <p:oleObj spid="_x0000_s16389" name="Equation" r:id="rId6" imgW="520560" imgH="228600" progId="Equation.3">
              <p:embed/>
            </p:oleObj>
          </a:graphicData>
        </a:graphic>
      </p:graphicFrame>
      <p:graphicFrame>
        <p:nvGraphicFramePr>
          <p:cNvPr id="8" name="Object 7"/>
          <p:cNvGraphicFramePr>
            <a:graphicFrameLocks noChangeAspect="1"/>
          </p:cNvGraphicFramePr>
          <p:nvPr/>
        </p:nvGraphicFramePr>
        <p:xfrm>
          <a:off x="1143000" y="4297017"/>
          <a:ext cx="2514600" cy="1093305"/>
        </p:xfrm>
        <a:graphic>
          <a:graphicData uri="http://schemas.openxmlformats.org/presentationml/2006/ole">
            <p:oleObj spid="_x0000_s16390" name="Equation" r:id="rId7" imgW="876240" imgH="431640" progId="Equation.3">
              <p:embed/>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The family                          is an </a:t>
            </a:r>
            <a:r>
              <a:rPr lang="en-US" dirty="0" err="1" smtClean="0"/>
              <a:t>orthonormal</a:t>
            </a:r>
            <a:r>
              <a:rPr lang="en-US" dirty="0" smtClean="0"/>
              <a:t> basis of the space </a:t>
            </a:r>
            <a:r>
              <a:rPr lang="en-US" b="1" dirty="0" smtClean="0"/>
              <a:t>U</a:t>
            </a:r>
            <a:r>
              <a:rPr lang="en-US" baseline="-25000" dirty="0" smtClean="0"/>
              <a:t>s </a:t>
            </a:r>
            <a:r>
              <a:rPr lang="en-US" dirty="0" smtClean="0"/>
              <a:t> it generates, with                            if and only if</a:t>
            </a:r>
          </a:p>
          <a:p>
            <a:pPr>
              <a:buNone/>
            </a:pPr>
            <a:endParaRPr lang="en-US" dirty="0" smtClean="0"/>
          </a:p>
          <a:p>
            <a:pPr>
              <a:buNone/>
            </a:pPr>
            <a:endParaRPr lang="en-US" dirty="0" smtClean="0"/>
          </a:p>
          <a:p>
            <a:pPr>
              <a:buNone/>
            </a:pPr>
            <a:r>
              <a:rPr lang="en-US" dirty="0" smtClean="0"/>
              <a:t>and the dual filter is           .</a:t>
            </a:r>
          </a:p>
          <a:p>
            <a:pPr>
              <a:buNone/>
            </a:pPr>
            <a:r>
              <a:rPr lang="en-US" i="1" dirty="0" smtClean="0"/>
              <a:t>Block sampler: </a:t>
            </a:r>
            <a:r>
              <a:rPr lang="en-US" dirty="0" smtClean="0"/>
              <a:t>A block sampler (sample and hold) approximates signals with piecewise constant functions. The approximation space </a:t>
            </a:r>
            <a:r>
              <a:rPr lang="en-US" b="1" dirty="0" smtClean="0"/>
              <a:t>U</a:t>
            </a:r>
            <a:r>
              <a:rPr lang="en-US" baseline="-25000" dirty="0" smtClean="0"/>
              <a:t>s </a:t>
            </a:r>
            <a:r>
              <a:rPr lang="en-US" dirty="0" smtClean="0"/>
              <a:t> is the set all functions that are constant on intervals [</a:t>
            </a:r>
            <a:r>
              <a:rPr lang="en-US" i="1" dirty="0" smtClean="0"/>
              <a:t>ns, (n+1)s</a:t>
            </a:r>
            <a:r>
              <a:rPr lang="en-US" dirty="0" smtClean="0"/>
              <a:t>], for any integer </a:t>
            </a:r>
            <a:r>
              <a:rPr lang="en-US" i="1" dirty="0" smtClean="0"/>
              <a:t>n.</a:t>
            </a:r>
            <a:r>
              <a:rPr lang="en-US" dirty="0" smtClean="0"/>
              <a:t> Let                         The family</a:t>
            </a:r>
          </a:p>
          <a:p>
            <a:pPr>
              <a:buNone/>
            </a:pPr>
            <a:r>
              <a:rPr lang="en-US" dirty="0" smtClean="0"/>
              <a:t>                              is an </a:t>
            </a:r>
            <a:r>
              <a:rPr lang="en-US" dirty="0" err="1" smtClean="0"/>
              <a:t>orthonormal</a:t>
            </a:r>
            <a:r>
              <a:rPr lang="en-US" dirty="0" smtClean="0"/>
              <a:t> basis of </a:t>
            </a:r>
            <a:r>
              <a:rPr lang="en-US" b="1" dirty="0" smtClean="0"/>
              <a:t>U</a:t>
            </a:r>
            <a:r>
              <a:rPr lang="en-US" baseline="-25000" dirty="0" smtClean="0"/>
              <a:t>s</a:t>
            </a:r>
            <a:r>
              <a:rPr lang="en-US" dirty="0" smtClean="0"/>
              <a:t> .</a:t>
            </a:r>
            <a:endParaRPr lang="en-US" i="1" dirty="0" smtClean="0"/>
          </a:p>
          <a:p>
            <a:pPr>
              <a:buNone/>
            </a:pPr>
            <a:endParaRPr lang="en-US" b="1" dirty="0"/>
          </a:p>
        </p:txBody>
      </p:sp>
      <p:graphicFrame>
        <p:nvGraphicFramePr>
          <p:cNvPr id="4" name="Object 3"/>
          <p:cNvGraphicFramePr>
            <a:graphicFrameLocks noChangeAspect="1"/>
          </p:cNvGraphicFramePr>
          <p:nvPr/>
        </p:nvGraphicFramePr>
        <p:xfrm>
          <a:off x="1828800" y="0"/>
          <a:ext cx="2302933" cy="609600"/>
        </p:xfrm>
        <a:graphic>
          <a:graphicData uri="http://schemas.openxmlformats.org/presentationml/2006/ole">
            <p:oleObj spid="_x0000_s173057" name="Equation" r:id="rId3" imgW="863280" imgH="228600" progId="Equation.3">
              <p:embed/>
            </p:oleObj>
          </a:graphicData>
        </a:graphic>
      </p:graphicFrame>
      <p:graphicFrame>
        <p:nvGraphicFramePr>
          <p:cNvPr id="5" name="Object 4"/>
          <p:cNvGraphicFramePr>
            <a:graphicFrameLocks noChangeAspect="1"/>
          </p:cNvGraphicFramePr>
          <p:nvPr/>
        </p:nvGraphicFramePr>
        <p:xfrm>
          <a:off x="5562600" y="457200"/>
          <a:ext cx="2529305" cy="546100"/>
        </p:xfrm>
        <a:graphic>
          <a:graphicData uri="http://schemas.openxmlformats.org/presentationml/2006/ole">
            <p:oleObj spid="_x0000_s173058" name="Equation" r:id="rId4" imgW="1117440" imgH="241200" progId="Equation.3">
              <p:embed/>
            </p:oleObj>
          </a:graphicData>
        </a:graphic>
      </p:graphicFrame>
      <p:graphicFrame>
        <p:nvGraphicFramePr>
          <p:cNvPr id="6" name="Object 5"/>
          <p:cNvGraphicFramePr>
            <a:graphicFrameLocks noChangeAspect="1"/>
          </p:cNvGraphicFramePr>
          <p:nvPr/>
        </p:nvGraphicFramePr>
        <p:xfrm>
          <a:off x="1555750" y="1295400"/>
          <a:ext cx="4889500" cy="1066800"/>
        </p:xfrm>
        <a:graphic>
          <a:graphicData uri="http://schemas.openxmlformats.org/presentationml/2006/ole">
            <p:oleObj spid="_x0000_s173059" name="Equation" r:id="rId5" imgW="2095200" imgH="457200" progId="Equation.3">
              <p:embed/>
            </p:oleObj>
          </a:graphicData>
        </a:graphic>
      </p:graphicFrame>
      <p:graphicFrame>
        <p:nvGraphicFramePr>
          <p:cNvPr id="7" name="Object 6"/>
          <p:cNvGraphicFramePr>
            <a:graphicFrameLocks noChangeAspect="1"/>
          </p:cNvGraphicFramePr>
          <p:nvPr/>
        </p:nvGraphicFramePr>
        <p:xfrm>
          <a:off x="3429000" y="2734235"/>
          <a:ext cx="965200" cy="567765"/>
        </p:xfrm>
        <a:graphic>
          <a:graphicData uri="http://schemas.openxmlformats.org/presentationml/2006/ole">
            <p:oleObj spid="_x0000_s173060" name="Equation" r:id="rId6" imgW="431640" imgH="253800" progId="Equation.3">
              <p:embed/>
            </p:oleObj>
          </a:graphicData>
        </a:graphic>
      </p:graphicFrame>
      <p:graphicFrame>
        <p:nvGraphicFramePr>
          <p:cNvPr id="8" name="Object 7"/>
          <p:cNvGraphicFramePr>
            <a:graphicFrameLocks noChangeAspect="1"/>
          </p:cNvGraphicFramePr>
          <p:nvPr/>
        </p:nvGraphicFramePr>
        <p:xfrm>
          <a:off x="3886200" y="5334000"/>
          <a:ext cx="2171700" cy="482600"/>
        </p:xfrm>
        <a:graphic>
          <a:graphicData uri="http://schemas.openxmlformats.org/presentationml/2006/ole">
            <p:oleObj spid="_x0000_s173061" name="Equation" r:id="rId7" imgW="1143000" imgH="253800" progId="Equation.3">
              <p:embed/>
            </p:oleObj>
          </a:graphicData>
        </a:graphic>
      </p:graphicFrame>
      <p:graphicFrame>
        <p:nvGraphicFramePr>
          <p:cNvPr id="9" name="Object 8"/>
          <p:cNvGraphicFramePr>
            <a:graphicFrameLocks noChangeAspect="1"/>
          </p:cNvGraphicFramePr>
          <p:nvPr/>
        </p:nvGraphicFramePr>
        <p:xfrm>
          <a:off x="457200" y="5867400"/>
          <a:ext cx="2302933" cy="609600"/>
        </p:xfrm>
        <a:graphic>
          <a:graphicData uri="http://schemas.openxmlformats.org/presentationml/2006/ole">
            <p:oleObj spid="_x0000_s173062" name="Equation" r:id="rId8" imgW="863280" imgH="228600" progId="Equation.3">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If           , then its orthogonal projection on </a:t>
            </a:r>
            <a:r>
              <a:rPr lang="en-US" b="1" dirty="0" smtClean="0"/>
              <a:t>U</a:t>
            </a:r>
            <a:r>
              <a:rPr lang="en-US" baseline="-25000" dirty="0" smtClean="0"/>
              <a:t>s</a:t>
            </a:r>
            <a:r>
              <a:rPr lang="en-US" dirty="0" smtClean="0"/>
              <a:t> is calculated with a partial decomposition in the block </a:t>
            </a:r>
            <a:r>
              <a:rPr lang="en-US" dirty="0" err="1" smtClean="0"/>
              <a:t>orthonormal</a:t>
            </a:r>
            <a:r>
              <a:rPr lang="en-US" dirty="0" smtClean="0"/>
              <a:t> basis of </a:t>
            </a:r>
            <a:r>
              <a:rPr lang="en-US" b="1" dirty="0" smtClean="0"/>
              <a:t>U</a:t>
            </a:r>
            <a:r>
              <a:rPr lang="en-US" baseline="-25000" dirty="0" smtClean="0"/>
              <a:t>s</a:t>
            </a:r>
            <a:r>
              <a:rPr lang="en-US" dirty="0" smtClean="0"/>
              <a:t> </a:t>
            </a:r>
          </a:p>
          <a:p>
            <a:pPr>
              <a:buNone/>
            </a:pPr>
            <a:endParaRPr lang="en-US" dirty="0" smtClean="0"/>
          </a:p>
          <a:p>
            <a:pPr>
              <a:buNone/>
            </a:pPr>
            <a:r>
              <a:rPr lang="en-US" dirty="0" smtClean="0"/>
              <a:t>and each coefficient is proportional to the signal average on [</a:t>
            </a:r>
            <a:r>
              <a:rPr lang="en-US" i="1" dirty="0" smtClean="0"/>
              <a:t>ns, </a:t>
            </a:r>
            <a:r>
              <a:rPr lang="en-US" dirty="0" smtClean="0"/>
              <a:t>(</a:t>
            </a:r>
            <a:r>
              <a:rPr lang="en-US" i="1" dirty="0" smtClean="0"/>
              <a:t>n+1</a:t>
            </a:r>
            <a:r>
              <a:rPr lang="en-US" dirty="0" smtClean="0"/>
              <a:t>)</a:t>
            </a:r>
            <a:r>
              <a:rPr lang="en-US" i="1" dirty="0" smtClean="0"/>
              <a:t>s</a:t>
            </a:r>
            <a:r>
              <a:rPr lang="en-US" dirty="0" smtClean="0"/>
              <a:t>]:</a:t>
            </a:r>
          </a:p>
          <a:p>
            <a:pPr>
              <a:buNone/>
            </a:pPr>
            <a:endParaRPr lang="en-US" dirty="0" smtClean="0"/>
          </a:p>
          <a:p>
            <a:pPr>
              <a:buNone/>
            </a:pPr>
            <a:r>
              <a:rPr lang="en-US" dirty="0" smtClean="0"/>
              <a:t>In domains where </a:t>
            </a:r>
            <a:r>
              <a:rPr lang="en-US" i="1" dirty="0" smtClean="0"/>
              <a:t>f </a:t>
            </a:r>
            <a:r>
              <a:rPr lang="en-US" dirty="0" smtClean="0"/>
              <a:t>is a regular function, a piecewise constant approximation           is not very precise and can be significantly improved. More precise approximations are obtained with approximation spaces </a:t>
            </a:r>
            <a:r>
              <a:rPr lang="en-US" b="1" dirty="0" smtClean="0"/>
              <a:t>U</a:t>
            </a:r>
            <a:r>
              <a:rPr lang="en-US" baseline="-25000" dirty="0" smtClean="0"/>
              <a:t>s</a:t>
            </a:r>
            <a:r>
              <a:rPr lang="en-US" dirty="0" smtClean="0"/>
              <a:t> of higher-order polynomial </a:t>
            </a:r>
            <a:r>
              <a:rPr lang="en-US" dirty="0" err="1" smtClean="0"/>
              <a:t>splines</a:t>
            </a:r>
            <a:r>
              <a:rPr lang="en-US" dirty="0" smtClean="0"/>
              <a:t>.</a:t>
            </a:r>
            <a:endParaRPr lang="en-US" dirty="0"/>
          </a:p>
        </p:txBody>
      </p:sp>
      <p:graphicFrame>
        <p:nvGraphicFramePr>
          <p:cNvPr id="4" name="Object 3"/>
          <p:cNvGraphicFramePr>
            <a:graphicFrameLocks noChangeAspect="1"/>
          </p:cNvGraphicFramePr>
          <p:nvPr/>
        </p:nvGraphicFramePr>
        <p:xfrm>
          <a:off x="381000" y="0"/>
          <a:ext cx="990600" cy="533400"/>
        </p:xfrm>
        <a:graphic>
          <a:graphicData uri="http://schemas.openxmlformats.org/presentationml/2006/ole">
            <p:oleObj spid="_x0000_s174082" name="Equation" r:id="rId3" imgW="457200" imgH="228600" progId="Equation.3">
              <p:embed/>
            </p:oleObj>
          </a:graphicData>
        </a:graphic>
      </p:graphicFrame>
      <p:graphicFrame>
        <p:nvGraphicFramePr>
          <p:cNvPr id="5" name="Object 4"/>
          <p:cNvGraphicFramePr>
            <a:graphicFrameLocks noChangeAspect="1"/>
          </p:cNvGraphicFramePr>
          <p:nvPr/>
        </p:nvGraphicFramePr>
        <p:xfrm>
          <a:off x="1828800" y="1371600"/>
          <a:ext cx="5450541" cy="965200"/>
        </p:xfrm>
        <a:graphic>
          <a:graphicData uri="http://schemas.openxmlformats.org/presentationml/2006/ole">
            <p:oleObj spid="_x0000_s174083" name="Equation" r:id="rId4" imgW="2438280" imgH="431640" progId="Equation.3">
              <p:embed/>
            </p:oleObj>
          </a:graphicData>
        </a:graphic>
      </p:graphicFrame>
      <p:graphicFrame>
        <p:nvGraphicFramePr>
          <p:cNvPr id="6" name="Object 5"/>
          <p:cNvGraphicFramePr>
            <a:graphicFrameLocks noChangeAspect="1"/>
          </p:cNvGraphicFramePr>
          <p:nvPr/>
        </p:nvGraphicFramePr>
        <p:xfrm>
          <a:off x="838200" y="3124200"/>
          <a:ext cx="7207738" cy="787400"/>
        </p:xfrm>
        <a:graphic>
          <a:graphicData uri="http://schemas.openxmlformats.org/presentationml/2006/ole">
            <p:oleObj spid="_x0000_s174084" name="Equation" r:id="rId5" imgW="3022560" imgH="330120" progId="Equation.3">
              <p:embed/>
            </p:oleObj>
          </a:graphicData>
        </a:graphic>
      </p:graphicFrame>
      <p:graphicFrame>
        <p:nvGraphicFramePr>
          <p:cNvPr id="7" name="Object 6"/>
          <p:cNvGraphicFramePr>
            <a:graphicFrameLocks noChangeAspect="1"/>
          </p:cNvGraphicFramePr>
          <p:nvPr/>
        </p:nvGraphicFramePr>
        <p:xfrm>
          <a:off x="4419600" y="4343400"/>
          <a:ext cx="884321" cy="622300"/>
        </p:xfrm>
        <a:graphic>
          <a:graphicData uri="http://schemas.openxmlformats.org/presentationml/2006/ole">
            <p:oleObj spid="_x0000_s174085" name="Equation" r:id="rId6" imgW="342720" imgH="241200" progId="Equation.3">
              <p:embed/>
            </p:oleObj>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i="1" dirty="0" err="1" smtClean="0"/>
              <a:t>Spline</a:t>
            </a:r>
            <a:r>
              <a:rPr lang="en-US" i="1" dirty="0" smtClean="0"/>
              <a:t> Sampling</a:t>
            </a:r>
          </a:p>
          <a:p>
            <a:pPr>
              <a:buNone/>
            </a:pPr>
            <a:r>
              <a:rPr lang="en-US" dirty="0" smtClean="0"/>
              <a:t>Block samplers are generalized by </a:t>
            </a:r>
            <a:r>
              <a:rPr lang="en-US" dirty="0" err="1" smtClean="0"/>
              <a:t>spline</a:t>
            </a:r>
            <a:r>
              <a:rPr lang="en-US" dirty="0" smtClean="0"/>
              <a:t> sampling with a space </a:t>
            </a:r>
            <a:r>
              <a:rPr lang="en-US" b="1" dirty="0" smtClean="0"/>
              <a:t>U</a:t>
            </a:r>
            <a:r>
              <a:rPr lang="en-US" baseline="-25000" dirty="0" smtClean="0"/>
              <a:t>s</a:t>
            </a:r>
            <a:r>
              <a:rPr lang="en-US" dirty="0" smtClean="0"/>
              <a:t> of </a:t>
            </a:r>
            <a:r>
              <a:rPr lang="en-US" dirty="0" err="1" smtClean="0"/>
              <a:t>spline</a:t>
            </a:r>
            <a:r>
              <a:rPr lang="en-US" dirty="0" smtClean="0"/>
              <a:t> functions that are </a:t>
            </a:r>
            <a:r>
              <a:rPr lang="en-US" i="1" dirty="0" smtClean="0"/>
              <a:t>m</a:t>
            </a:r>
            <a:r>
              <a:rPr lang="en-US" dirty="0" smtClean="0"/>
              <a:t>-1 times continuously differentiable and equal to a polynomial of degree </a:t>
            </a:r>
            <a:r>
              <a:rPr lang="en-US" i="1" dirty="0" smtClean="0"/>
              <a:t>m</a:t>
            </a:r>
            <a:r>
              <a:rPr lang="en-US" dirty="0" smtClean="0"/>
              <a:t> on any interval [</a:t>
            </a:r>
            <a:r>
              <a:rPr lang="en-US" i="1" dirty="0" smtClean="0"/>
              <a:t>ns, </a:t>
            </a:r>
            <a:r>
              <a:rPr lang="en-US" dirty="0" smtClean="0"/>
              <a:t>(</a:t>
            </a:r>
            <a:r>
              <a:rPr lang="en-US" i="1" dirty="0" smtClean="0"/>
              <a:t>n+1</a:t>
            </a:r>
            <a:r>
              <a:rPr lang="en-US" dirty="0" smtClean="0"/>
              <a:t>)s]. When </a:t>
            </a:r>
            <a:r>
              <a:rPr lang="en-US" i="1" dirty="0" smtClean="0"/>
              <a:t>m</a:t>
            </a:r>
            <a:r>
              <a:rPr lang="en-US" dirty="0" smtClean="0"/>
              <a:t>=1, functions in </a:t>
            </a:r>
            <a:r>
              <a:rPr lang="en-US" b="1" dirty="0" smtClean="0"/>
              <a:t>U</a:t>
            </a:r>
            <a:r>
              <a:rPr lang="en-US" baseline="-25000" dirty="0" smtClean="0"/>
              <a:t>s  </a:t>
            </a:r>
            <a:r>
              <a:rPr lang="en-US" dirty="0" smtClean="0"/>
              <a:t> are piecewise linear and continuous.</a:t>
            </a:r>
          </a:p>
          <a:p>
            <a:pPr>
              <a:buNone/>
            </a:pPr>
            <a:r>
              <a:rPr lang="en-US" dirty="0" smtClean="0"/>
              <a:t>A </a:t>
            </a:r>
            <a:r>
              <a:rPr lang="en-US" dirty="0" err="1" smtClean="0"/>
              <a:t>Riesz</a:t>
            </a:r>
            <a:r>
              <a:rPr lang="en-US" dirty="0" smtClean="0"/>
              <a:t> basis of polynomial </a:t>
            </a:r>
            <a:r>
              <a:rPr lang="en-US" dirty="0" err="1" smtClean="0"/>
              <a:t>splines</a:t>
            </a:r>
            <a:r>
              <a:rPr lang="en-US" dirty="0" smtClean="0"/>
              <a:t> is constructed with </a:t>
            </a:r>
            <a:r>
              <a:rPr lang="en-US" i="1" dirty="0" smtClean="0"/>
              <a:t>box </a:t>
            </a:r>
            <a:r>
              <a:rPr lang="en-US" i="1" dirty="0" err="1" smtClean="0"/>
              <a:t>splines</a:t>
            </a:r>
            <a:r>
              <a:rPr lang="en-US" i="1" dirty="0" smtClean="0"/>
              <a:t>.</a:t>
            </a:r>
            <a:r>
              <a:rPr lang="en-US" dirty="0" smtClean="0"/>
              <a:t> A box </a:t>
            </a:r>
            <a:r>
              <a:rPr lang="en-US" dirty="0" err="1" smtClean="0"/>
              <a:t>spline</a:t>
            </a:r>
            <a:r>
              <a:rPr lang="en-US" dirty="0" smtClean="0"/>
              <a:t> </a:t>
            </a:r>
            <a:r>
              <a:rPr lang="el-GR" dirty="0" smtClean="0"/>
              <a:t>φ</a:t>
            </a:r>
            <a:r>
              <a:rPr lang="en-US" dirty="0" smtClean="0"/>
              <a:t> of degree </a:t>
            </a:r>
            <a:r>
              <a:rPr lang="en-US" i="1" dirty="0" smtClean="0"/>
              <a:t>m </a:t>
            </a:r>
            <a:r>
              <a:rPr lang="en-US" dirty="0" smtClean="0"/>
              <a:t>is computed by convolving the box window </a:t>
            </a:r>
            <a:r>
              <a:rPr lang="en-US" b="1" dirty="0" smtClean="0"/>
              <a:t>1</a:t>
            </a:r>
            <a:r>
              <a:rPr lang="en-US" b="1" baseline="-25000" dirty="0" smtClean="0"/>
              <a:t>[0,1] </a:t>
            </a:r>
            <a:r>
              <a:rPr lang="en-US" b="1" dirty="0" smtClean="0"/>
              <a:t> </a:t>
            </a:r>
            <a:r>
              <a:rPr lang="en-US" dirty="0" smtClean="0"/>
              <a:t>with itself </a:t>
            </a:r>
            <a:r>
              <a:rPr lang="en-US" i="1" dirty="0" smtClean="0"/>
              <a:t>m</a:t>
            </a:r>
            <a:r>
              <a:rPr lang="en-US" dirty="0" smtClean="0"/>
              <a:t>+1 times and centering it at 0 or ½. Its Fourier transform is </a:t>
            </a:r>
            <a:endParaRPr lang="en-US" dirty="0"/>
          </a:p>
        </p:txBody>
      </p:sp>
      <p:graphicFrame>
        <p:nvGraphicFramePr>
          <p:cNvPr id="4" name="Object 3"/>
          <p:cNvGraphicFramePr>
            <a:graphicFrameLocks noChangeAspect="1"/>
          </p:cNvGraphicFramePr>
          <p:nvPr/>
        </p:nvGraphicFramePr>
        <p:xfrm>
          <a:off x="2819400" y="5638800"/>
          <a:ext cx="4347845" cy="1041400"/>
        </p:xfrm>
        <a:graphic>
          <a:graphicData uri="http://schemas.openxmlformats.org/presentationml/2006/ole">
            <p:oleObj spid="_x0000_s175106" name="Equation" r:id="rId3" imgW="2120760" imgH="507960" progId="Equation.3">
              <p:embed/>
            </p:oleObj>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If </a:t>
            </a:r>
            <a:r>
              <a:rPr lang="en-US" i="1" dirty="0" smtClean="0"/>
              <a:t>m </a:t>
            </a:r>
            <a:r>
              <a:rPr lang="en-US" dirty="0" smtClean="0"/>
              <a:t>is even , then </a:t>
            </a:r>
            <a:r>
              <a:rPr lang="el-GR" dirty="0" smtClean="0"/>
              <a:t>ε</a:t>
            </a:r>
            <a:r>
              <a:rPr lang="en-US" dirty="0" smtClean="0"/>
              <a:t>=1 and </a:t>
            </a:r>
            <a:r>
              <a:rPr lang="el-GR" dirty="0" smtClean="0"/>
              <a:t>φ</a:t>
            </a:r>
            <a:r>
              <a:rPr lang="en-US" dirty="0" smtClean="0"/>
              <a:t> have a support centered at </a:t>
            </a:r>
            <a:r>
              <a:rPr lang="en-US" i="1" dirty="0" smtClean="0"/>
              <a:t>t </a:t>
            </a:r>
            <a:r>
              <a:rPr lang="en-US" dirty="0" smtClean="0"/>
              <a:t>= ½. If </a:t>
            </a:r>
            <a:r>
              <a:rPr lang="en-US" i="1" dirty="0" smtClean="0"/>
              <a:t>m </a:t>
            </a:r>
            <a:r>
              <a:rPr lang="en-US" dirty="0" smtClean="0"/>
              <a:t>is odd, then </a:t>
            </a:r>
            <a:r>
              <a:rPr lang="el-GR" dirty="0" smtClean="0"/>
              <a:t>ε</a:t>
            </a:r>
            <a:r>
              <a:rPr lang="en-US" dirty="0" smtClean="0"/>
              <a:t>=0 and </a:t>
            </a:r>
            <a:r>
              <a:rPr lang="el-GR" dirty="0" smtClean="0"/>
              <a:t>φ</a:t>
            </a:r>
            <a:r>
              <a:rPr lang="en-US" dirty="0" smtClean="0"/>
              <a:t> are symmetric about </a:t>
            </a:r>
            <a:r>
              <a:rPr lang="en-US" i="1" dirty="0" smtClean="0"/>
              <a:t>t </a:t>
            </a:r>
            <a:r>
              <a:rPr lang="en-US" dirty="0" smtClean="0"/>
              <a:t>=0. For any </a:t>
            </a:r>
            <a:r>
              <a:rPr lang="en-US" i="1" dirty="0" smtClean="0"/>
              <a:t>s </a:t>
            </a:r>
            <a:r>
              <a:rPr lang="en-US" dirty="0" smtClean="0"/>
              <a:t>&gt; 0, a box </a:t>
            </a:r>
            <a:r>
              <a:rPr lang="en-US" dirty="0" err="1" smtClean="0"/>
              <a:t>splines</a:t>
            </a:r>
            <a:r>
              <a:rPr lang="en-US" dirty="0" smtClean="0"/>
              <a:t> family</a:t>
            </a:r>
          </a:p>
          <a:p>
            <a:pPr>
              <a:buNone/>
            </a:pPr>
            <a:r>
              <a:rPr lang="en-US" dirty="0" smtClean="0"/>
              <a:t>                            defines a </a:t>
            </a:r>
            <a:r>
              <a:rPr lang="en-US" dirty="0" err="1" smtClean="0"/>
              <a:t>Riesz</a:t>
            </a:r>
            <a:r>
              <a:rPr lang="en-US" dirty="0" smtClean="0"/>
              <a:t> basis of </a:t>
            </a:r>
            <a:r>
              <a:rPr lang="en-US" b="1" dirty="0" smtClean="0"/>
              <a:t>U</a:t>
            </a:r>
            <a:r>
              <a:rPr lang="en-US" baseline="-25000" dirty="0" smtClean="0"/>
              <a:t>s</a:t>
            </a:r>
            <a:r>
              <a:rPr lang="en-US" dirty="0" smtClean="0"/>
              <a:t> , and thus is stable sampling.</a:t>
            </a:r>
            <a:endParaRPr lang="en-US" dirty="0"/>
          </a:p>
        </p:txBody>
      </p:sp>
      <p:graphicFrame>
        <p:nvGraphicFramePr>
          <p:cNvPr id="4" name="Object 3"/>
          <p:cNvGraphicFramePr>
            <a:graphicFrameLocks noChangeAspect="1"/>
          </p:cNvGraphicFramePr>
          <p:nvPr/>
        </p:nvGraphicFramePr>
        <p:xfrm>
          <a:off x="381000" y="1524000"/>
          <a:ext cx="2302933" cy="609600"/>
        </p:xfrm>
        <a:graphic>
          <a:graphicData uri="http://schemas.openxmlformats.org/presentationml/2006/ole">
            <p:oleObj spid="_x0000_s176129" name="Equation" r:id="rId3" imgW="863280" imgH="228600" progId="Equation.3">
              <p:embed/>
            </p:oleObj>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a:t>
            </a:r>
            <a:r>
              <a:rPr lang="en-US" smtClean="0"/>
              <a:t>Time-Invariant Filters</a:t>
            </a:r>
            <a:endParaRPr lang="en-US"/>
          </a:p>
        </p:txBody>
      </p:sp>
      <p:sp>
        <p:nvSpPr>
          <p:cNvPr id="3" name="Content Placeholder 2"/>
          <p:cNvSpPr>
            <a:spLocks noGrp="1"/>
          </p:cNvSpPr>
          <p:nvPr>
            <p:ph idx="1"/>
          </p:nvPr>
        </p:nvSpPr>
        <p:spPr/>
        <p:txBody>
          <a:bodyPr/>
          <a:lstStyle/>
          <a:p>
            <a:pPr>
              <a:buNone/>
            </a:pPr>
            <a:r>
              <a:rPr lang="en-US" i="1" dirty="0" smtClean="0"/>
              <a:t>Impulse Response</a:t>
            </a:r>
            <a:endParaRPr lang="en-US" dirty="0" smtClean="0"/>
          </a:p>
          <a:p>
            <a:pPr>
              <a:buNone/>
            </a:pPr>
            <a:r>
              <a:rPr lang="en-US" dirty="0" smtClean="0"/>
              <a:t>L: LTI filter</a:t>
            </a:r>
          </a:p>
          <a:p>
            <a:pPr>
              <a:buNone/>
            </a:pPr>
            <a:r>
              <a:rPr lang="en-US" i="1" dirty="0" smtClean="0"/>
              <a:t>h</a:t>
            </a:r>
            <a:r>
              <a:rPr lang="en-US" dirty="0" smtClean="0"/>
              <a:t>[</a:t>
            </a:r>
            <a:r>
              <a:rPr lang="en-US" i="1" dirty="0" smtClean="0"/>
              <a:t>n</a:t>
            </a:r>
            <a:r>
              <a:rPr lang="en-US" dirty="0" smtClean="0"/>
              <a:t>] is the impulse response of the system.</a:t>
            </a:r>
          </a:p>
          <a:p>
            <a:pPr>
              <a:buNone/>
            </a:pPr>
            <a:endParaRPr lang="en-US" dirty="0" smtClean="0"/>
          </a:p>
          <a:p>
            <a:pPr>
              <a:buNone/>
            </a:pPr>
            <a:r>
              <a:rPr lang="en-US" i="1" dirty="0" smtClean="0"/>
              <a:t>Transfer function</a:t>
            </a:r>
          </a:p>
          <a:p>
            <a:pPr>
              <a:buNone/>
            </a:pPr>
            <a:endParaRPr lang="en-US" i="1" dirty="0"/>
          </a:p>
        </p:txBody>
      </p:sp>
      <p:graphicFrame>
        <p:nvGraphicFramePr>
          <p:cNvPr id="4" name="Object 3"/>
          <p:cNvGraphicFramePr>
            <a:graphicFrameLocks noChangeAspect="1"/>
          </p:cNvGraphicFramePr>
          <p:nvPr/>
        </p:nvGraphicFramePr>
        <p:xfrm>
          <a:off x="2895600" y="2209800"/>
          <a:ext cx="2032000" cy="508000"/>
        </p:xfrm>
        <a:graphic>
          <a:graphicData uri="http://schemas.openxmlformats.org/presentationml/2006/ole">
            <p:oleObj spid="_x0000_s177153" name="Equation" r:id="rId3" imgW="812520" imgH="203040" progId="Equation.3">
              <p:embed/>
            </p:oleObj>
          </a:graphicData>
        </a:graphic>
      </p:graphicFrame>
      <p:graphicFrame>
        <p:nvGraphicFramePr>
          <p:cNvPr id="5" name="Object 4"/>
          <p:cNvGraphicFramePr>
            <a:graphicFrameLocks noChangeAspect="1"/>
          </p:cNvGraphicFramePr>
          <p:nvPr/>
        </p:nvGraphicFramePr>
        <p:xfrm>
          <a:off x="2362200" y="3505200"/>
          <a:ext cx="3292475" cy="431800"/>
        </p:xfrm>
        <a:graphic>
          <a:graphicData uri="http://schemas.openxmlformats.org/presentationml/2006/ole">
            <p:oleObj spid="_x0000_s177154" name="Equation" r:id="rId4" imgW="1549080" imgH="203040" progId="Equation.3">
              <p:embed/>
            </p:oleObj>
          </a:graphicData>
        </a:graphic>
      </p:graphicFrame>
      <p:graphicFrame>
        <p:nvGraphicFramePr>
          <p:cNvPr id="6" name="Object 5"/>
          <p:cNvGraphicFramePr>
            <a:graphicFrameLocks noChangeAspect="1"/>
          </p:cNvGraphicFramePr>
          <p:nvPr/>
        </p:nvGraphicFramePr>
        <p:xfrm>
          <a:off x="1940859" y="4572000"/>
          <a:ext cx="3440953" cy="1193800"/>
        </p:xfrm>
        <a:graphic>
          <a:graphicData uri="http://schemas.openxmlformats.org/presentationml/2006/ole">
            <p:oleObj spid="_x0000_s177155" name="Equation" r:id="rId5" imgW="1244520" imgH="431640" progId="Equation.3">
              <p:embed/>
            </p:oleObj>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Series</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pPr>
              <a:buNone/>
            </a:pPr>
            <a:r>
              <a:rPr lang="en-US" dirty="0" smtClean="0"/>
              <a:t>The family of functions                  is an </a:t>
            </a:r>
            <a:r>
              <a:rPr lang="en-US" dirty="0" err="1" smtClean="0"/>
              <a:t>orthonormal</a:t>
            </a:r>
            <a:r>
              <a:rPr lang="en-US" dirty="0" smtClean="0"/>
              <a:t> basis of             . This space is a Hilbert space with the inner product</a:t>
            </a:r>
          </a:p>
          <a:p>
            <a:pPr>
              <a:buNone/>
            </a:pPr>
            <a:endParaRPr lang="en-US" dirty="0" smtClean="0"/>
          </a:p>
          <a:p>
            <a:pPr>
              <a:buNone/>
            </a:pPr>
            <a:endParaRPr lang="en-US" dirty="0" smtClean="0"/>
          </a:p>
          <a:p>
            <a:pPr>
              <a:buNone/>
            </a:pPr>
            <a:r>
              <a:rPr lang="en-US" dirty="0" smtClean="0"/>
              <a:t>Let                    , it can be expanded in terms of</a:t>
            </a:r>
          </a:p>
          <a:p>
            <a:pPr>
              <a:buNone/>
            </a:pPr>
            <a:endParaRPr lang="en-US" dirty="0" smtClean="0"/>
          </a:p>
          <a:p>
            <a:pPr>
              <a:buNone/>
            </a:pPr>
            <a:r>
              <a:rPr lang="en-US" dirty="0" smtClean="0"/>
              <a:t>This can be interpreted as the decomposition of  </a:t>
            </a:r>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4419600" y="1676400"/>
          <a:ext cx="1600200" cy="546100"/>
        </p:xfrm>
        <a:graphic>
          <a:graphicData uri="http://schemas.openxmlformats.org/presentationml/2006/ole">
            <p:oleObj spid="_x0000_s178178" name="Equation" r:id="rId3" imgW="596880" imgH="241200" progId="Equation.3">
              <p:embed/>
            </p:oleObj>
          </a:graphicData>
        </a:graphic>
      </p:graphicFrame>
      <p:graphicFrame>
        <p:nvGraphicFramePr>
          <p:cNvPr id="5" name="Object 4"/>
          <p:cNvGraphicFramePr>
            <a:graphicFrameLocks noChangeAspect="1"/>
          </p:cNvGraphicFramePr>
          <p:nvPr/>
        </p:nvGraphicFramePr>
        <p:xfrm>
          <a:off x="2133600" y="2133600"/>
          <a:ext cx="1244600" cy="457200"/>
        </p:xfrm>
        <a:graphic>
          <a:graphicData uri="http://schemas.openxmlformats.org/presentationml/2006/ole">
            <p:oleObj spid="_x0000_s178179" name="Equation" r:id="rId4" imgW="622080" imgH="228600" progId="Equation.3">
              <p:embed/>
            </p:oleObj>
          </a:graphicData>
        </a:graphic>
      </p:graphicFrame>
      <p:graphicFrame>
        <p:nvGraphicFramePr>
          <p:cNvPr id="6" name="Object 5"/>
          <p:cNvGraphicFramePr>
            <a:graphicFrameLocks noChangeAspect="1"/>
          </p:cNvGraphicFramePr>
          <p:nvPr/>
        </p:nvGraphicFramePr>
        <p:xfrm>
          <a:off x="2209800" y="3276600"/>
          <a:ext cx="4156997" cy="927100"/>
        </p:xfrm>
        <a:graphic>
          <a:graphicData uri="http://schemas.openxmlformats.org/presentationml/2006/ole">
            <p:oleObj spid="_x0000_s178180" name="Equation" r:id="rId5" imgW="1765080" imgH="393480" progId="Equation.3">
              <p:embed/>
            </p:oleObj>
          </a:graphicData>
        </a:graphic>
      </p:graphicFrame>
      <p:graphicFrame>
        <p:nvGraphicFramePr>
          <p:cNvPr id="7" name="Object 6"/>
          <p:cNvGraphicFramePr>
            <a:graphicFrameLocks noChangeAspect="1"/>
          </p:cNvGraphicFramePr>
          <p:nvPr/>
        </p:nvGraphicFramePr>
        <p:xfrm>
          <a:off x="1143000" y="4419600"/>
          <a:ext cx="1706479" cy="469900"/>
        </p:xfrm>
        <a:graphic>
          <a:graphicData uri="http://schemas.openxmlformats.org/presentationml/2006/ole">
            <p:oleObj spid="_x0000_s178181" name="Equation" r:id="rId6" imgW="876240" imgH="241200" progId="Equation.3">
              <p:embed/>
            </p:oleObj>
          </a:graphicData>
        </a:graphic>
      </p:graphicFrame>
      <p:graphicFrame>
        <p:nvGraphicFramePr>
          <p:cNvPr id="8" name="Object 7"/>
          <p:cNvGraphicFramePr>
            <a:graphicFrameLocks noChangeAspect="1"/>
          </p:cNvGraphicFramePr>
          <p:nvPr/>
        </p:nvGraphicFramePr>
        <p:xfrm>
          <a:off x="8153400" y="4343400"/>
          <a:ext cx="825500" cy="508000"/>
        </p:xfrm>
        <a:graphic>
          <a:graphicData uri="http://schemas.openxmlformats.org/presentationml/2006/ole">
            <p:oleObj spid="_x0000_s178182" name="Equation" r:id="rId7" imgW="330120" imgH="203040" progId="Equation.3">
              <p:embed/>
            </p:oleObj>
          </a:graphicData>
        </a:graphic>
      </p:graphicFrame>
      <p:graphicFrame>
        <p:nvGraphicFramePr>
          <p:cNvPr id="9" name="Object 8"/>
          <p:cNvGraphicFramePr>
            <a:graphicFrameLocks noChangeAspect="1"/>
          </p:cNvGraphicFramePr>
          <p:nvPr/>
        </p:nvGraphicFramePr>
        <p:xfrm>
          <a:off x="2133600" y="4800600"/>
          <a:ext cx="2760382" cy="911194"/>
        </p:xfrm>
        <a:graphic>
          <a:graphicData uri="http://schemas.openxmlformats.org/presentationml/2006/ole">
            <p:oleObj spid="_x0000_s178183" name="Equation" r:id="rId8" imgW="1307880" imgH="431640" progId="Equation.3">
              <p:embed/>
            </p:oleObj>
          </a:graphicData>
        </a:graphic>
      </p:graphicFrame>
      <p:graphicFrame>
        <p:nvGraphicFramePr>
          <p:cNvPr id="10" name="Object 9"/>
          <p:cNvGraphicFramePr>
            <a:graphicFrameLocks noChangeAspect="1"/>
          </p:cNvGraphicFramePr>
          <p:nvPr/>
        </p:nvGraphicFramePr>
        <p:xfrm>
          <a:off x="8534400" y="5429250"/>
          <a:ext cx="381000" cy="603250"/>
        </p:xfrm>
        <a:graphic>
          <a:graphicData uri="http://schemas.openxmlformats.org/presentationml/2006/ole">
            <p:oleObj spid="_x0000_s178184" name="Equation" r:id="rId9" imgW="152280" imgH="241200" progId="Equation.3">
              <p:embed/>
            </p:oleObj>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with</a:t>
            </a:r>
          </a:p>
          <a:p>
            <a:pPr>
              <a:buNone/>
            </a:pPr>
            <a:endParaRPr lang="en-US" dirty="0" smtClean="0"/>
          </a:p>
          <a:p>
            <a:pPr>
              <a:buNone/>
            </a:pPr>
            <a:endParaRPr lang="en-US" dirty="0" smtClean="0"/>
          </a:p>
          <a:p>
            <a:pPr>
              <a:buNone/>
            </a:pPr>
            <a:r>
              <a:rPr lang="en-US" dirty="0" smtClean="0"/>
              <a:t>The energy conservation of </a:t>
            </a:r>
            <a:r>
              <a:rPr lang="en-US" dirty="0" err="1" smtClean="0"/>
              <a:t>orthonormal</a:t>
            </a:r>
            <a:r>
              <a:rPr lang="en-US" dirty="0" smtClean="0"/>
              <a:t> bases yields the </a:t>
            </a:r>
            <a:r>
              <a:rPr lang="en-US" dirty="0" err="1" smtClean="0"/>
              <a:t>Parseval</a:t>
            </a:r>
            <a:r>
              <a:rPr lang="en-US" dirty="0" smtClean="0"/>
              <a:t> identity:</a:t>
            </a:r>
          </a:p>
          <a:p>
            <a:pPr>
              <a:buNone/>
            </a:pPr>
            <a:endParaRPr lang="en-US" dirty="0" smtClean="0"/>
          </a:p>
          <a:p>
            <a:pPr>
              <a:buNone/>
            </a:pPr>
            <a:endParaRPr lang="en-US" dirty="0" smtClean="0"/>
          </a:p>
          <a:p>
            <a:pPr>
              <a:buNone/>
            </a:pPr>
            <a:r>
              <a:rPr lang="en-US" i="1" dirty="0" smtClean="0"/>
              <a:t>Discrete convolution theorem:</a:t>
            </a:r>
          </a:p>
          <a:p>
            <a:pPr>
              <a:buNone/>
            </a:pPr>
            <a:r>
              <a:rPr lang="en-US" dirty="0" smtClean="0"/>
              <a:t>If                     , then </a:t>
            </a:r>
          </a:p>
          <a:p>
            <a:pPr>
              <a:buNone/>
            </a:pPr>
            <a:r>
              <a:rPr lang="en-US" dirty="0" smtClean="0"/>
              <a:t>and</a:t>
            </a:r>
            <a:endParaRPr lang="en-US" dirty="0"/>
          </a:p>
        </p:txBody>
      </p:sp>
      <p:graphicFrame>
        <p:nvGraphicFramePr>
          <p:cNvPr id="4" name="Object 3"/>
          <p:cNvGraphicFramePr>
            <a:graphicFrameLocks noChangeAspect="1"/>
          </p:cNvGraphicFramePr>
          <p:nvPr/>
        </p:nvGraphicFramePr>
        <p:xfrm>
          <a:off x="1447800" y="457200"/>
          <a:ext cx="5517126" cy="850900"/>
        </p:xfrm>
        <a:graphic>
          <a:graphicData uri="http://schemas.openxmlformats.org/presentationml/2006/ole">
            <p:oleObj spid="_x0000_s179202" name="Equation" r:id="rId3" imgW="2552400" imgH="393480" progId="Equation.3">
              <p:embed/>
            </p:oleObj>
          </a:graphicData>
        </a:graphic>
      </p:graphicFrame>
      <p:graphicFrame>
        <p:nvGraphicFramePr>
          <p:cNvPr id="5" name="Object 4"/>
          <p:cNvGraphicFramePr>
            <a:graphicFrameLocks noChangeAspect="1"/>
          </p:cNvGraphicFramePr>
          <p:nvPr/>
        </p:nvGraphicFramePr>
        <p:xfrm>
          <a:off x="1358153" y="2971800"/>
          <a:ext cx="4667623" cy="901700"/>
        </p:xfrm>
        <a:graphic>
          <a:graphicData uri="http://schemas.openxmlformats.org/presentationml/2006/ole">
            <p:oleObj spid="_x0000_s179203" name="Equation" r:id="rId4" imgW="2234880" imgH="431640" progId="Equation.3">
              <p:embed/>
            </p:oleObj>
          </a:graphicData>
        </a:graphic>
      </p:graphicFrame>
      <p:graphicFrame>
        <p:nvGraphicFramePr>
          <p:cNvPr id="6" name="Object 5"/>
          <p:cNvGraphicFramePr>
            <a:graphicFrameLocks noChangeAspect="1"/>
          </p:cNvGraphicFramePr>
          <p:nvPr/>
        </p:nvGraphicFramePr>
        <p:xfrm>
          <a:off x="457200" y="4572000"/>
          <a:ext cx="1863725" cy="634460"/>
        </p:xfrm>
        <a:graphic>
          <a:graphicData uri="http://schemas.openxmlformats.org/presentationml/2006/ole">
            <p:oleObj spid="_x0000_s179204" name="Equation" r:id="rId5" imgW="596880" imgH="203040" progId="Equation.3">
              <p:embed/>
            </p:oleObj>
          </a:graphicData>
        </a:graphic>
      </p:graphicFrame>
      <p:graphicFrame>
        <p:nvGraphicFramePr>
          <p:cNvPr id="7" name="Object 6"/>
          <p:cNvGraphicFramePr>
            <a:graphicFrameLocks noChangeAspect="1"/>
          </p:cNvGraphicFramePr>
          <p:nvPr/>
        </p:nvGraphicFramePr>
        <p:xfrm>
          <a:off x="3276600" y="4572000"/>
          <a:ext cx="2529305" cy="546100"/>
        </p:xfrm>
        <a:graphic>
          <a:graphicData uri="http://schemas.openxmlformats.org/presentationml/2006/ole">
            <p:oleObj spid="_x0000_s179205" name="Equation" r:id="rId6" imgW="1117440" imgH="241200" progId="Equation.3">
              <p:embed/>
            </p:oleObj>
          </a:graphicData>
        </a:graphic>
      </p:graphicFrame>
      <p:graphicFrame>
        <p:nvGraphicFramePr>
          <p:cNvPr id="8" name="Object 7"/>
          <p:cNvGraphicFramePr>
            <a:graphicFrameLocks noChangeAspect="1"/>
          </p:cNvGraphicFramePr>
          <p:nvPr/>
        </p:nvGraphicFramePr>
        <p:xfrm>
          <a:off x="1122363" y="5410200"/>
          <a:ext cx="4556125" cy="850900"/>
        </p:xfrm>
        <a:graphic>
          <a:graphicData uri="http://schemas.openxmlformats.org/presentationml/2006/ole">
            <p:oleObj spid="_x0000_s179206" name="Equation" r:id="rId7" imgW="2108160" imgH="393480" progId="Equation.3">
              <p:embed/>
            </p:oleObj>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 Multiplication</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In infinite impulse response </a:t>
            </a:r>
            <a:r>
              <a:rPr lang="en-US" i="1" dirty="0" smtClean="0"/>
              <a:t>h, </a:t>
            </a:r>
            <a:r>
              <a:rPr lang="en-US" dirty="0" smtClean="0"/>
              <a:t>such as the ideal low-pass filter, may be approximated by a finite response     by multiplying </a:t>
            </a:r>
            <a:r>
              <a:rPr lang="en-US" i="1" dirty="0" smtClean="0"/>
              <a:t>h </a:t>
            </a:r>
            <a:r>
              <a:rPr lang="en-US" dirty="0" smtClean="0"/>
              <a:t>with a window </a:t>
            </a:r>
            <a:r>
              <a:rPr lang="en-US" i="1" dirty="0" smtClean="0"/>
              <a:t>g </a:t>
            </a:r>
            <a:r>
              <a:rPr lang="en-US" dirty="0" smtClean="0"/>
              <a:t>of finite support:</a:t>
            </a:r>
          </a:p>
          <a:p>
            <a:pPr>
              <a:buNone/>
            </a:pPr>
            <a:endParaRPr lang="en-US" dirty="0" smtClean="0"/>
          </a:p>
          <a:p>
            <a:pPr>
              <a:buNone/>
            </a:pPr>
            <a:endParaRPr lang="en-US" dirty="0" smtClean="0"/>
          </a:p>
          <a:p>
            <a:pPr>
              <a:buNone/>
            </a:pPr>
            <a:r>
              <a:rPr lang="en-US" dirty="0" smtClean="0"/>
              <a:t>Clearly            only if             , which would imply that </a:t>
            </a:r>
            <a:r>
              <a:rPr lang="en-US" i="1" dirty="0" smtClean="0"/>
              <a:t>g </a:t>
            </a:r>
            <a:r>
              <a:rPr lang="en-US" dirty="0" smtClean="0"/>
              <a:t>has an infinite  support  and </a:t>
            </a:r>
            <a:r>
              <a:rPr lang="en-US" i="1" dirty="0" smtClean="0"/>
              <a:t>g</a:t>
            </a:r>
            <a:r>
              <a:rPr lang="en-US" dirty="0" smtClean="0"/>
              <a:t>[</a:t>
            </a:r>
            <a:r>
              <a:rPr lang="en-US" i="1" dirty="0" smtClean="0"/>
              <a:t>n</a:t>
            </a:r>
            <a:r>
              <a:rPr lang="en-US" dirty="0" smtClean="0"/>
              <a:t>]=1. The approximation      is close to     only if     is close to </a:t>
            </a:r>
            <a:r>
              <a:rPr lang="el-GR" dirty="0" smtClean="0"/>
              <a:t>δ</a:t>
            </a:r>
            <a:endParaRPr lang="en-US" dirty="0" smtClean="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1977887" y="2667000"/>
          <a:ext cx="676413" cy="444500"/>
        </p:xfrm>
        <a:graphic>
          <a:graphicData uri="http://schemas.openxmlformats.org/presentationml/2006/ole">
            <p:oleObj spid="_x0000_s180226" name="Equation" r:id="rId3" imgW="139680" imgH="215640" progId="Equation.3">
              <p:embed/>
            </p:oleObj>
          </a:graphicData>
        </a:graphic>
      </p:graphicFrame>
      <p:graphicFrame>
        <p:nvGraphicFramePr>
          <p:cNvPr id="5" name="Object 4"/>
          <p:cNvGraphicFramePr>
            <a:graphicFrameLocks noChangeAspect="1"/>
          </p:cNvGraphicFramePr>
          <p:nvPr/>
        </p:nvGraphicFramePr>
        <p:xfrm>
          <a:off x="2879725" y="3457575"/>
          <a:ext cx="2540000" cy="603250"/>
        </p:xfrm>
        <a:graphic>
          <a:graphicData uri="http://schemas.openxmlformats.org/presentationml/2006/ole">
            <p:oleObj spid="_x0000_s180227" name="Equation" r:id="rId4" imgW="1015920" imgH="241200" progId="Equation.3">
              <p:embed/>
            </p:oleObj>
          </a:graphicData>
        </a:graphic>
      </p:graphicFrame>
      <p:graphicFrame>
        <p:nvGraphicFramePr>
          <p:cNvPr id="6" name="Object 5"/>
          <p:cNvGraphicFramePr>
            <a:graphicFrameLocks noChangeAspect="1"/>
          </p:cNvGraphicFramePr>
          <p:nvPr/>
        </p:nvGraphicFramePr>
        <p:xfrm>
          <a:off x="2733368" y="4038600"/>
          <a:ext cx="2662494" cy="850900"/>
        </p:xfrm>
        <a:graphic>
          <a:graphicData uri="http://schemas.openxmlformats.org/presentationml/2006/ole">
            <p:oleObj spid="_x0000_s180228" name="Equation" r:id="rId5" imgW="1231560" imgH="393480" progId="Equation.3">
              <p:embed/>
            </p:oleObj>
          </a:graphicData>
        </a:graphic>
      </p:graphicFrame>
      <p:graphicFrame>
        <p:nvGraphicFramePr>
          <p:cNvPr id="7" name="Object 6"/>
          <p:cNvGraphicFramePr>
            <a:graphicFrameLocks noChangeAspect="1"/>
          </p:cNvGraphicFramePr>
          <p:nvPr/>
        </p:nvGraphicFramePr>
        <p:xfrm>
          <a:off x="1295400" y="4724400"/>
          <a:ext cx="925286" cy="647700"/>
        </p:xfrm>
        <a:graphic>
          <a:graphicData uri="http://schemas.openxmlformats.org/presentationml/2006/ole">
            <p:oleObj spid="_x0000_s180229" name="Equation" r:id="rId6" imgW="380880" imgH="266400" progId="Equation.3">
              <p:embed/>
            </p:oleObj>
          </a:graphicData>
        </a:graphic>
      </p:graphicFrame>
      <p:graphicFrame>
        <p:nvGraphicFramePr>
          <p:cNvPr id="8" name="Object 7"/>
          <p:cNvGraphicFramePr>
            <a:graphicFrameLocks noChangeAspect="1"/>
          </p:cNvGraphicFramePr>
          <p:nvPr/>
        </p:nvGraphicFramePr>
        <p:xfrm>
          <a:off x="3429000" y="4953000"/>
          <a:ext cx="1160463" cy="431800"/>
        </p:xfrm>
        <a:graphic>
          <a:graphicData uri="http://schemas.openxmlformats.org/presentationml/2006/ole">
            <p:oleObj spid="_x0000_s180230" name="Equation" r:id="rId7" imgW="545760" imgH="203040" progId="Equation.3">
              <p:embed/>
            </p:oleObj>
          </a:graphicData>
        </a:graphic>
      </p:graphicFrame>
      <p:graphicFrame>
        <p:nvGraphicFramePr>
          <p:cNvPr id="9" name="Object 8"/>
          <p:cNvGraphicFramePr>
            <a:graphicFrameLocks noChangeAspect="1"/>
          </p:cNvGraphicFramePr>
          <p:nvPr/>
        </p:nvGraphicFramePr>
        <p:xfrm>
          <a:off x="2895600" y="5715000"/>
          <a:ext cx="685800" cy="654627"/>
        </p:xfrm>
        <a:graphic>
          <a:graphicData uri="http://schemas.openxmlformats.org/presentationml/2006/ole">
            <p:oleObj spid="_x0000_s180231" name="Equation" r:id="rId8" imgW="139680" imgH="266400" progId="Equation.3">
              <p:embed/>
            </p:oleObj>
          </a:graphicData>
        </a:graphic>
      </p:graphicFrame>
      <p:graphicFrame>
        <p:nvGraphicFramePr>
          <p:cNvPr id="10" name="Object 9"/>
          <p:cNvGraphicFramePr>
            <a:graphicFrameLocks noChangeAspect="1"/>
          </p:cNvGraphicFramePr>
          <p:nvPr/>
        </p:nvGraphicFramePr>
        <p:xfrm>
          <a:off x="5105400" y="5791200"/>
          <a:ext cx="313765" cy="533400"/>
        </p:xfrm>
        <a:graphic>
          <a:graphicData uri="http://schemas.openxmlformats.org/presentationml/2006/ole">
            <p:oleObj spid="_x0000_s180232" name="Equation" r:id="rId9" imgW="126720" imgH="215640" progId="Equation.3">
              <p:embed/>
            </p:oleObj>
          </a:graphicData>
        </a:graphic>
      </p:graphicFrame>
      <p:graphicFrame>
        <p:nvGraphicFramePr>
          <p:cNvPr id="11" name="Object 10"/>
          <p:cNvGraphicFramePr>
            <a:graphicFrameLocks noChangeAspect="1"/>
          </p:cNvGraphicFramePr>
          <p:nvPr/>
        </p:nvGraphicFramePr>
        <p:xfrm>
          <a:off x="6553200" y="5791200"/>
          <a:ext cx="368300" cy="535710"/>
        </p:xfrm>
        <a:graphic>
          <a:graphicData uri="http://schemas.openxmlformats.org/presentationml/2006/ole">
            <p:oleObj spid="_x0000_s180233" name="Equation" r:id="rId10" imgW="139680" imgH="203040" progId="Equation.3">
              <p:embed/>
            </p:oleObj>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Finite Signals</a:t>
            </a:r>
            <a:endParaRPr lang="en-US" dirty="0"/>
          </a:p>
        </p:txBody>
      </p:sp>
      <p:sp>
        <p:nvSpPr>
          <p:cNvPr id="3" name="Content Placeholder 2"/>
          <p:cNvSpPr>
            <a:spLocks noGrp="1"/>
          </p:cNvSpPr>
          <p:nvPr>
            <p:ph idx="1"/>
          </p:nvPr>
        </p:nvSpPr>
        <p:spPr/>
        <p:txBody>
          <a:bodyPr/>
          <a:lstStyle/>
          <a:p>
            <a:pPr>
              <a:buNone/>
            </a:pPr>
            <a:r>
              <a:rPr lang="en-US" dirty="0" smtClean="0"/>
              <a:t>Up to now we have considered discrete signals </a:t>
            </a:r>
            <a:r>
              <a:rPr lang="en-US" i="1" dirty="0" smtClean="0"/>
              <a:t>f</a:t>
            </a:r>
            <a:r>
              <a:rPr lang="en-US" dirty="0" smtClean="0"/>
              <a:t>[</a:t>
            </a:r>
            <a:r>
              <a:rPr lang="en-US" i="1" dirty="0" smtClean="0"/>
              <a:t>n</a:t>
            </a:r>
            <a:r>
              <a:rPr lang="en-US" dirty="0" smtClean="0"/>
              <a:t>] defined for all integers. In practice </a:t>
            </a:r>
            <a:r>
              <a:rPr lang="en-US" i="1" dirty="0" smtClean="0"/>
              <a:t>f</a:t>
            </a:r>
            <a:r>
              <a:rPr lang="en-US" dirty="0" smtClean="0"/>
              <a:t>[</a:t>
            </a:r>
            <a:r>
              <a:rPr lang="en-US" i="1" dirty="0" smtClean="0"/>
              <a:t>n</a:t>
            </a:r>
            <a:r>
              <a:rPr lang="en-US" dirty="0" smtClean="0"/>
              <a:t>] is known over a finite domain, say 0 ≤ </a:t>
            </a:r>
            <a:r>
              <a:rPr lang="en-US" i="1" dirty="0" smtClean="0"/>
              <a:t>n </a:t>
            </a:r>
            <a:r>
              <a:rPr lang="en-US" dirty="0" smtClean="0"/>
              <a:t>&lt; N. Convolutions therefore must be modified  to take into account the border effects at </a:t>
            </a:r>
            <a:r>
              <a:rPr lang="en-US" i="1" dirty="0" smtClean="0"/>
              <a:t>n</a:t>
            </a:r>
            <a:r>
              <a:rPr lang="en-US" dirty="0" smtClean="0"/>
              <a:t> = 0 and </a:t>
            </a:r>
            <a:r>
              <a:rPr lang="en-US" i="1" dirty="0" smtClean="0"/>
              <a:t>n </a:t>
            </a:r>
            <a:r>
              <a:rPr lang="en-US" dirty="0" smtClean="0"/>
              <a:t>= N-1. The Fourier transform also must be redefined over finite sequences for numerical computations</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To calculate the convolution of a signal of finite length N,  make a periodic extension of it and compute the circular convolution as</a:t>
            </a:r>
          </a:p>
          <a:p>
            <a:pPr>
              <a:buNone/>
            </a:pPr>
            <a:endParaRPr lang="en-US" dirty="0" smtClean="0"/>
          </a:p>
          <a:p>
            <a:pPr>
              <a:buNone/>
            </a:pPr>
            <a:endParaRPr lang="en-US" dirty="0" smtClean="0"/>
          </a:p>
          <a:p>
            <a:pPr>
              <a:buNone/>
            </a:pPr>
            <a:r>
              <a:rPr lang="en-US" dirty="0" smtClean="0"/>
              <a:t>The </a:t>
            </a:r>
            <a:r>
              <a:rPr lang="en-US" dirty="0" err="1" smtClean="0"/>
              <a:t>eigenfunctions</a:t>
            </a:r>
            <a:r>
              <a:rPr lang="en-US" dirty="0" smtClean="0"/>
              <a:t> of the circular convolution are</a:t>
            </a:r>
          </a:p>
          <a:p>
            <a:pPr>
              <a:buNone/>
            </a:pPr>
            <a:endParaRPr lang="en-US" dirty="0" smtClean="0"/>
          </a:p>
          <a:p>
            <a:pPr>
              <a:buNone/>
            </a:pPr>
            <a:endParaRPr lang="en-US" dirty="0" smtClean="0"/>
          </a:p>
          <a:p>
            <a:pPr>
              <a:buNone/>
            </a:pPr>
            <a:r>
              <a:rPr lang="en-US" dirty="0" smtClean="0"/>
              <a:t>and the  </a:t>
            </a:r>
            <a:r>
              <a:rPr lang="en-US" dirty="0" err="1" smtClean="0"/>
              <a:t>eigenvalues</a:t>
            </a:r>
            <a:r>
              <a:rPr lang="en-US" dirty="0" smtClean="0"/>
              <a:t> are</a:t>
            </a:r>
            <a:endParaRPr lang="en-US" dirty="0"/>
          </a:p>
        </p:txBody>
      </p:sp>
      <p:graphicFrame>
        <p:nvGraphicFramePr>
          <p:cNvPr id="4" name="Object 3"/>
          <p:cNvGraphicFramePr>
            <a:graphicFrameLocks noChangeAspect="1"/>
          </p:cNvGraphicFramePr>
          <p:nvPr/>
        </p:nvGraphicFramePr>
        <p:xfrm>
          <a:off x="1447800" y="1600200"/>
          <a:ext cx="5564778" cy="901700"/>
        </p:xfrm>
        <a:graphic>
          <a:graphicData uri="http://schemas.openxmlformats.org/presentationml/2006/ole">
            <p:oleObj spid="_x0000_s207874" name="Equation" r:id="rId3" imgW="2743200" imgH="444240" progId="Equation.3">
              <p:embed/>
            </p:oleObj>
          </a:graphicData>
        </a:graphic>
      </p:graphicFrame>
      <p:graphicFrame>
        <p:nvGraphicFramePr>
          <p:cNvPr id="5" name="Object 4"/>
          <p:cNvGraphicFramePr>
            <a:graphicFrameLocks noChangeAspect="1"/>
          </p:cNvGraphicFramePr>
          <p:nvPr/>
        </p:nvGraphicFramePr>
        <p:xfrm>
          <a:off x="1676400" y="3352800"/>
          <a:ext cx="4191000" cy="685800"/>
        </p:xfrm>
        <a:graphic>
          <a:graphicData uri="http://schemas.openxmlformats.org/presentationml/2006/ole">
            <p:oleObj spid="_x0000_s207875" name="Equation" r:id="rId4" imgW="1396800" imgH="228600" progId="Equation.3">
              <p:embed/>
            </p:oleObj>
          </a:graphicData>
        </a:graphic>
      </p:graphicFrame>
      <p:graphicFrame>
        <p:nvGraphicFramePr>
          <p:cNvPr id="6" name="Object 5"/>
          <p:cNvGraphicFramePr>
            <a:graphicFrameLocks noChangeAspect="1"/>
          </p:cNvGraphicFramePr>
          <p:nvPr/>
        </p:nvGraphicFramePr>
        <p:xfrm>
          <a:off x="1981200" y="5181600"/>
          <a:ext cx="3658326" cy="901700"/>
        </p:xfrm>
        <a:graphic>
          <a:graphicData uri="http://schemas.openxmlformats.org/presentationml/2006/ole">
            <p:oleObj spid="_x0000_s207876" name="Equation" r:id="rId5" imgW="1803240" imgH="44424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6400800"/>
          </a:xfrm>
        </p:spPr>
        <p:txBody>
          <a:bodyPr/>
          <a:lstStyle/>
          <a:p>
            <a:pPr>
              <a:buNone/>
            </a:pPr>
            <a:r>
              <a:rPr lang="en-US" dirty="0" smtClean="0"/>
              <a:t>Likewise with functions (signals)</a:t>
            </a:r>
          </a:p>
          <a:p>
            <a:pPr>
              <a:buNone/>
            </a:pPr>
            <a:r>
              <a:rPr lang="en-US" dirty="0" smtClean="0"/>
              <a:t>Two functions (signals) are orthogonal in a given interval ( a, b) if</a:t>
            </a:r>
          </a:p>
          <a:p>
            <a:pPr>
              <a:buNone/>
            </a:pPr>
            <a:endParaRPr lang="en-US" dirty="0" smtClean="0"/>
          </a:p>
          <a:p>
            <a:pPr>
              <a:buNone/>
            </a:pPr>
            <a:endParaRPr lang="en-US" dirty="0" smtClean="0"/>
          </a:p>
          <a:p>
            <a:pPr>
              <a:buNone/>
            </a:pPr>
            <a:endParaRPr lang="en-US" dirty="0" smtClean="0"/>
          </a:p>
          <a:p>
            <a:pPr>
              <a:buNone/>
            </a:pPr>
            <a:r>
              <a:rPr lang="en-US" dirty="0" smtClean="0"/>
              <a:t>For a periodic function with period T</a:t>
            </a:r>
          </a:p>
          <a:p>
            <a:pPr>
              <a:buNone/>
            </a:pPr>
            <a:endParaRPr lang="en-US" dirty="0" smtClean="0"/>
          </a:p>
          <a:p>
            <a:pPr>
              <a:buNone/>
            </a:pPr>
            <a:r>
              <a:rPr lang="en-US" dirty="0" smtClean="0"/>
              <a:t>                           form an orthogonal basis</a:t>
            </a:r>
          </a:p>
        </p:txBody>
      </p:sp>
      <p:graphicFrame>
        <p:nvGraphicFramePr>
          <p:cNvPr id="4" name="Object 3"/>
          <p:cNvGraphicFramePr>
            <a:graphicFrameLocks noChangeAspect="1"/>
          </p:cNvGraphicFramePr>
          <p:nvPr/>
        </p:nvGraphicFramePr>
        <p:xfrm>
          <a:off x="1079500" y="2209800"/>
          <a:ext cx="4802188" cy="1143000"/>
        </p:xfrm>
        <a:graphic>
          <a:graphicData uri="http://schemas.openxmlformats.org/presentationml/2006/ole">
            <p:oleObj spid="_x0000_s17410" name="Equation" r:id="rId3" imgW="1625400" imgH="330120" progId="Equation.3">
              <p:embed/>
            </p:oleObj>
          </a:graphicData>
        </a:graphic>
      </p:graphicFrame>
      <p:graphicFrame>
        <p:nvGraphicFramePr>
          <p:cNvPr id="5" name="Object 4"/>
          <p:cNvGraphicFramePr>
            <a:graphicFrameLocks noChangeAspect="1"/>
          </p:cNvGraphicFramePr>
          <p:nvPr/>
        </p:nvGraphicFramePr>
        <p:xfrm>
          <a:off x="4514850" y="5988050"/>
          <a:ext cx="114300" cy="215900"/>
        </p:xfrm>
        <a:graphic>
          <a:graphicData uri="http://schemas.openxmlformats.org/presentationml/2006/ole">
            <p:oleObj spid="_x0000_s17411" name="Equation" r:id="rId4" imgW="114120" imgH="215640" progId="Equation.3">
              <p:embed/>
            </p:oleObj>
          </a:graphicData>
        </a:graphic>
      </p:graphicFrame>
      <p:graphicFrame>
        <p:nvGraphicFramePr>
          <p:cNvPr id="6" name="Object 5"/>
          <p:cNvGraphicFramePr>
            <a:graphicFrameLocks noChangeAspect="1"/>
          </p:cNvGraphicFramePr>
          <p:nvPr/>
        </p:nvGraphicFramePr>
        <p:xfrm>
          <a:off x="1171074" y="4495800"/>
          <a:ext cx="1572126" cy="1143000"/>
        </p:xfrm>
        <a:graphic>
          <a:graphicData uri="http://schemas.openxmlformats.org/presentationml/2006/ole">
            <p:oleObj spid="_x0000_s17412" name="Equation" r:id="rId5" imgW="558720" imgH="482400" progId="Equation.3">
              <p:embed/>
            </p:oleObj>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Fourier Transform</a:t>
            </a:r>
            <a:endParaRPr lang="en-US" dirty="0"/>
          </a:p>
        </p:txBody>
      </p:sp>
      <p:sp>
        <p:nvSpPr>
          <p:cNvPr id="3" name="Content Placeholder 2"/>
          <p:cNvSpPr>
            <a:spLocks noGrp="1"/>
          </p:cNvSpPr>
          <p:nvPr>
            <p:ph idx="1"/>
          </p:nvPr>
        </p:nvSpPr>
        <p:spPr/>
        <p:txBody>
          <a:bodyPr/>
          <a:lstStyle/>
          <a:p>
            <a:pPr>
              <a:buNone/>
            </a:pPr>
            <a:r>
              <a:rPr lang="en-US" dirty="0" smtClean="0"/>
              <a:t>The space of signals of period N is an Euclidean space of dimension N and the inner product of two such signals </a:t>
            </a:r>
            <a:r>
              <a:rPr lang="en-US" i="1" dirty="0" smtClean="0"/>
              <a:t>f </a:t>
            </a:r>
            <a:r>
              <a:rPr lang="en-US" dirty="0" smtClean="0"/>
              <a:t>and </a:t>
            </a:r>
            <a:r>
              <a:rPr lang="en-US" i="1" dirty="0" smtClean="0"/>
              <a:t>g </a:t>
            </a:r>
            <a:r>
              <a:rPr lang="en-US" dirty="0" smtClean="0"/>
              <a:t>is</a:t>
            </a:r>
          </a:p>
          <a:p>
            <a:pPr>
              <a:buNone/>
            </a:pPr>
            <a:endParaRPr lang="en-US" dirty="0" smtClean="0"/>
          </a:p>
          <a:p>
            <a:pPr>
              <a:buNone/>
            </a:pPr>
            <a:endParaRPr lang="en-US" dirty="0" smtClean="0"/>
          </a:p>
          <a:p>
            <a:pPr>
              <a:buNone/>
            </a:pPr>
            <a:r>
              <a:rPr lang="en-US" dirty="0" smtClean="0"/>
              <a:t>The family                               is an orthogonal </a:t>
            </a:r>
          </a:p>
          <a:p>
            <a:pPr>
              <a:buNone/>
            </a:pPr>
            <a:r>
              <a:rPr lang="en-US" dirty="0" smtClean="0"/>
              <a:t>basis of the space of signals of period N. </a:t>
            </a:r>
            <a:endParaRPr lang="en-US" dirty="0"/>
          </a:p>
        </p:txBody>
      </p:sp>
      <p:graphicFrame>
        <p:nvGraphicFramePr>
          <p:cNvPr id="4" name="Object 3"/>
          <p:cNvGraphicFramePr>
            <a:graphicFrameLocks noChangeAspect="1"/>
          </p:cNvGraphicFramePr>
          <p:nvPr/>
        </p:nvGraphicFramePr>
        <p:xfrm>
          <a:off x="2698376" y="3200400"/>
          <a:ext cx="2534024" cy="812800"/>
        </p:xfrm>
        <a:graphic>
          <a:graphicData uri="http://schemas.openxmlformats.org/presentationml/2006/ole">
            <p:oleObj spid="_x0000_s208898" name="Equation" r:id="rId3" imgW="1346040" imgH="431640" progId="Equation.3">
              <p:embed/>
            </p:oleObj>
          </a:graphicData>
        </a:graphic>
      </p:graphicFrame>
      <p:graphicFrame>
        <p:nvGraphicFramePr>
          <p:cNvPr id="5" name="Object 4"/>
          <p:cNvGraphicFramePr>
            <a:graphicFrameLocks noChangeAspect="1"/>
          </p:cNvGraphicFramePr>
          <p:nvPr/>
        </p:nvGraphicFramePr>
        <p:xfrm>
          <a:off x="2286000" y="4343400"/>
          <a:ext cx="2805670" cy="774700"/>
        </p:xfrm>
        <a:graphic>
          <a:graphicData uri="http://schemas.openxmlformats.org/presentationml/2006/ole">
            <p:oleObj spid="_x0000_s208899" name="Equation" r:id="rId4" imgW="1701720" imgH="469800" progId="Equation.3">
              <p:embed/>
            </p:oleObj>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Any signal </a:t>
            </a:r>
            <a:r>
              <a:rPr lang="en-US" i="1" dirty="0" smtClean="0"/>
              <a:t>f </a:t>
            </a:r>
            <a:r>
              <a:rPr lang="en-US" dirty="0" smtClean="0"/>
              <a:t>of period N can be decomposed on this basis</a:t>
            </a:r>
          </a:p>
          <a:p>
            <a:pPr>
              <a:buNone/>
            </a:pPr>
            <a:endParaRPr lang="en-US" dirty="0" smtClean="0"/>
          </a:p>
          <a:p>
            <a:pPr>
              <a:buNone/>
            </a:pPr>
            <a:r>
              <a:rPr lang="en-US" dirty="0" smtClean="0"/>
              <a:t>By definition, the </a:t>
            </a:r>
            <a:r>
              <a:rPr lang="en-US" i="1" dirty="0" smtClean="0"/>
              <a:t>Discrete Fourier Transform </a:t>
            </a:r>
            <a:r>
              <a:rPr lang="en-US" dirty="0" smtClean="0"/>
              <a:t>of </a:t>
            </a:r>
            <a:r>
              <a:rPr lang="en-US" i="1" dirty="0" smtClean="0"/>
              <a:t>f </a:t>
            </a:r>
            <a:r>
              <a:rPr lang="en-US" dirty="0" smtClean="0"/>
              <a:t>is</a:t>
            </a:r>
          </a:p>
          <a:p>
            <a:pPr>
              <a:buNone/>
            </a:pPr>
            <a:endParaRPr lang="en-US" dirty="0" smtClean="0"/>
          </a:p>
          <a:p>
            <a:pPr>
              <a:buNone/>
            </a:pPr>
            <a:endParaRPr lang="en-US" dirty="0" smtClean="0"/>
          </a:p>
          <a:p>
            <a:pPr>
              <a:buNone/>
            </a:pPr>
            <a:r>
              <a:rPr lang="en-US" dirty="0" smtClean="0"/>
              <a:t>Since              , the inverse discrete Fourier formula is</a:t>
            </a:r>
          </a:p>
          <a:p>
            <a:pPr>
              <a:buNone/>
            </a:pPr>
            <a:endParaRPr lang="en-US" dirty="0" smtClean="0"/>
          </a:p>
          <a:p>
            <a:pPr>
              <a:buNone/>
            </a:pPr>
            <a:endParaRPr lang="en-US" dirty="0" smtClean="0"/>
          </a:p>
          <a:p>
            <a:pPr>
              <a:buNone/>
            </a:pPr>
            <a:r>
              <a:rPr lang="en-US" dirty="0" smtClean="0"/>
              <a:t>The </a:t>
            </a:r>
            <a:r>
              <a:rPr lang="en-US" dirty="0" err="1" smtClean="0"/>
              <a:t>orthogonality</a:t>
            </a:r>
            <a:r>
              <a:rPr lang="en-US" dirty="0" smtClean="0"/>
              <a:t> of the basis also implies</a:t>
            </a:r>
          </a:p>
          <a:p>
            <a:pPr>
              <a:buNone/>
            </a:pPr>
            <a:endParaRPr lang="en-US" dirty="0" smtClean="0"/>
          </a:p>
          <a:p>
            <a:pPr>
              <a:buNone/>
            </a:pPr>
            <a:endParaRPr lang="en-US" dirty="0" smtClean="0"/>
          </a:p>
        </p:txBody>
      </p:sp>
      <p:graphicFrame>
        <p:nvGraphicFramePr>
          <p:cNvPr id="4" name="Object 3"/>
          <p:cNvGraphicFramePr>
            <a:graphicFrameLocks noChangeAspect="1"/>
          </p:cNvGraphicFramePr>
          <p:nvPr/>
        </p:nvGraphicFramePr>
        <p:xfrm>
          <a:off x="2133600" y="609600"/>
          <a:ext cx="1953846" cy="952500"/>
        </p:xfrm>
        <a:graphic>
          <a:graphicData uri="http://schemas.openxmlformats.org/presentationml/2006/ole">
            <p:oleObj spid="_x0000_s209922" name="Equation" r:id="rId3" imgW="1015920" imgH="495000" progId="Equation.3">
              <p:embed/>
            </p:oleObj>
          </a:graphicData>
        </a:graphic>
      </p:graphicFrame>
      <p:graphicFrame>
        <p:nvGraphicFramePr>
          <p:cNvPr id="5" name="Object 4"/>
          <p:cNvGraphicFramePr>
            <a:graphicFrameLocks noChangeAspect="1"/>
          </p:cNvGraphicFramePr>
          <p:nvPr/>
        </p:nvGraphicFramePr>
        <p:xfrm>
          <a:off x="1219200" y="2286000"/>
          <a:ext cx="5308600" cy="965200"/>
        </p:xfrm>
        <a:graphic>
          <a:graphicData uri="http://schemas.openxmlformats.org/presentationml/2006/ole">
            <p:oleObj spid="_x0000_s209923" name="Equation" r:id="rId4" imgW="2374560" imgH="431640" progId="Equation.3">
              <p:embed/>
            </p:oleObj>
          </a:graphicData>
        </a:graphic>
      </p:graphicFrame>
      <p:graphicFrame>
        <p:nvGraphicFramePr>
          <p:cNvPr id="6" name="Object 5"/>
          <p:cNvGraphicFramePr>
            <a:graphicFrameLocks noChangeAspect="1"/>
          </p:cNvGraphicFramePr>
          <p:nvPr/>
        </p:nvGraphicFramePr>
        <p:xfrm>
          <a:off x="990600" y="3429000"/>
          <a:ext cx="1248064" cy="584200"/>
        </p:xfrm>
        <a:graphic>
          <a:graphicData uri="http://schemas.openxmlformats.org/presentationml/2006/ole">
            <p:oleObj spid="_x0000_s209924" name="Equation" r:id="rId5" imgW="596880" imgH="279360" progId="Equation.3">
              <p:embed/>
            </p:oleObj>
          </a:graphicData>
        </a:graphic>
      </p:graphicFrame>
      <p:graphicFrame>
        <p:nvGraphicFramePr>
          <p:cNvPr id="7" name="Object 6"/>
          <p:cNvGraphicFramePr>
            <a:graphicFrameLocks noChangeAspect="1"/>
          </p:cNvGraphicFramePr>
          <p:nvPr/>
        </p:nvGraphicFramePr>
        <p:xfrm>
          <a:off x="1371600" y="3962400"/>
          <a:ext cx="4229847" cy="965200"/>
        </p:xfrm>
        <a:graphic>
          <a:graphicData uri="http://schemas.openxmlformats.org/presentationml/2006/ole">
            <p:oleObj spid="_x0000_s209925" name="Equation" r:id="rId6" imgW="1892160" imgH="431640" progId="Equation.3">
              <p:embed/>
            </p:oleObj>
          </a:graphicData>
        </a:graphic>
      </p:graphicFrame>
      <p:graphicFrame>
        <p:nvGraphicFramePr>
          <p:cNvPr id="8" name="Object 7"/>
          <p:cNvGraphicFramePr>
            <a:graphicFrameLocks noChangeAspect="1"/>
          </p:cNvGraphicFramePr>
          <p:nvPr/>
        </p:nvGraphicFramePr>
        <p:xfrm>
          <a:off x="2273300" y="5791200"/>
          <a:ext cx="3492500" cy="838200"/>
        </p:xfrm>
        <a:graphic>
          <a:graphicData uri="http://schemas.openxmlformats.org/presentationml/2006/ole">
            <p:oleObj spid="_x0000_s209926" name="Equation" r:id="rId7" imgW="1904760" imgH="457200" progId="Equation.3">
              <p:embed/>
            </p:oleObj>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If </a:t>
            </a:r>
            <a:r>
              <a:rPr lang="en-US" i="1" dirty="0" smtClean="0"/>
              <a:t>f </a:t>
            </a:r>
            <a:r>
              <a:rPr lang="en-US" dirty="0" smtClean="0"/>
              <a:t>and </a:t>
            </a:r>
            <a:r>
              <a:rPr lang="en-US" i="1" dirty="0" smtClean="0"/>
              <a:t>h </a:t>
            </a:r>
            <a:r>
              <a:rPr lang="en-US" dirty="0" smtClean="0"/>
              <a:t>have period N, then the discrete Fourier of</a:t>
            </a:r>
          </a:p>
          <a:p>
            <a:pPr>
              <a:buNone/>
            </a:pPr>
            <a:r>
              <a:rPr lang="en-US" dirty="0" smtClean="0"/>
              <a:t>                is                    .</a:t>
            </a:r>
          </a:p>
          <a:p>
            <a:pPr>
              <a:buNone/>
            </a:pPr>
            <a:endParaRPr lang="en-US" dirty="0" smtClean="0"/>
          </a:p>
          <a:p>
            <a:pPr>
              <a:buNone/>
            </a:pPr>
            <a:r>
              <a:rPr lang="en-US" i="1" dirty="0" smtClean="0"/>
              <a:t>Fast Algorithms:</a:t>
            </a:r>
          </a:p>
          <a:p>
            <a:pPr>
              <a:buNone/>
            </a:pPr>
            <a:r>
              <a:rPr lang="en-US" dirty="0" smtClean="0"/>
              <a:t>A signal of N points: Direct calculation of DFT requires a complexity  of the order of N</a:t>
            </a:r>
            <a:r>
              <a:rPr lang="en-US" baseline="30000" dirty="0" smtClean="0"/>
              <a:t>2 </a:t>
            </a:r>
            <a:r>
              <a:rPr lang="en-US" dirty="0" smtClean="0"/>
              <a:t> whereas the use of FFT reduces that complexity to the order of Nlog</a:t>
            </a:r>
            <a:r>
              <a:rPr lang="en-US" baseline="-25000" dirty="0" smtClean="0"/>
              <a:t>2</a:t>
            </a:r>
            <a:r>
              <a:rPr lang="en-US" dirty="0" smtClean="0"/>
              <a:t>N. The convolution can be calculated using the convolution theorem and the FFT.</a:t>
            </a:r>
            <a:endParaRPr lang="en-US" dirty="0"/>
          </a:p>
        </p:txBody>
      </p:sp>
      <p:graphicFrame>
        <p:nvGraphicFramePr>
          <p:cNvPr id="4" name="Object 3"/>
          <p:cNvGraphicFramePr>
            <a:graphicFrameLocks noChangeAspect="1"/>
          </p:cNvGraphicFramePr>
          <p:nvPr/>
        </p:nvGraphicFramePr>
        <p:xfrm>
          <a:off x="228600" y="685800"/>
          <a:ext cx="1268413" cy="431800"/>
        </p:xfrm>
        <a:graphic>
          <a:graphicData uri="http://schemas.openxmlformats.org/presentationml/2006/ole">
            <p:oleObj spid="_x0000_s219138" name="Equation" r:id="rId3" imgW="596880" imgH="203040" progId="Equation.3">
              <p:embed/>
            </p:oleObj>
          </a:graphicData>
        </a:graphic>
      </p:graphicFrame>
      <p:graphicFrame>
        <p:nvGraphicFramePr>
          <p:cNvPr id="5" name="Object 4"/>
          <p:cNvGraphicFramePr>
            <a:graphicFrameLocks noChangeAspect="1"/>
          </p:cNvGraphicFramePr>
          <p:nvPr/>
        </p:nvGraphicFramePr>
        <p:xfrm>
          <a:off x="1981200" y="685800"/>
          <a:ext cx="1699126" cy="393700"/>
        </p:xfrm>
        <a:graphic>
          <a:graphicData uri="http://schemas.openxmlformats.org/presentationml/2006/ole">
            <p:oleObj spid="_x0000_s219139" name="Equation" r:id="rId4" imgW="1041120" imgH="241200" progId="Equation.3">
              <p:embed/>
            </p:oleObj>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Time-frequency analysis</a:t>
            </a:r>
            <a:endParaRPr lang="en-US" dirty="0"/>
          </a:p>
        </p:txBody>
      </p:sp>
      <p:sp>
        <p:nvSpPr>
          <p:cNvPr id="3" name="Content Placeholder 2"/>
          <p:cNvSpPr>
            <a:spLocks noGrp="1"/>
          </p:cNvSpPr>
          <p:nvPr>
            <p:ph idx="1"/>
          </p:nvPr>
        </p:nvSpPr>
        <p:spPr/>
        <p:txBody>
          <a:bodyPr/>
          <a:lstStyle/>
          <a:p>
            <a:pPr>
              <a:buNone/>
            </a:pPr>
            <a:r>
              <a:rPr lang="en-US" dirty="0" smtClean="0"/>
              <a:t>Music: tone and duration. The properties of sounds are revealed by transforms that decompose signals over elementary functions that have narrow  localization in time and frequency. Windowed Fourier transforms and wavelet transforms are two important classes of local time-frequency decompositions.</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i="1" dirty="0" smtClean="0"/>
              <a:t>Time-frequency atoms</a:t>
            </a:r>
          </a:p>
          <a:p>
            <a:pPr>
              <a:buNone/>
            </a:pPr>
            <a:r>
              <a:rPr lang="en-US" dirty="0" smtClean="0"/>
              <a:t>A linear time-frequency transform correlates the signal with a dictionary of waveforms that are concentrated in time and frequency. The waveforms are called </a:t>
            </a:r>
            <a:r>
              <a:rPr lang="en-US" i="1" dirty="0" smtClean="0"/>
              <a:t>time-frequency atoms. </a:t>
            </a:r>
            <a:r>
              <a:rPr lang="en-US" dirty="0" smtClean="0"/>
              <a:t>Let us consider a general dictionary of atoms </a:t>
            </a:r>
            <a:r>
              <a:rPr lang="en-US" i="1" dirty="0" smtClean="0"/>
              <a:t>                  </a:t>
            </a:r>
            <a:r>
              <a:rPr lang="en-US" dirty="0" smtClean="0"/>
              <a:t>where </a:t>
            </a:r>
            <a:r>
              <a:rPr lang="el-GR" dirty="0" smtClean="0"/>
              <a:t>γ</a:t>
            </a:r>
            <a:r>
              <a:rPr lang="en-US" dirty="0" smtClean="0"/>
              <a:t> might be a </a:t>
            </a:r>
            <a:r>
              <a:rPr lang="en-US" dirty="0" err="1" smtClean="0"/>
              <a:t>multiindex</a:t>
            </a:r>
            <a:r>
              <a:rPr lang="en-US" dirty="0" smtClean="0"/>
              <a:t> parameter. We assume that</a:t>
            </a:r>
          </a:p>
          <a:p>
            <a:pPr>
              <a:buNone/>
            </a:pPr>
            <a:r>
              <a:rPr lang="en-US" dirty="0" smtClean="0"/>
              <a:t>                   and that             . The corresponding linear time-frequency transform of                is defined by</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4953000" y="2590800"/>
          <a:ext cx="1696357" cy="647700"/>
        </p:xfrm>
        <a:graphic>
          <a:graphicData uri="http://schemas.openxmlformats.org/presentationml/2006/ole">
            <p:oleObj spid="_x0000_s227330" name="Equation" r:id="rId3" imgW="698400" imgH="266400" progId="Equation.3">
              <p:embed/>
            </p:oleObj>
          </a:graphicData>
        </a:graphic>
      </p:graphicFrame>
      <p:graphicFrame>
        <p:nvGraphicFramePr>
          <p:cNvPr id="5" name="Object 4"/>
          <p:cNvGraphicFramePr>
            <a:graphicFrameLocks noChangeAspect="1"/>
          </p:cNvGraphicFramePr>
          <p:nvPr/>
        </p:nvGraphicFramePr>
        <p:xfrm>
          <a:off x="304800" y="3657600"/>
          <a:ext cx="1480820" cy="558800"/>
        </p:xfrm>
        <a:graphic>
          <a:graphicData uri="http://schemas.openxmlformats.org/presentationml/2006/ole">
            <p:oleObj spid="_x0000_s227331" name="Equation" r:id="rId4" imgW="672840" imgH="253800" progId="Equation.3">
              <p:embed/>
            </p:oleObj>
          </a:graphicData>
        </a:graphic>
      </p:graphicFrame>
      <p:graphicFrame>
        <p:nvGraphicFramePr>
          <p:cNvPr id="6" name="Object 5"/>
          <p:cNvGraphicFramePr>
            <a:graphicFrameLocks noChangeAspect="1"/>
          </p:cNvGraphicFramePr>
          <p:nvPr/>
        </p:nvGraphicFramePr>
        <p:xfrm>
          <a:off x="3429000" y="3657600"/>
          <a:ext cx="990600" cy="605367"/>
        </p:xfrm>
        <a:graphic>
          <a:graphicData uri="http://schemas.openxmlformats.org/presentationml/2006/ole">
            <p:oleObj spid="_x0000_s227332" name="Equation" r:id="rId5" imgW="457200" imgH="279360" progId="Equation.3">
              <p:embed/>
            </p:oleObj>
          </a:graphicData>
        </a:graphic>
      </p:graphicFrame>
      <p:graphicFrame>
        <p:nvGraphicFramePr>
          <p:cNvPr id="7" name="Object 6"/>
          <p:cNvGraphicFramePr>
            <a:graphicFrameLocks noChangeAspect="1"/>
          </p:cNvGraphicFramePr>
          <p:nvPr/>
        </p:nvGraphicFramePr>
        <p:xfrm>
          <a:off x="5105400" y="4114800"/>
          <a:ext cx="1511300" cy="533400"/>
        </p:xfrm>
        <a:graphic>
          <a:graphicData uri="http://schemas.openxmlformats.org/presentationml/2006/ole">
            <p:oleObj spid="_x0000_s227333" name="Equation" r:id="rId6" imgW="647640" imgH="228600" progId="Equation.3">
              <p:embed/>
            </p:oleObj>
          </a:graphicData>
        </a:graphic>
      </p:graphicFrame>
      <p:graphicFrame>
        <p:nvGraphicFramePr>
          <p:cNvPr id="8" name="Object 7"/>
          <p:cNvGraphicFramePr>
            <a:graphicFrameLocks noChangeAspect="1"/>
          </p:cNvGraphicFramePr>
          <p:nvPr/>
        </p:nvGraphicFramePr>
        <p:xfrm>
          <a:off x="1524000" y="4724400"/>
          <a:ext cx="4815254" cy="787400"/>
        </p:xfrm>
        <a:graphic>
          <a:graphicData uri="http://schemas.openxmlformats.org/presentationml/2006/ole">
            <p:oleObj spid="_x0000_s227334" name="Equation" r:id="rId7" imgW="2019240" imgH="330120" progId="Equation.3">
              <p:embed/>
            </p:oleObj>
          </a:graphicData>
        </a:graphic>
      </p:graphicFrame>
      <p:graphicFrame>
        <p:nvGraphicFramePr>
          <p:cNvPr id="9" name="Object 8"/>
          <p:cNvGraphicFramePr>
            <a:graphicFrameLocks noChangeAspect="1"/>
          </p:cNvGraphicFramePr>
          <p:nvPr/>
        </p:nvGraphicFramePr>
        <p:xfrm>
          <a:off x="838200" y="5715000"/>
          <a:ext cx="6944442" cy="850900"/>
        </p:xfrm>
        <a:graphic>
          <a:graphicData uri="http://schemas.openxmlformats.org/presentationml/2006/ole">
            <p:oleObj spid="_x0000_s227335" name="Equation" r:id="rId8" imgW="3213000" imgH="393480" progId="Equation.3">
              <p:embed/>
            </p:oleObj>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If </a:t>
            </a:r>
            <a:r>
              <a:rPr lang="el-GR" dirty="0" smtClean="0"/>
              <a:t>φ</a:t>
            </a:r>
            <a:r>
              <a:rPr lang="el-GR" baseline="-25000" dirty="0" smtClean="0"/>
              <a:t>γ</a:t>
            </a:r>
            <a:r>
              <a:rPr lang="en-US" dirty="0" smtClean="0"/>
              <a:t> (</a:t>
            </a:r>
            <a:r>
              <a:rPr lang="en-US" i="1" dirty="0" smtClean="0"/>
              <a:t>t</a:t>
            </a:r>
            <a:r>
              <a:rPr lang="en-US" dirty="0" smtClean="0"/>
              <a:t>) is nearly zero when </a:t>
            </a:r>
            <a:r>
              <a:rPr lang="en-US" i="1" dirty="0" smtClean="0"/>
              <a:t>t </a:t>
            </a:r>
            <a:r>
              <a:rPr lang="en-US" dirty="0" smtClean="0"/>
              <a:t>is outside a neighborhood of an abscissa </a:t>
            </a:r>
            <a:r>
              <a:rPr lang="en-US" i="1" dirty="0" smtClean="0"/>
              <a:t>u</a:t>
            </a:r>
            <a:r>
              <a:rPr lang="en-US" dirty="0" smtClean="0"/>
              <a:t>, then         depends only on the values of </a:t>
            </a:r>
            <a:r>
              <a:rPr lang="en-US" i="1" dirty="0" smtClean="0"/>
              <a:t>f </a:t>
            </a:r>
            <a:r>
              <a:rPr lang="en-US" dirty="0" smtClean="0"/>
              <a:t> in this neighborhood. Similarly, if         is negligible for </a:t>
            </a:r>
            <a:r>
              <a:rPr lang="el-GR" dirty="0" smtClean="0"/>
              <a:t>ω</a:t>
            </a:r>
            <a:r>
              <a:rPr lang="en-US" dirty="0" smtClean="0"/>
              <a:t> far from </a:t>
            </a:r>
            <a:r>
              <a:rPr lang="el-GR" dirty="0" smtClean="0"/>
              <a:t>ζ</a:t>
            </a:r>
            <a:r>
              <a:rPr lang="en-US" dirty="0" smtClean="0"/>
              <a:t>, then the last integral shows that           reveals the properties of      in the neighborhood of </a:t>
            </a:r>
            <a:r>
              <a:rPr lang="el-GR" dirty="0" smtClean="0"/>
              <a:t>ζ</a:t>
            </a:r>
            <a:r>
              <a:rPr lang="en-US" dirty="0" smtClean="0"/>
              <a:t>.</a:t>
            </a:r>
          </a:p>
          <a:p>
            <a:pPr>
              <a:buNone/>
            </a:pPr>
            <a:endParaRPr lang="en-US" dirty="0" smtClean="0"/>
          </a:p>
          <a:p>
            <a:pPr>
              <a:buNone/>
            </a:pPr>
            <a:endParaRPr lang="en-US" i="1" dirty="0"/>
          </a:p>
        </p:txBody>
      </p:sp>
      <p:graphicFrame>
        <p:nvGraphicFramePr>
          <p:cNvPr id="4" name="Object 3"/>
          <p:cNvGraphicFramePr>
            <a:graphicFrameLocks noChangeAspect="1"/>
          </p:cNvGraphicFramePr>
          <p:nvPr/>
        </p:nvGraphicFramePr>
        <p:xfrm>
          <a:off x="6400800" y="533400"/>
          <a:ext cx="831273" cy="508000"/>
        </p:xfrm>
        <a:graphic>
          <a:graphicData uri="http://schemas.openxmlformats.org/presentationml/2006/ole">
            <p:oleObj spid="_x0000_s228354" name="Equation" r:id="rId3" imgW="457200" imgH="279360" progId="Equation.3">
              <p:embed/>
            </p:oleObj>
          </a:graphicData>
        </a:graphic>
      </p:graphicFrame>
      <p:graphicFrame>
        <p:nvGraphicFramePr>
          <p:cNvPr id="5" name="Object 4"/>
          <p:cNvGraphicFramePr>
            <a:graphicFrameLocks noChangeAspect="1"/>
          </p:cNvGraphicFramePr>
          <p:nvPr/>
        </p:nvGraphicFramePr>
        <p:xfrm>
          <a:off x="2286000" y="1524000"/>
          <a:ext cx="723900" cy="509411"/>
        </p:xfrm>
        <a:graphic>
          <a:graphicData uri="http://schemas.openxmlformats.org/presentationml/2006/ole">
            <p:oleObj spid="_x0000_s228355" name="Equation" r:id="rId4" imgW="342720" imgH="241200" progId="Equation.3">
              <p:embed/>
            </p:oleObj>
          </a:graphicData>
        </a:graphic>
      </p:graphicFrame>
      <p:graphicFrame>
        <p:nvGraphicFramePr>
          <p:cNvPr id="6" name="Object 5"/>
          <p:cNvGraphicFramePr>
            <a:graphicFrameLocks noChangeAspect="1"/>
          </p:cNvGraphicFramePr>
          <p:nvPr/>
        </p:nvGraphicFramePr>
        <p:xfrm>
          <a:off x="4953000" y="1981200"/>
          <a:ext cx="955964" cy="584200"/>
        </p:xfrm>
        <a:graphic>
          <a:graphicData uri="http://schemas.openxmlformats.org/presentationml/2006/ole">
            <p:oleObj spid="_x0000_s228356" name="Equation" r:id="rId5" imgW="457200" imgH="279360" progId="Equation.3">
              <p:embed/>
            </p:oleObj>
          </a:graphicData>
        </a:graphic>
      </p:graphicFrame>
      <p:graphicFrame>
        <p:nvGraphicFramePr>
          <p:cNvPr id="7" name="Object 6"/>
          <p:cNvGraphicFramePr>
            <a:graphicFrameLocks noChangeAspect="1"/>
          </p:cNvGraphicFramePr>
          <p:nvPr/>
        </p:nvGraphicFramePr>
        <p:xfrm>
          <a:off x="2286000" y="2362200"/>
          <a:ext cx="1572127" cy="622300"/>
        </p:xfrm>
        <a:graphic>
          <a:graphicData uri="http://schemas.openxmlformats.org/presentationml/2006/ole">
            <p:oleObj spid="_x0000_s228357" name="Equation" r:id="rId6" imgW="152280" imgH="241200" progId="Equation.3">
              <p:embed/>
            </p:oleObj>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p:cNvPicPr>
            <a:picLocks noGrp="1" noChangeAspect="1" noChangeArrowheads="1"/>
          </p:cNvPicPr>
          <p:nvPr>
            <p:ph idx="1"/>
          </p:nvPr>
        </p:nvPicPr>
        <p:blipFill>
          <a:blip r:embed="rId2" cstate="print"/>
          <a:srcRect/>
          <a:stretch>
            <a:fillRect/>
          </a:stretch>
        </p:blipFill>
        <p:spPr bwMode="auto">
          <a:xfrm>
            <a:off x="990600" y="66068"/>
            <a:ext cx="7624763" cy="6791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pic>
        <p:nvPicPr>
          <p:cNvPr id="230402" name="Picture 2"/>
          <p:cNvPicPr>
            <a:picLocks noChangeAspect="1" noChangeArrowheads="1"/>
          </p:cNvPicPr>
          <p:nvPr/>
        </p:nvPicPr>
        <p:blipFill>
          <a:blip r:embed="rId2" cstate="print"/>
          <a:srcRect/>
          <a:stretch>
            <a:fillRect/>
          </a:stretch>
        </p:blipFill>
        <p:spPr bwMode="auto">
          <a:xfrm>
            <a:off x="0" y="609600"/>
            <a:ext cx="9137829"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Grp="1" noChangeAspect="1" noChangeArrowheads="1"/>
          </p:cNvPicPr>
          <p:nvPr>
            <p:ph idx="1"/>
          </p:nvPr>
        </p:nvPicPr>
        <p:blipFill>
          <a:blip r:embed="rId2" cstate="print"/>
          <a:srcRect/>
          <a:stretch>
            <a:fillRect/>
          </a:stretch>
        </p:blipFill>
        <p:spPr bwMode="auto">
          <a:xfrm>
            <a:off x="1233487" y="333375"/>
            <a:ext cx="6677025" cy="619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Grp="1" noChangeAspect="1" noChangeArrowheads="1"/>
          </p:cNvPicPr>
          <p:nvPr>
            <p:ph idx="1"/>
          </p:nvPr>
        </p:nvPicPr>
        <p:blipFill>
          <a:blip r:embed="rId2" cstate="print"/>
          <a:srcRect/>
          <a:stretch>
            <a:fillRect/>
          </a:stretch>
        </p:blipFill>
        <p:spPr bwMode="auto">
          <a:xfrm>
            <a:off x="28807" y="0"/>
            <a:ext cx="9115193"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5262</TotalTime>
  <Words>4322</Words>
  <Application>Microsoft Office PowerPoint</Application>
  <PresentationFormat>On-screen Show (4:3)</PresentationFormat>
  <Paragraphs>500</Paragraphs>
  <Slides>165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165</vt:i4>
      </vt:variant>
    </vt:vector>
  </HeadingPairs>
  <TitlesOfParts>
    <vt:vector size="167" baseType="lpstr">
      <vt:lpstr>Office Theme</vt:lpstr>
      <vt:lpstr>Equation</vt:lpstr>
      <vt:lpstr>Wavelets: theory and applications</vt:lpstr>
      <vt:lpstr>Old motivation</vt:lpstr>
      <vt:lpstr>Slide 3</vt:lpstr>
      <vt:lpstr>Sparse Representations and Approximations  </vt:lpstr>
      <vt:lpstr>Slide 5</vt:lpstr>
      <vt:lpstr>Slide 6</vt:lpstr>
      <vt:lpstr>Orthogonal bases</vt:lpstr>
      <vt:lpstr>Slide 8</vt:lpstr>
      <vt:lpstr>Slide 9</vt:lpstr>
      <vt:lpstr>Slide 10</vt:lpstr>
      <vt:lpstr>Slide 11</vt:lpstr>
      <vt:lpstr>Why Fourier Representation?</vt:lpstr>
      <vt:lpstr>Slide 13</vt:lpstr>
      <vt:lpstr>Slide 14</vt:lpstr>
      <vt:lpstr>Slide 15</vt:lpstr>
      <vt:lpstr>Slide 16</vt:lpstr>
      <vt:lpstr>Approximations</vt:lpstr>
      <vt:lpstr>Slide 18</vt:lpstr>
      <vt:lpstr>Compression</vt:lpstr>
      <vt:lpstr>Slide 20</vt:lpstr>
      <vt:lpstr>Denoising</vt:lpstr>
      <vt:lpstr>Slide 22</vt:lpstr>
      <vt:lpstr>Time-frequency representations</vt:lpstr>
      <vt:lpstr>Slide 24</vt:lpstr>
      <vt:lpstr>Slide 25</vt:lpstr>
      <vt:lpstr>Slide 26</vt:lpstr>
      <vt:lpstr>Slide 27</vt:lpstr>
      <vt:lpstr>Sparsity in redundant Dictionaries</vt:lpstr>
      <vt:lpstr>Inverse problems</vt:lpstr>
      <vt:lpstr>Fourier Analysis</vt:lpstr>
      <vt:lpstr>Slide 31</vt:lpstr>
      <vt:lpstr>Impulse Response</vt:lpstr>
      <vt:lpstr>Slide 33</vt:lpstr>
      <vt:lpstr>Slide 34</vt:lpstr>
      <vt:lpstr>Slide 35</vt:lpstr>
      <vt:lpstr>Fourier Integrals</vt:lpstr>
      <vt:lpstr>Slide 37</vt:lpstr>
      <vt:lpstr>Slide 38</vt:lpstr>
      <vt:lpstr>Slide 39</vt:lpstr>
      <vt:lpstr>Fourier Transform in L2(R)</vt:lpstr>
      <vt:lpstr>Banach and Hilbert Spaces</vt:lpstr>
      <vt:lpstr>Slide 42</vt:lpstr>
      <vt:lpstr>Slide 43</vt:lpstr>
      <vt:lpstr>Bases of Hilbert Spaces</vt:lpstr>
      <vt:lpstr>Slide 45</vt:lpstr>
      <vt:lpstr>Slide 46</vt:lpstr>
      <vt:lpstr>Slide 47</vt:lpstr>
      <vt:lpstr>Density Extension in L2(R)</vt:lpstr>
      <vt:lpstr>Slide 49</vt:lpstr>
      <vt:lpstr>Slide 50</vt:lpstr>
      <vt:lpstr>Slide 51</vt:lpstr>
      <vt:lpstr>Slide 52</vt:lpstr>
      <vt:lpstr>Slide 53</vt:lpstr>
      <vt:lpstr>Properties</vt:lpstr>
      <vt:lpstr>Slide 55</vt:lpstr>
      <vt:lpstr>Uncertainty Principle</vt:lpstr>
      <vt:lpstr>Slide 57</vt:lpstr>
      <vt:lpstr>Slide 58</vt:lpstr>
      <vt:lpstr>Slide 59</vt:lpstr>
      <vt:lpstr>Compact support</vt:lpstr>
      <vt:lpstr>Gibbs Phenomenon</vt:lpstr>
      <vt:lpstr>Two-dimensional Fourier Transform</vt:lpstr>
      <vt:lpstr>Slide 63</vt:lpstr>
      <vt:lpstr>Slide 64</vt:lpstr>
      <vt:lpstr>Discrete-time Signal Processing</vt:lpstr>
      <vt:lpstr>Slide 66</vt:lpstr>
      <vt:lpstr>Slide 67</vt:lpstr>
      <vt:lpstr>Slide 68</vt:lpstr>
      <vt:lpstr>Slide 69</vt:lpstr>
      <vt:lpstr>Aliasing</vt:lpstr>
      <vt:lpstr>Slide 71</vt:lpstr>
      <vt:lpstr>Slide 72</vt:lpstr>
      <vt:lpstr>General Sampling and Linear Analog Conversions </vt:lpstr>
      <vt:lpstr>Sampling theorems</vt:lpstr>
      <vt:lpstr>Slide 75</vt:lpstr>
      <vt:lpstr>Slide 76</vt:lpstr>
      <vt:lpstr>Slide 77</vt:lpstr>
      <vt:lpstr>Slide 78</vt:lpstr>
      <vt:lpstr>Slide 79</vt:lpstr>
      <vt:lpstr>Slide 80</vt:lpstr>
      <vt:lpstr>Slide 81</vt:lpstr>
      <vt:lpstr>Slide 82</vt:lpstr>
      <vt:lpstr>Slide 83</vt:lpstr>
      <vt:lpstr>Discrete Time-Invariant Filters</vt:lpstr>
      <vt:lpstr>Fourier Series</vt:lpstr>
      <vt:lpstr>Slide 86</vt:lpstr>
      <vt:lpstr>Window Multiplication</vt:lpstr>
      <vt:lpstr>Finite Signals</vt:lpstr>
      <vt:lpstr>Slide 89</vt:lpstr>
      <vt:lpstr>Discrete Fourier Transform</vt:lpstr>
      <vt:lpstr>Slide 91</vt:lpstr>
      <vt:lpstr>Slide 92</vt:lpstr>
      <vt:lpstr>Time-frequency analysis</vt:lpstr>
      <vt:lpstr>Slide 94</vt:lpstr>
      <vt:lpstr>Slide 95</vt:lpstr>
      <vt:lpstr>Slide 96</vt:lpstr>
      <vt:lpstr>Slide 97</vt:lpstr>
      <vt:lpstr>Slide 98</vt:lpstr>
      <vt:lpstr>Slide 99</vt:lpstr>
      <vt:lpstr>Slide 100</vt:lpstr>
      <vt:lpstr>Slide 101</vt:lpstr>
      <vt:lpstr>Slide 102</vt:lpstr>
      <vt:lpstr>Spectrogram of a STFT</vt:lpstr>
      <vt:lpstr>Slide 104</vt:lpstr>
      <vt:lpstr>Slide 105</vt:lpstr>
      <vt:lpstr>Slide 106</vt:lpstr>
      <vt:lpstr>Slide 107</vt:lpstr>
      <vt:lpstr>Slide 108</vt:lpstr>
      <vt:lpstr>Slide 109</vt:lpstr>
      <vt:lpstr>Reconstruction from STFT</vt:lpstr>
      <vt:lpstr>Slide 111</vt:lpstr>
      <vt:lpstr>Reproducing Kernel</vt:lpstr>
      <vt:lpstr>Ambiguity function</vt:lpstr>
      <vt:lpstr>Choice of Window</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Analytic Wavelets</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Time-frequency energy representation</vt:lpstr>
      <vt:lpstr>Slide 158</vt:lpstr>
      <vt:lpstr>Slide 159</vt:lpstr>
      <vt:lpstr>Slide 160</vt:lpstr>
      <vt:lpstr>Slide 161</vt:lpstr>
      <vt:lpstr>Slide 162</vt:lpstr>
      <vt:lpstr>Slide 163</vt:lpstr>
      <vt:lpstr>Slide 164</vt:lpstr>
      <vt:lpstr>Slide 165</vt:lpstr>
    </vt:vector>
  </TitlesOfParts>
  <Company>FIU-CEC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Wavelets: theory and applications</dc:title>
  <dc:creator>andrian</dc:creator>
  <cp:lastModifiedBy>andrian</cp:lastModifiedBy>
  <cp:revision>494</cp:revision>
  <dcterms:created xsi:type="dcterms:W3CDTF">2010-01-11T18:02:43Z</dcterms:created>
  <dcterms:modified xsi:type="dcterms:W3CDTF">2010-02-15T22:59:09Z</dcterms:modified>
</cp:coreProperties>
</file>