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521B-46E2-4DA9-BF24-EA45EBB8C8FE}" type="datetimeFigureOut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0DFB-38E9-4575-A0BB-87E8ECBAC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EEL 4304: Electronics II</a:t>
            </a:r>
            <a:br>
              <a:rPr lang="en-US" dirty="0" smtClean="0"/>
            </a:br>
            <a:r>
              <a:rPr lang="en-US" dirty="0" smtClean="0"/>
              <a:t>Summer 2009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Jean H. </a:t>
            </a:r>
            <a:r>
              <a:rPr lang="en-US" dirty="0" err="1" smtClean="0"/>
              <a:t>Andrian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0562" y="1905000"/>
            <a:ext cx="7762875" cy="328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900" y="2053431"/>
            <a:ext cx="6934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7762" y="180975"/>
            <a:ext cx="68484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225" y="2672556"/>
            <a:ext cx="7067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82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275" y="747712"/>
            <a:ext cx="62674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4387" y="1476375"/>
            <a:ext cx="75152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025" y="1419225"/>
            <a:ext cx="72199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5769"/>
            <a:ext cx="6191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Junction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Reading assignment:</a:t>
            </a:r>
          </a:p>
          <a:p>
            <a:pPr>
              <a:buNone/>
            </a:pPr>
            <a:r>
              <a:rPr lang="en-US" dirty="0" smtClean="0"/>
              <a:t>Chapter 5: sections 5.2 and 5.3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738" y="2271713"/>
            <a:ext cx="72485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1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4475" y="1352550"/>
            <a:ext cx="61150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Want to understand MOSFET operation as a function of:</a:t>
            </a:r>
          </a:p>
          <a:p>
            <a:pPr>
              <a:buNone/>
            </a:pPr>
            <a:r>
              <a:rPr lang="en-US" dirty="0"/>
              <a:t>• gate-to-source voltage (gate height over source </a:t>
            </a:r>
            <a:r>
              <a:rPr lang="en-US" dirty="0" smtClean="0"/>
              <a:t>water level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• drain-to-source voltage (water level difference </a:t>
            </a:r>
            <a:r>
              <a:rPr lang="en-US" dirty="0" smtClean="0"/>
              <a:t>between reservoirs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Initially consider source tied up to body (substrate </a:t>
            </a:r>
            <a:r>
              <a:rPr lang="en-US" dirty="0" smtClean="0"/>
              <a:t>or back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68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700" y="8763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6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0" y="581025"/>
            <a:ext cx="76581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6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087" y="1743075"/>
            <a:ext cx="6219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838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954" y="0"/>
            <a:ext cx="5794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975" y="1262062"/>
            <a:ext cx="7258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612" y="1238250"/>
            <a:ext cx="7724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962" y="795337"/>
            <a:ext cx="74580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8204" y="0"/>
            <a:ext cx="5787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6905" y="0"/>
            <a:ext cx="5990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06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6000" y="0"/>
            <a:ext cx="52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Three regimes of operation: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/>
              <a:t>Cut-off regime:</a:t>
            </a:r>
          </a:p>
          <a:p>
            <a:pPr>
              <a:buNone/>
            </a:pPr>
            <a:r>
              <a:rPr lang="en-US" dirty="0"/>
              <a:t>• MOSFET: VGS &lt; VT , VGD &lt; VT with VDS &gt; 0.</a:t>
            </a:r>
          </a:p>
          <a:p>
            <a:pPr>
              <a:buNone/>
            </a:pPr>
            <a:r>
              <a:rPr lang="en-US" dirty="0"/>
              <a:t>•Water analogy: gate closed; no water can flow </a:t>
            </a:r>
            <a:r>
              <a:rPr lang="en-US" dirty="0" smtClean="0"/>
              <a:t>regardless of </a:t>
            </a:r>
            <a:r>
              <a:rPr lang="en-US" dirty="0"/>
              <a:t>relative height of source and drain reservoirs.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970" y="0"/>
            <a:ext cx="5994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15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4716" y="0"/>
            <a:ext cx="5414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3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2037" y="14287"/>
            <a:ext cx="70199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85800"/>
            <a:ext cx="8229600" cy="457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3033" y="0"/>
            <a:ext cx="6317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1075" y="1085850"/>
            <a:ext cx="71818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82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6632" y="0"/>
            <a:ext cx="68907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5495" y="0"/>
            <a:ext cx="5613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962" y="2010569"/>
            <a:ext cx="74580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i="1" dirty="0"/>
              <a:t>Linear or Triode regime:</a:t>
            </a:r>
          </a:p>
          <a:p>
            <a:pPr>
              <a:buNone/>
            </a:pPr>
            <a:r>
              <a:rPr lang="en-US" dirty="0"/>
              <a:t>• MOSFET: VGS &gt; VT , VGD &gt; VT , with VDS &gt; 0.</a:t>
            </a:r>
          </a:p>
          <a:p>
            <a:pPr>
              <a:buNone/>
            </a:pPr>
            <a:r>
              <a:rPr lang="en-US" dirty="0"/>
              <a:t>• Water analogy: gate open but small difference in </a:t>
            </a:r>
            <a:r>
              <a:rPr lang="en-US" dirty="0" smtClean="0"/>
              <a:t>height between </a:t>
            </a:r>
            <a:r>
              <a:rPr lang="en-US" dirty="0"/>
              <a:t>source and drain; water flows.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8675" y="2758281"/>
            <a:ext cx="7486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Electrons drift from source to drain </a:t>
            </a:r>
            <a:r>
              <a:rPr lang="en-US" dirty="0" smtClean="0"/>
              <a:t>→ </a:t>
            </a:r>
            <a:r>
              <a:rPr lang="en-US" dirty="0"/>
              <a:t>electrical current!</a:t>
            </a:r>
          </a:p>
          <a:p>
            <a:pPr>
              <a:buNone/>
            </a:pPr>
            <a:r>
              <a:rPr lang="en-US" dirty="0"/>
              <a:t>• VGS ↑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dirty="0" err="1"/>
              <a:t>Qn</a:t>
            </a:r>
            <a:r>
              <a:rPr lang="en-US" dirty="0"/>
              <a:t>| ↑</a:t>
            </a:r>
            <a:r>
              <a:rPr lang="en-US" dirty="0" smtClean="0"/>
              <a:t> </a:t>
            </a:r>
            <a:r>
              <a:rPr lang="en-US" dirty="0"/>
              <a:t>ID </a:t>
            </a:r>
            <a:r>
              <a:rPr lang="en-US" dirty="0" smtClean="0"/>
              <a:t>↑</a:t>
            </a:r>
            <a:endParaRPr lang="en-US" dirty="0"/>
          </a:p>
          <a:p>
            <a:pPr>
              <a:buNone/>
            </a:pPr>
            <a:r>
              <a:rPr lang="en-US" dirty="0"/>
              <a:t>• VDS ↑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dirty="0" err="1"/>
              <a:t>Ey</a:t>
            </a:r>
            <a:r>
              <a:rPr lang="en-US" dirty="0"/>
              <a:t>| </a:t>
            </a:r>
            <a:r>
              <a:rPr lang="en-US" dirty="0" smtClean="0"/>
              <a:t>↑ ID ↑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550" y="2443956"/>
            <a:ext cx="6438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i="1" dirty="0"/>
              <a:t>Saturation regime:</a:t>
            </a:r>
          </a:p>
          <a:p>
            <a:pPr>
              <a:buNone/>
            </a:pPr>
            <a:r>
              <a:rPr lang="en-US" dirty="0"/>
              <a:t>• MOSFET: VGS &gt; VT , VGD &lt; VT (VDS &gt; 0).</a:t>
            </a:r>
          </a:p>
          <a:p>
            <a:pPr>
              <a:buNone/>
            </a:pPr>
            <a:r>
              <a:rPr lang="en-US" dirty="0"/>
              <a:t>• Water analogy: gate open; water flows from source </a:t>
            </a:r>
            <a:r>
              <a:rPr lang="en-US" dirty="0" smtClean="0"/>
              <a:t>to drain</a:t>
            </a:r>
            <a:r>
              <a:rPr lang="en-US" dirty="0"/>
              <a:t>, but free-drop on drain side </a:t>
            </a:r>
            <a:r>
              <a:rPr lang="en-US" dirty="0" smtClean="0"/>
              <a:t>→ </a:t>
            </a:r>
            <a:r>
              <a:rPr lang="en-US" dirty="0"/>
              <a:t>total flow </a:t>
            </a:r>
            <a:r>
              <a:rPr lang="en-US" dirty="0" smtClean="0"/>
              <a:t>independent of </a:t>
            </a:r>
            <a:r>
              <a:rPr lang="en-US" dirty="0"/>
              <a:t>relative reservoir height!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7737" y="2382044"/>
            <a:ext cx="72485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Microelectronic circuits by </a:t>
            </a:r>
            <a:r>
              <a:rPr lang="en-US" dirty="0" err="1" smtClean="0"/>
              <a:t>Sedra</a:t>
            </a:r>
            <a:r>
              <a:rPr lang="en-US" dirty="0" smtClean="0"/>
              <a:t> and Smith</a:t>
            </a:r>
          </a:p>
          <a:p>
            <a:pPr>
              <a:buNone/>
            </a:pPr>
            <a:r>
              <a:rPr lang="en-US" dirty="0" smtClean="0"/>
              <a:t>Chapter 4:</a:t>
            </a:r>
          </a:p>
          <a:p>
            <a:pPr>
              <a:buNone/>
            </a:pPr>
            <a:r>
              <a:rPr lang="en-US" dirty="0" smtClean="0"/>
              <a:t>Sections 4.1 and 4.2 (pp 236-262)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2175" y="2286794"/>
            <a:ext cx="48196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Characteristics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8933" y="1600200"/>
            <a:ext cx="57861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481138"/>
            <a:ext cx="7153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7153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095" y="1600200"/>
            <a:ext cx="68598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853406"/>
            <a:ext cx="68961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600714"/>
            <a:ext cx="5257800" cy="45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6285" y="1600200"/>
            <a:ext cx="62514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1538" y="1735138"/>
            <a:ext cx="74009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58144"/>
            <a:ext cx="6877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785938"/>
            <a:ext cx="6896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I-V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Key questions</a:t>
            </a:r>
          </a:p>
          <a:p>
            <a:pPr>
              <a:buNone/>
            </a:pPr>
            <a:r>
              <a:rPr lang="en-US" dirty="0"/>
              <a:t>• How can carrier inversion be exploited to make a transistor?</a:t>
            </a:r>
          </a:p>
          <a:p>
            <a:pPr>
              <a:buNone/>
            </a:pPr>
            <a:r>
              <a:rPr lang="en-US" dirty="0"/>
              <a:t>• How does a MOSFET work?</a:t>
            </a:r>
          </a:p>
          <a:p>
            <a:pPr>
              <a:buNone/>
            </a:pPr>
            <a:r>
              <a:rPr lang="en-US" dirty="0"/>
              <a:t>• How does one construct a simple first-order model </a:t>
            </a:r>
            <a:r>
              <a:rPr lang="en-US" dirty="0" smtClean="0"/>
              <a:t>for the </a:t>
            </a:r>
            <a:r>
              <a:rPr lang="en-US" dirty="0"/>
              <a:t>current-voltage characteristics of a MOSFET?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8689" y="457200"/>
            <a:ext cx="6202821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582863"/>
            <a:ext cx="7058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188">
            <a:off x="461479" y="-810976"/>
            <a:ext cx="8229600" cy="3939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6565" y="228600"/>
            <a:ext cx="606707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72619"/>
            <a:ext cx="5486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0588" y="3157538"/>
            <a:ext cx="7362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917" y="228600"/>
            <a:ext cx="533296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"/>
            <a:ext cx="5270500" cy="60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7620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04"/>
            <a:ext cx="5334000" cy="670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825" y="76200"/>
            <a:ext cx="7372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1150431">
            <a:off x="559280" y="-885578"/>
            <a:ext cx="8147741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237" y="1901031"/>
            <a:ext cx="68675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MOSFET: Cross-section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2233613"/>
            <a:ext cx="4448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1101" y="1600200"/>
            <a:ext cx="62817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8712" y="1681956"/>
            <a:ext cx="68865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81000" y="-1219200"/>
            <a:ext cx="8229600" cy="731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0977" y="1600200"/>
            <a:ext cx="5802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0954" y="0"/>
            <a:ext cx="6182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960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887" y="3177381"/>
            <a:ext cx="6372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192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4387" y="738187"/>
            <a:ext cx="75152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815306"/>
            <a:ext cx="55435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334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766762"/>
            <a:ext cx="71151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491581"/>
            <a:ext cx="6572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295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575" y="1924844"/>
            <a:ext cx="68008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MOSFET: Layout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2251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20156"/>
            <a:ext cx="7467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-2209800"/>
            <a:ext cx="8229600" cy="1570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0637" y="1157287"/>
            <a:ext cx="65627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95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625" y="1672431"/>
            <a:ext cx="75247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33400" y="-1600200"/>
            <a:ext cx="8229600" cy="8842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490" y="0"/>
            <a:ext cx="5017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2121" y="0"/>
            <a:ext cx="59997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5800" y="-990600"/>
            <a:ext cx="8229600" cy="57943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4887" y="1190625"/>
            <a:ext cx="71342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71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8237" y="1786731"/>
            <a:ext cx="6867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95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612" y="1662906"/>
            <a:ext cx="69627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33400" y="-838200"/>
            <a:ext cx="8229600" cy="427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991225" cy="323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71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5537" y="2963069"/>
            <a:ext cx="4352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858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Key elements:</a:t>
            </a:r>
          </a:p>
          <a:p>
            <a:pPr>
              <a:buNone/>
            </a:pPr>
            <a:r>
              <a:rPr lang="en-US" dirty="0"/>
              <a:t>• inversion layer under</a:t>
            </a:r>
            <a:r>
              <a:rPr lang="en-US" i="1" dirty="0"/>
              <a:t> gate </a:t>
            </a:r>
            <a:r>
              <a:rPr lang="en-US" dirty="0"/>
              <a:t>(depending on gate voltage)</a:t>
            </a:r>
          </a:p>
          <a:p>
            <a:pPr>
              <a:buNone/>
            </a:pPr>
            <a:r>
              <a:rPr lang="en-US" dirty="0"/>
              <a:t>• heavily-doped regions reach underneath gate </a:t>
            </a:r>
            <a:r>
              <a:rPr lang="en-US" dirty="0" smtClean="0"/>
              <a:t>→ inversion layer </a:t>
            </a:r>
            <a:r>
              <a:rPr lang="en-US" dirty="0"/>
              <a:t>electrically connects </a:t>
            </a:r>
            <a:r>
              <a:rPr lang="en-US" i="1" dirty="0"/>
              <a:t>source</a:t>
            </a:r>
            <a:r>
              <a:rPr lang="en-US" dirty="0"/>
              <a:t> and </a:t>
            </a:r>
            <a:r>
              <a:rPr lang="en-US" i="1" dirty="0"/>
              <a:t>drain</a:t>
            </a:r>
          </a:p>
          <a:p>
            <a:pPr>
              <a:buNone/>
            </a:pPr>
            <a:r>
              <a:rPr lang="en-US" dirty="0"/>
              <a:t>• 4-terminal device: </a:t>
            </a:r>
            <a:r>
              <a:rPr lang="en-US" i="1" dirty="0"/>
              <a:t>body</a:t>
            </a:r>
            <a:r>
              <a:rPr lang="en-US" dirty="0"/>
              <a:t> voltage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9162" y="975519"/>
            <a:ext cx="7305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225" y="2415381"/>
            <a:ext cx="7067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1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9637" y="2563019"/>
            <a:ext cx="7324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533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276225"/>
            <a:ext cx="69913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5337" y="1070769"/>
            <a:ext cx="75533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547812"/>
            <a:ext cx="68199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362" y="1986756"/>
            <a:ext cx="7153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4887" y="1185862"/>
            <a:ext cx="71342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85800"/>
            <a:ext cx="8229600" cy="3810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613" y="2268538"/>
            <a:ext cx="69627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3810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62" y="2067719"/>
            <a:ext cx="58578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Two complementary devices:</a:t>
            </a:r>
          </a:p>
          <a:p>
            <a:pPr>
              <a:buNone/>
            </a:pPr>
            <a:r>
              <a:rPr lang="en-US" dirty="0"/>
              <a:t>• n-channel device (n-MOSFET) on p-Si </a:t>
            </a:r>
            <a:r>
              <a:rPr lang="en-US" dirty="0" smtClean="0"/>
              <a:t>substrate (uses </a:t>
            </a:r>
            <a:r>
              <a:rPr lang="en-US" dirty="0"/>
              <a:t>electron inversion layer)</a:t>
            </a:r>
          </a:p>
          <a:p>
            <a:pPr>
              <a:buNone/>
            </a:pPr>
            <a:r>
              <a:rPr lang="en-US" dirty="0"/>
              <a:t>• p-channel device (p-MOSFET) on n-Si substrate</a:t>
            </a:r>
          </a:p>
          <a:p>
            <a:pPr>
              <a:buNone/>
            </a:pPr>
            <a:r>
              <a:rPr lang="en-US" dirty="0" smtClean="0"/>
              <a:t>   (</a:t>
            </a:r>
            <a:r>
              <a:rPr lang="en-US" dirty="0"/>
              <a:t>uses hole inversion layer)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1711" y="0"/>
            <a:ext cx="5620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5" y="238125"/>
            <a:ext cx="7600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MOSFETs Equivalent circuit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Reading assignment:</a:t>
            </a:r>
          </a:p>
          <a:p>
            <a:pPr>
              <a:buNone/>
            </a:pPr>
            <a:r>
              <a:rPr lang="en-US" dirty="0" smtClean="0"/>
              <a:t>Section 4.6 (pp 287-298)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850" y="2386806"/>
            <a:ext cx="6972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6787" y="1739106"/>
            <a:ext cx="7210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0578" y="1600200"/>
            <a:ext cx="6882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025" y="1343025"/>
            <a:ext cx="72199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648619"/>
            <a:ext cx="6915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025" y="2667794"/>
            <a:ext cx="79819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16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2520156"/>
            <a:ext cx="6724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symbols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112" y="2362994"/>
            <a:ext cx="7343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8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1087" y="1758156"/>
            <a:ext cx="69818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3501" y="1600200"/>
            <a:ext cx="5876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78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975" y="2124869"/>
            <a:ext cx="7258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7" y="433387"/>
            <a:ext cx="80486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3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51325"/>
            <a:ext cx="6605065" cy="34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838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3912" y="709612"/>
            <a:ext cx="74961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3437" y="2139156"/>
            <a:ext cx="7477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8382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5387" y="590550"/>
            <a:ext cx="67532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68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4487" y="2029619"/>
            <a:ext cx="5915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228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112" y="2015331"/>
            <a:ext cx="6581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Water analogy of MOSFET:</a:t>
            </a:r>
          </a:p>
          <a:p>
            <a:pPr>
              <a:buNone/>
            </a:pPr>
            <a:r>
              <a:rPr lang="en-US" dirty="0"/>
              <a:t>• Source: water reservoir</a:t>
            </a:r>
          </a:p>
          <a:p>
            <a:pPr>
              <a:buNone/>
            </a:pPr>
            <a:r>
              <a:rPr lang="en-US" dirty="0"/>
              <a:t>• Drain: water reservoir</a:t>
            </a:r>
          </a:p>
          <a:p>
            <a:pPr>
              <a:buNone/>
            </a:pPr>
            <a:r>
              <a:rPr lang="en-US" dirty="0"/>
              <a:t>• Gate: gate between source and drain </a:t>
            </a:r>
            <a:r>
              <a:rPr lang="en-US" dirty="0" smtClean="0"/>
              <a:t>reservoirs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3923" y="1600200"/>
            <a:ext cx="57161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8382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9162" y="523875"/>
            <a:ext cx="73056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1600"/>
            <a:ext cx="8229600" cy="533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37" y="2315369"/>
            <a:ext cx="6715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362" y="1639094"/>
            <a:ext cx="71532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96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Reading assignment:</a:t>
            </a:r>
          </a:p>
          <a:p>
            <a:pPr>
              <a:buNone/>
            </a:pPr>
            <a:r>
              <a:rPr lang="en-US" dirty="0" smtClean="0"/>
              <a:t>Section 4.8 (pp 320- 325)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025" y="1447800"/>
            <a:ext cx="7219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7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887" y="976312"/>
            <a:ext cx="63722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7312"/>
            <a:ext cx="6858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15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3050" y="2215356"/>
            <a:ext cx="60579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7952" y="1600200"/>
            <a:ext cx="60880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419</Words>
  <Application>Microsoft Office PowerPoint</Application>
  <PresentationFormat>On-screen Show (4:3)</PresentationFormat>
  <Paragraphs>55</Paragraphs>
  <Slides>126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EEL 4304: Electronics II Summer 2009</vt:lpstr>
      <vt:lpstr>Reading assignment</vt:lpstr>
      <vt:lpstr>MOSFET I-V Characteristics</vt:lpstr>
      <vt:lpstr>MOSFET: Cross-section</vt:lpstr>
      <vt:lpstr>MOSFET: Layout</vt:lpstr>
      <vt:lpstr>Slide 6</vt:lpstr>
      <vt:lpstr>Circuit Symbols</vt:lpstr>
      <vt:lpstr>Circuit symbols</vt:lpstr>
      <vt:lpstr>Qualitative operation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I-V Characteristics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MOSFETs Equivalent circuit models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Bipolar Junction Transistor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</vt:vector>
  </TitlesOfParts>
  <Company>FIU-CEC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4304: Electronics II Summer 2009</dc:title>
  <dc:creator>andrian</dc:creator>
  <cp:lastModifiedBy>andrian</cp:lastModifiedBy>
  <cp:revision>59</cp:revision>
  <dcterms:created xsi:type="dcterms:W3CDTF">2009-04-29T14:34:20Z</dcterms:created>
  <dcterms:modified xsi:type="dcterms:W3CDTF">2009-05-01T15:15:37Z</dcterms:modified>
</cp:coreProperties>
</file>