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15" r:id="rId18"/>
    <p:sldId id="271" r:id="rId19"/>
    <p:sldId id="272" r:id="rId20"/>
    <p:sldId id="273" r:id="rId21"/>
    <p:sldId id="274" r:id="rId22"/>
    <p:sldId id="275" r:id="rId23"/>
    <p:sldId id="276" r:id="rId24"/>
    <p:sldId id="277" r:id="rId25"/>
    <p:sldId id="278" r:id="rId26"/>
    <p:sldId id="279" r:id="rId27"/>
    <p:sldId id="280" r:id="rId28"/>
    <p:sldId id="281" r:id="rId29"/>
    <p:sldId id="316" r:id="rId30"/>
    <p:sldId id="282" r:id="rId31"/>
    <p:sldId id="283" r:id="rId32"/>
    <p:sldId id="284" r:id="rId33"/>
    <p:sldId id="285" r:id="rId34"/>
    <p:sldId id="286" r:id="rId35"/>
    <p:sldId id="287" r:id="rId36"/>
    <p:sldId id="288" r:id="rId37"/>
    <p:sldId id="289" r:id="rId38"/>
    <p:sldId id="290" r:id="rId39"/>
    <p:sldId id="291" r:id="rId40"/>
    <p:sldId id="292" r:id="rId41"/>
    <p:sldId id="317" r:id="rId42"/>
    <p:sldId id="293" r:id="rId43"/>
    <p:sldId id="294" r:id="rId44"/>
    <p:sldId id="295" r:id="rId45"/>
    <p:sldId id="296" r:id="rId46"/>
    <p:sldId id="297" r:id="rId47"/>
    <p:sldId id="298" r:id="rId48"/>
    <p:sldId id="299" r:id="rId49"/>
    <p:sldId id="300" r:id="rId50"/>
    <p:sldId id="301" r:id="rId51"/>
    <p:sldId id="318"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75" r:id="rId65"/>
    <p:sldId id="376" r:id="rId66"/>
    <p:sldId id="382" r:id="rId67"/>
    <p:sldId id="377" r:id="rId68"/>
    <p:sldId id="378" r:id="rId69"/>
    <p:sldId id="383" r:id="rId70"/>
    <p:sldId id="379" r:id="rId71"/>
    <p:sldId id="380" r:id="rId72"/>
    <p:sldId id="381" r:id="rId73"/>
    <p:sldId id="386" r:id="rId74"/>
    <p:sldId id="394" r:id="rId75"/>
    <p:sldId id="387" r:id="rId76"/>
    <p:sldId id="390" r:id="rId77"/>
    <p:sldId id="391" r:id="rId78"/>
    <p:sldId id="392" r:id="rId79"/>
    <p:sldId id="393" r:id="rId80"/>
    <p:sldId id="385" r:id="rId81"/>
    <p:sldId id="395" r:id="rId82"/>
    <p:sldId id="396" r:id="rId83"/>
    <p:sldId id="397" r:id="rId84"/>
    <p:sldId id="398" r:id="rId85"/>
    <p:sldId id="399" r:id="rId86"/>
    <p:sldId id="400" r:id="rId87"/>
    <p:sldId id="401" r:id="rId88"/>
    <p:sldId id="402" r:id="rId89"/>
    <p:sldId id="403" r:id="rId90"/>
    <p:sldId id="320" r:id="rId91"/>
    <p:sldId id="323" r:id="rId92"/>
    <p:sldId id="324" r:id="rId93"/>
    <p:sldId id="325" r:id="rId94"/>
    <p:sldId id="326" r:id="rId95"/>
    <p:sldId id="328" r:id="rId96"/>
    <p:sldId id="327" r:id="rId97"/>
    <p:sldId id="329" r:id="rId98"/>
    <p:sldId id="330" r:id="rId99"/>
    <p:sldId id="331" r:id="rId100"/>
    <p:sldId id="332" r:id="rId101"/>
    <p:sldId id="333" r:id="rId102"/>
    <p:sldId id="334" r:id="rId103"/>
    <p:sldId id="335" r:id="rId104"/>
    <p:sldId id="336" r:id="rId105"/>
    <p:sldId id="337" r:id="rId106"/>
    <p:sldId id="338"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64" r:id="rId133"/>
    <p:sldId id="365" r:id="rId134"/>
    <p:sldId id="366" r:id="rId135"/>
    <p:sldId id="367" r:id="rId136"/>
    <p:sldId id="368" r:id="rId137"/>
    <p:sldId id="369" r:id="rId138"/>
    <p:sldId id="370" r:id="rId139"/>
    <p:sldId id="371" r:id="rId140"/>
    <p:sldId id="372" r:id="rId141"/>
    <p:sldId id="373" r:id="rId142"/>
    <p:sldId id="374" r:id="rId1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4" d="100"/>
          <a:sy n="134" d="100"/>
        </p:scale>
        <p:origin x="-91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8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113C42-15ED-4CCD-8F18-8048C0376DE0}"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3C42-15ED-4CCD-8F18-8048C0376DE0}"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3C42-15ED-4CCD-8F18-8048C0376DE0}"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3C42-15ED-4CCD-8F18-8048C0376DE0}"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113C42-15ED-4CCD-8F18-8048C0376DE0}"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113C42-15ED-4CCD-8F18-8048C0376DE0}" type="datetimeFigureOut">
              <a:rPr lang="en-US" smtClean="0"/>
              <a:pPr/>
              <a:t>9/14/2011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113C42-15ED-4CCD-8F18-8048C0376DE0}" type="datetimeFigureOut">
              <a:rPr lang="en-US" smtClean="0"/>
              <a:pPr/>
              <a:t>9/14/2011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113C42-15ED-4CCD-8F18-8048C0376DE0}" type="datetimeFigureOut">
              <a:rPr lang="en-US" smtClean="0"/>
              <a:pPr/>
              <a:t>9/14/2011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13C42-15ED-4CCD-8F18-8048C0376DE0}" type="datetimeFigureOut">
              <a:rPr lang="en-US" smtClean="0"/>
              <a:pPr/>
              <a:t>9/14/2011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13C42-15ED-4CCD-8F18-8048C0376DE0}" type="datetimeFigureOut">
              <a:rPr lang="en-US" smtClean="0"/>
              <a:pPr/>
              <a:t>9/14/2011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13C42-15ED-4CCD-8F18-8048C0376DE0}" type="datetimeFigureOut">
              <a:rPr lang="en-US" smtClean="0"/>
              <a:pPr/>
              <a:t>9/14/2011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13C42-15ED-4CCD-8F18-8048C0376DE0}" type="datetimeFigureOut">
              <a:rPr lang="en-US" smtClean="0"/>
              <a:pPr/>
              <a:t>9/14/2011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4ED0F-5546-4329-8390-76B579C1470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EEL 5543: Random Signal Principles</a:t>
            </a:r>
            <a:endParaRPr lang="en-US" dirty="0"/>
          </a:p>
        </p:txBody>
      </p:sp>
      <p:sp>
        <p:nvSpPr>
          <p:cNvPr id="3" name="Subtitle 2"/>
          <p:cNvSpPr>
            <a:spLocks noGrp="1"/>
          </p:cNvSpPr>
          <p:nvPr>
            <p:ph type="subTitle" idx="1"/>
          </p:nvPr>
        </p:nvSpPr>
        <p:spPr/>
        <p:txBody>
          <a:bodyPr/>
          <a:lstStyle/>
          <a:p>
            <a:r>
              <a:rPr lang="en-US" dirty="0" smtClean="0"/>
              <a:t>Dr. Jean H. Andrian</a:t>
            </a:r>
          </a:p>
          <a:p>
            <a:r>
              <a:rPr lang="en-US" dirty="0" smtClean="0"/>
              <a:t>Fall 2011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138112" y="214312"/>
            <a:ext cx="8867775"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642937" y="571500"/>
            <a:ext cx="7858125" cy="57150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666750" y="533400"/>
            <a:ext cx="7810500" cy="57912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671512" y="490537"/>
            <a:ext cx="7800975" cy="587692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642937" y="533400"/>
            <a:ext cx="7858125" cy="57912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671512" y="561975"/>
            <a:ext cx="7800975" cy="573405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695325" y="557212"/>
            <a:ext cx="7753350" cy="574357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676275" y="485775"/>
            <a:ext cx="7791450" cy="588645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690562" y="500062"/>
            <a:ext cx="7762875" cy="585787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661987" y="809625"/>
            <a:ext cx="7820025" cy="523875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576262" y="509587"/>
            <a:ext cx="7991475" cy="58388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238125" y="114300"/>
            <a:ext cx="866775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633412" y="457200"/>
            <a:ext cx="7877175" cy="59436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614362" y="447675"/>
            <a:ext cx="7915275" cy="596265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600075" y="457200"/>
            <a:ext cx="7943850" cy="59436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600075" y="509587"/>
            <a:ext cx="7943850" cy="5838825"/>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666750" y="571500"/>
            <a:ext cx="7810500" cy="57150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571500" y="685800"/>
            <a:ext cx="8001000" cy="54864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433387" y="1724025"/>
            <a:ext cx="8277225" cy="340995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61925" y="347662"/>
            <a:ext cx="8820150" cy="6162675"/>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223837" y="123825"/>
            <a:ext cx="8696325" cy="661035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161925" y="166687"/>
            <a:ext cx="8820150" cy="65246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219075" y="495300"/>
            <a:ext cx="870585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61925" y="123825"/>
            <a:ext cx="8820150" cy="661035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0" y="121999"/>
            <a:ext cx="9144000" cy="6614002"/>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76200" y="152400"/>
            <a:ext cx="8991600" cy="65532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114300" y="95250"/>
            <a:ext cx="8915400" cy="66675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423862" y="1276350"/>
            <a:ext cx="8296275" cy="43053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33337" y="128587"/>
            <a:ext cx="9077325" cy="660082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228600" y="109537"/>
            <a:ext cx="8686800" cy="6638925"/>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123825" y="233362"/>
            <a:ext cx="8896350" cy="6391275"/>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76200" y="171450"/>
            <a:ext cx="8991600" cy="65151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123825" y="128587"/>
            <a:ext cx="8896350" cy="66008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161925" y="157162"/>
            <a:ext cx="8820150" cy="654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57150" y="119062"/>
            <a:ext cx="9029700" cy="6619875"/>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257175" y="200025"/>
            <a:ext cx="8629650" cy="645795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147637" y="123825"/>
            <a:ext cx="8848725" cy="661035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195262" y="61912"/>
            <a:ext cx="8753475" cy="6734175"/>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57150" y="61912"/>
            <a:ext cx="9029700" cy="6734175"/>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47625" y="128587"/>
            <a:ext cx="9048750" cy="6600825"/>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srcRect/>
          <a:stretch>
            <a:fillRect/>
          </a:stretch>
        </p:blipFill>
        <p:spPr bwMode="auto">
          <a:xfrm>
            <a:off x="452437" y="1347787"/>
            <a:ext cx="8239125" cy="4162425"/>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bwMode="auto">
          <a:xfrm>
            <a:off x="157162" y="138112"/>
            <a:ext cx="8829675" cy="6581775"/>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bwMode="auto">
          <a:xfrm>
            <a:off x="161925" y="85725"/>
            <a:ext cx="8820150" cy="668655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a:stretch>
            <a:fillRect/>
          </a:stretch>
        </p:blipFill>
        <p:spPr bwMode="auto">
          <a:xfrm>
            <a:off x="80962" y="247650"/>
            <a:ext cx="8982075" cy="63627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123825" y="252412"/>
            <a:ext cx="889635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a:stretch>
            <a:fillRect/>
          </a:stretch>
        </p:blipFill>
        <p:spPr bwMode="auto">
          <a:xfrm>
            <a:off x="242887" y="114300"/>
            <a:ext cx="8658225" cy="6629400"/>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print"/>
          <a:srcRect/>
          <a:stretch>
            <a:fillRect/>
          </a:stretch>
        </p:blipFill>
        <p:spPr bwMode="auto">
          <a:xfrm>
            <a:off x="166687" y="138112"/>
            <a:ext cx="8810625" cy="6581775"/>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srcRect/>
          <a:stretch>
            <a:fillRect/>
          </a:stretch>
        </p:blipFill>
        <p:spPr bwMode="auto">
          <a:xfrm>
            <a:off x="138112" y="57150"/>
            <a:ext cx="8867775" cy="67437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176212" y="266700"/>
            <a:ext cx="8791575"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Conditioning and </a:t>
            </a:r>
            <a:r>
              <a:rPr lang="en-US" dirty="0" err="1" smtClean="0"/>
              <a:t>Bayes</a:t>
            </a:r>
            <a:r>
              <a:rPr lang="en-US" dirty="0" smtClean="0"/>
              <a:t>’ rule</a:t>
            </a:r>
            <a:endParaRPr lang="en-US"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357312" y="1839119"/>
            <a:ext cx="6429375"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1.5</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9525" y="176212"/>
            <a:ext cx="9124950" cy="650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52387" y="38100"/>
            <a:ext cx="9039225" cy="678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1.1 to 1.4</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109537" y="214312"/>
            <a:ext cx="8924925"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123825" y="152400"/>
            <a:ext cx="889635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9525" y="71437"/>
            <a:ext cx="9124950" cy="671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142875" y="119062"/>
            <a:ext cx="8858250" cy="661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srcRect/>
          <a:stretch>
            <a:fillRect/>
          </a:stretch>
        </p:blipFill>
        <p:spPr bwMode="auto">
          <a:xfrm>
            <a:off x="47625" y="76200"/>
            <a:ext cx="904875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bwMode="auto">
          <a:xfrm>
            <a:off x="95250" y="119062"/>
            <a:ext cx="8953500" cy="661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bwMode="auto">
          <a:xfrm>
            <a:off x="14287" y="200025"/>
            <a:ext cx="9115425" cy="645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a:stretch>
            <a:fillRect/>
          </a:stretch>
        </p:blipFill>
        <p:spPr bwMode="auto">
          <a:xfrm>
            <a:off x="28575" y="90487"/>
            <a:ext cx="9086850" cy="667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a:stretch>
            <a:fillRect/>
          </a:stretch>
        </p:blipFill>
        <p:spPr bwMode="auto">
          <a:xfrm>
            <a:off x="0" y="24925"/>
            <a:ext cx="9144000" cy="680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1.6,1.7</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models and axioms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1743664"/>
            <a:ext cx="9144001" cy="3971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Independence</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61962" y="1934369"/>
            <a:ext cx="8220075"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338137" y="157162"/>
            <a:ext cx="8467725" cy="654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3089" y="0"/>
            <a:ext cx="913782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0" y="138112"/>
            <a:ext cx="9144000" cy="658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309562" y="142875"/>
            <a:ext cx="8524875"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200025" y="314325"/>
            <a:ext cx="874395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85725" y="128587"/>
            <a:ext cx="8972550" cy="660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119062" y="19050"/>
            <a:ext cx="8905875" cy="681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90487" y="233362"/>
            <a:ext cx="8963025" cy="639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28575" y="142875"/>
            <a:ext cx="9086850"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414337" y="428625"/>
            <a:ext cx="8315325"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352425" y="1238250"/>
            <a:ext cx="8439150"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1.8,1.9</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sections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305050" y="2124869"/>
            <a:ext cx="4533900" cy="34766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695325" y="633412"/>
            <a:ext cx="7753350" cy="55911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595312" y="514350"/>
            <a:ext cx="7953375" cy="58293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619125" y="557212"/>
            <a:ext cx="7905750" cy="574357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771525" y="547687"/>
            <a:ext cx="7600950" cy="57626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671512" y="571500"/>
            <a:ext cx="7800975" cy="5715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576262" y="528637"/>
            <a:ext cx="7991475" cy="58007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638175" y="476250"/>
            <a:ext cx="7867650" cy="59055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185737" y="300037"/>
            <a:ext cx="8772525" cy="625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771525" y="652462"/>
            <a:ext cx="7600950" cy="555307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2.1, 2.2, 2.3, 2.4, 2.5</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Discrete random variables, Point Mass Functions, Expectations</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090612" y="1986756"/>
            <a:ext cx="6962775" cy="375285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790575" y="638175"/>
            <a:ext cx="7562850" cy="55816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785812" y="690562"/>
            <a:ext cx="7572375" cy="54768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823912" y="714375"/>
            <a:ext cx="7496175" cy="54292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690562" y="609600"/>
            <a:ext cx="7762875" cy="56388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714375" y="538162"/>
            <a:ext cx="7715250" cy="578167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671512" y="561975"/>
            <a:ext cx="7800975" cy="57340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561975" y="481012"/>
            <a:ext cx="8020050" cy="58959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128587" y="219075"/>
            <a:ext cx="8886825" cy="641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671512" y="547687"/>
            <a:ext cx="7800975" cy="576262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752475" y="685800"/>
            <a:ext cx="7639050" cy="54864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700087" y="604837"/>
            <a:ext cx="7743825" cy="56483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srcRect/>
          <a:stretch>
            <a:fillRect/>
          </a:stretch>
        </p:blipFill>
        <p:spPr bwMode="auto">
          <a:xfrm>
            <a:off x="652462" y="609600"/>
            <a:ext cx="783907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Bernoulli Random Variable</a:t>
            </a:r>
            <a:endParaRPr lang="en-US" dirty="0"/>
          </a:p>
        </p:txBody>
      </p:sp>
      <p:sp>
        <p:nvSpPr>
          <p:cNvPr id="3" name="Content Placeholder 2"/>
          <p:cNvSpPr>
            <a:spLocks noGrp="1"/>
          </p:cNvSpPr>
          <p:nvPr>
            <p:ph idx="1"/>
          </p:nvPr>
        </p:nvSpPr>
        <p:spPr/>
        <p:txBody>
          <a:bodyPr/>
          <a:lstStyle/>
          <a:p>
            <a:pPr marL="0" indent="0">
              <a:buNone/>
            </a:pPr>
            <a:r>
              <a:rPr lang="en-US" dirty="0" smtClean="0"/>
              <a:t>Every Bernoulli trial, regardless of the event, is equivalent to the tossing of a biased coin with the probability of heads </a:t>
            </a:r>
            <a:r>
              <a:rPr lang="en-US" i="1" dirty="0" smtClean="0"/>
              <a:t>p</a:t>
            </a:r>
            <a:r>
              <a:rPr lang="en-US" dirty="0" smtClean="0"/>
              <a:t>. In this sense, coin tossing can be viewed as representative of a fundamental mechanism for generating randomness, and the Bernoulli random variable is the model associated with it. </a:t>
            </a:r>
            <a:endParaRPr lang="en-US" dirty="0"/>
          </a:p>
        </p:txBody>
      </p:sp>
    </p:spTree>
    <p:extLst>
      <p:ext uri="{BB962C8B-B14F-4D97-AF65-F5344CB8AC3E}">
        <p14:creationId xmlns:p14="http://schemas.microsoft.com/office/powerpoint/2010/main" val="22785473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binomial random variable</a:t>
            </a:r>
            <a:endParaRPr lang="en-US" dirty="0"/>
          </a:p>
        </p:txBody>
      </p:sp>
      <p:sp>
        <p:nvSpPr>
          <p:cNvPr id="3" name="Content Placeholder 2"/>
          <p:cNvSpPr>
            <a:spLocks noGrp="1"/>
          </p:cNvSpPr>
          <p:nvPr>
            <p:ph idx="1"/>
          </p:nvPr>
        </p:nvSpPr>
        <p:spPr/>
        <p:txBody>
          <a:bodyPr/>
          <a:lstStyle/>
          <a:p>
            <a:pPr marL="0" indent="0">
              <a:buNone/>
            </a:pPr>
            <a:r>
              <a:rPr lang="en-US" dirty="0" smtClean="0"/>
              <a:t>The binomial random variable arises in applications where there are two types of objects (i.e. heads/tails, correct/erroneous bits, good /defective items, active/silent speakers ), and we are interested  in the number of type 1 objects in a randomly selected batch of size </a:t>
            </a:r>
            <a:r>
              <a:rPr lang="en-US" i="1" dirty="0" smtClean="0"/>
              <a:t>n</a:t>
            </a:r>
            <a:r>
              <a:rPr lang="en-US" dirty="0" smtClean="0"/>
              <a:t>, where the type of each object is independent of the types of the other objects in the batch.</a:t>
            </a:r>
            <a:endParaRPr lang="en-US" dirty="0"/>
          </a:p>
        </p:txBody>
      </p:sp>
    </p:spTree>
    <p:extLst>
      <p:ext uri="{BB962C8B-B14F-4D97-AF65-F5344CB8AC3E}">
        <p14:creationId xmlns:p14="http://schemas.microsoft.com/office/powerpoint/2010/main" val="3369819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Random Variable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2009774"/>
            <a:ext cx="652462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1659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random variable</a:t>
            </a:r>
            <a:endParaRPr lang="en-US" dirty="0"/>
          </a:p>
        </p:txBody>
      </p:sp>
      <p:sp>
        <p:nvSpPr>
          <p:cNvPr id="3" name="Content Placeholder 2"/>
          <p:cNvSpPr>
            <a:spLocks noGrp="1"/>
          </p:cNvSpPr>
          <p:nvPr>
            <p:ph idx="1"/>
          </p:nvPr>
        </p:nvSpPr>
        <p:spPr/>
        <p:txBody>
          <a:bodyPr/>
          <a:lstStyle/>
          <a:p>
            <a:pPr marL="0" indent="0">
              <a:buNone/>
            </a:pPr>
            <a:r>
              <a:rPr lang="en-US" dirty="0" smtClean="0"/>
              <a:t>The geometric  random variable arises in applications where one is interested in the time (i.e., number of trials) that elapses between the occurrence of events in a sequence of independent experiments.</a:t>
            </a:r>
            <a:endParaRPr lang="en-US" dirty="0"/>
          </a:p>
        </p:txBody>
      </p:sp>
    </p:spTree>
    <p:extLst>
      <p:ext uri="{BB962C8B-B14F-4D97-AF65-F5344CB8AC3E}">
        <p14:creationId xmlns:p14="http://schemas.microsoft.com/office/powerpoint/2010/main" val="25763712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Poisson random variable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In many applications, we are interested  in counting the number of occurrences of an event in a certain time period or in a certain region in space. The Poisson random variable arises in situations where the events occur “ completely at random” in time or space. For example the Poisson random variable arises  in counts of emissions from radioactive substances, in counts of demands for telephone connections, and in counts of defects in a semiconductor chip.</a:t>
            </a:r>
            <a:endParaRPr lang="en-US" dirty="0"/>
          </a:p>
        </p:txBody>
      </p:sp>
    </p:spTree>
    <p:extLst>
      <p:ext uri="{BB962C8B-B14F-4D97-AF65-F5344CB8AC3E}">
        <p14:creationId xmlns:p14="http://schemas.microsoft.com/office/powerpoint/2010/main" val="15373819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Poisson Random Variable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91015"/>
            <a:ext cx="3429000" cy="439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807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352425" y="623887"/>
            <a:ext cx="8439150" cy="561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Poisson </a:t>
            </a:r>
            <a:r>
              <a:rPr lang="en-US" dirty="0" err="1" smtClean="0"/>
              <a:t>r.v</a:t>
            </a:r>
            <a:r>
              <a:rPr lang="en-US" dirty="0" smtClean="0"/>
              <a:t>.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One of the application of the Poisson probability is to approximate the binomial probabilities in case where </a:t>
                </a:r>
                <a:r>
                  <a:rPr lang="en-US" i="1" dirty="0" smtClean="0"/>
                  <a:t>p</a:t>
                </a:r>
                <a:r>
                  <a:rPr lang="en-US" dirty="0" smtClean="0"/>
                  <a:t> is very small and </a:t>
                </a:r>
                <a:r>
                  <a:rPr lang="en-US" i="1" dirty="0" smtClean="0"/>
                  <a:t>n </a:t>
                </a:r>
                <a:r>
                  <a:rPr lang="en-US" dirty="0" smtClean="0"/>
                  <a:t>is very large, that is, where the event of interest is very rare but the number of Bernoulli trials is very large. Show that if </a:t>
                </a:r>
                <a14:m>
                  <m:oMath xmlns:m="http://schemas.openxmlformats.org/officeDocument/2006/math">
                    <m:r>
                      <a:rPr lang="en-US" i="1" smtClean="0">
                        <a:latin typeface="Cambria Math"/>
                        <a:ea typeface="Cambria Math"/>
                      </a:rPr>
                      <m:t>𝛼</m:t>
                    </m:r>
                    <m:r>
                      <a:rPr lang="en-US" b="0" i="1" smtClean="0">
                        <a:latin typeface="Cambria Math"/>
                        <a:ea typeface="Cambria Math"/>
                      </a:rPr>
                      <m:t>=</m:t>
                    </m:r>
                    <m:r>
                      <a:rPr lang="en-US" b="0" i="1" smtClean="0">
                        <a:latin typeface="Cambria Math"/>
                        <a:ea typeface="Cambria Math"/>
                      </a:rPr>
                      <m:t>𝑛𝑝</m:t>
                    </m:r>
                    <m:r>
                      <a:rPr lang="en-US" b="0" i="1" smtClean="0">
                        <a:latin typeface="Cambria Math"/>
                        <a:ea typeface="Cambria Math"/>
                      </a:rPr>
                      <m:t> </m:t>
                    </m:r>
                  </m:oMath>
                </a14:m>
                <a:r>
                  <a:rPr lang="en-US" dirty="0" smtClean="0"/>
                  <a:t>is fixed, then as </a:t>
                </a:r>
                <a:r>
                  <a:rPr lang="en-US" i="1" dirty="0" smtClean="0"/>
                  <a:t>n </a:t>
                </a:r>
                <a:r>
                  <a:rPr lang="en-US" dirty="0" smtClean="0"/>
                  <a:t>becomes large</a:t>
                </a:r>
              </a:p>
              <a:p>
                <a:pPr marL="0" indent="0">
                  <a:buNone/>
                </a:pPr>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r="-2222"/>
                </a:stretch>
              </a:blipFill>
            </p:spPr>
            <p:txBody>
              <a:bodyPr/>
              <a:lstStyle/>
              <a:p>
                <a:r>
                  <a:rPr lang="en-US">
                    <a:noFill/>
                  </a:rPr>
                  <a:t> </a:t>
                </a:r>
              </a:p>
            </p:txBody>
          </p:sp>
        </mc:Fallback>
      </mc:AlternateContent>
    </p:spTree>
    <p:extLst>
      <p:ext uri="{BB962C8B-B14F-4D97-AF65-F5344CB8AC3E}">
        <p14:creationId xmlns:p14="http://schemas.microsoft.com/office/powerpoint/2010/main" val="234749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cumulative distribution function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14:m>
                  <m:oMath xmlns:m="http://schemas.openxmlformats.org/officeDocument/2006/math">
                    <m:sSub>
                      <m:sSubPr>
                        <m:ctrlPr>
                          <a:rPr lang="en-US" i="1" smtClean="0">
                            <a:latin typeface="Cambria Math"/>
                          </a:rPr>
                        </m:ctrlPr>
                      </m:sSubPr>
                      <m:e>
                        <m:r>
                          <a:rPr lang="en-US" b="0" i="1" smtClean="0">
                            <a:latin typeface="Cambria Math"/>
                          </a:rPr>
                          <m:t>𝐹</m:t>
                        </m:r>
                      </m:e>
                      <m:sub>
                        <m:r>
                          <a:rPr lang="en-US" b="0" i="1" smtClean="0">
                            <a:latin typeface="Cambria Math"/>
                          </a:rPr>
                          <m:t>𝑋</m:t>
                        </m:r>
                      </m:sub>
                    </m:sSub>
                    <m:r>
                      <a:rPr lang="en-US" b="0" i="1" smtClean="0">
                        <a:latin typeface="Cambria Math"/>
                      </a:rPr>
                      <m:t>(</m:t>
                    </m:r>
                    <m:r>
                      <a:rPr lang="en-US" b="0" i="1" smtClean="0">
                        <a:latin typeface="Cambria Math"/>
                      </a:rPr>
                      <m:t>𝑥</m:t>
                    </m:r>
                    <m:r>
                      <a:rPr lang="en-US" b="0" i="1" smtClean="0">
                        <a:latin typeface="Cambria Math"/>
                      </a:rPr>
                      <m:t>)</m:t>
                    </m:r>
                    <m:r>
                      <a:rPr lang="en-US" b="0" i="0" smtClean="0">
                        <a:latin typeface="Cambria Math"/>
                      </a:rPr>
                      <m:t>=</m:t>
                    </m:r>
                    <m:r>
                      <m:rPr>
                        <m:sty m:val="p"/>
                      </m:rPr>
                      <a:rPr lang="en-US" b="0" i="0" smtClean="0">
                        <a:latin typeface="Cambria Math"/>
                      </a:rPr>
                      <m:t>P</m:t>
                    </m:r>
                    <m:d>
                      <m:dPr>
                        <m:begChr m:val="["/>
                        <m:endChr m:val="]"/>
                        <m:ctrlPr>
                          <a:rPr lang="en-US" b="0" i="1" smtClean="0">
                            <a:latin typeface="Cambria Math"/>
                          </a:rPr>
                        </m:ctrlPr>
                      </m:dPr>
                      <m:e>
                        <m:r>
                          <a:rPr lang="en-US" b="0" i="1" smtClean="0">
                            <a:latin typeface="Cambria Math"/>
                          </a:rPr>
                          <m:t>𝑋</m:t>
                        </m:r>
                        <m:r>
                          <a:rPr lang="en-US" b="0" i="1" smtClean="0">
                            <a:latin typeface="Cambria Math"/>
                            <a:ea typeface="Cambria Math"/>
                          </a:rPr>
                          <m:t>≤</m:t>
                        </m:r>
                        <m:r>
                          <a:rPr lang="en-US" b="0" i="1" smtClean="0">
                            <a:latin typeface="Cambria Math"/>
                            <a:ea typeface="Cambria Math"/>
                          </a:rPr>
                          <m:t>𝑥</m:t>
                        </m:r>
                      </m:e>
                    </m:d>
                  </m:oMath>
                </a14:m>
                <a:r>
                  <a:rPr lang="en-US" dirty="0" smtClean="0"/>
                  <a:t> for </a:t>
                </a:r>
                <a14:m>
                  <m:oMath xmlns:m="http://schemas.openxmlformats.org/officeDocument/2006/math">
                    <m:r>
                      <a:rPr lang="en-US" b="0" i="1" smtClean="0">
                        <a:latin typeface="Cambria Math"/>
                      </a:rPr>
                      <m:t>−</m:t>
                    </m:r>
                    <m:r>
                      <a:rPr lang="en-US" b="0" i="1" smtClean="0">
                        <a:latin typeface="Cambria Math"/>
                        <a:ea typeface="Cambria Math"/>
                      </a:rPr>
                      <m:t>∞ &lt;</m:t>
                    </m:r>
                    <m:r>
                      <a:rPr lang="en-US" b="0" i="1" smtClean="0">
                        <a:latin typeface="Cambria Math"/>
                        <a:ea typeface="Cambria Math"/>
                      </a:rPr>
                      <m:t>𝑥</m:t>
                    </m:r>
                    <m:r>
                      <a:rPr lang="en-US" b="0" i="1" smtClean="0">
                        <a:latin typeface="Cambria Math"/>
                        <a:ea typeface="Cambria Math"/>
                      </a:rPr>
                      <m:t> &lt; +∞</m:t>
                    </m:r>
                  </m:oMath>
                </a14:m>
                <a:endParaRPr lang="en-US" dirty="0" smtClean="0"/>
              </a:p>
              <a:p>
                <a:pPr marL="0" indent="0">
                  <a:buNone/>
                </a:pPr>
                <a:r>
                  <a:rPr lang="en-US" dirty="0" smtClean="0"/>
                  <a:t>That is, it is the probability that the random variable X takes on a value in the set </a:t>
                </a:r>
                <a14:m>
                  <m:oMath xmlns:m="http://schemas.openxmlformats.org/officeDocument/2006/math">
                    <m:d>
                      <m:dPr>
                        <m:endChr m:val="]"/>
                        <m:ctrlPr>
                          <a:rPr lang="en-US" b="0" i="1" smtClean="0">
                            <a:latin typeface="Cambria Math"/>
                          </a:rPr>
                        </m:ctrlPr>
                      </m:dPr>
                      <m:e>
                        <m:r>
                          <a:rPr lang="en-US" b="0" i="1" smtClean="0">
                            <a:latin typeface="Cambria Math"/>
                          </a:rPr>
                          <m:t>−</m:t>
                        </m:r>
                        <m:r>
                          <a:rPr lang="en-US" b="0" i="1" smtClean="0">
                            <a:latin typeface="Cambria Math"/>
                            <a:ea typeface="Cambria Math"/>
                          </a:rPr>
                          <m:t>∞, </m:t>
                        </m:r>
                        <m:r>
                          <a:rPr lang="en-US" b="0" i="1" smtClean="0">
                            <a:latin typeface="Cambria Math"/>
                            <a:ea typeface="Cambria Math"/>
                          </a:rPr>
                          <m:t>𝑥</m:t>
                        </m:r>
                      </m:e>
                    </m:d>
                    <m:r>
                      <a:rPr lang="en-US" b="0" i="1" smtClean="0">
                        <a:latin typeface="Cambria Math"/>
                        <a:ea typeface="Cambria Math"/>
                      </a:rPr>
                      <m:t>.  </m:t>
                    </m:r>
                  </m:oMath>
                </a14:m>
                <a:r>
                  <a:rPr lang="en-US" dirty="0" smtClean="0"/>
                  <a:t>The event {</a:t>
                </a:r>
                <a14:m>
                  <m:oMath xmlns:m="http://schemas.openxmlformats.org/officeDocument/2006/math">
                    <m:r>
                      <a:rPr lang="en-US" i="1">
                        <a:latin typeface="Cambria Math"/>
                      </a:rPr>
                      <m:t>𝑋</m:t>
                    </m:r>
                    <m:r>
                      <a:rPr lang="en-US" i="1">
                        <a:latin typeface="Cambria Math"/>
                        <a:ea typeface="Cambria Math"/>
                      </a:rPr>
                      <m:t>≤</m:t>
                    </m:r>
                    <m:r>
                      <a:rPr lang="en-US" i="1">
                        <a:latin typeface="Cambria Math"/>
                        <a:ea typeface="Cambria Math"/>
                      </a:rPr>
                      <m:t>𝑥</m:t>
                    </m:r>
                  </m:oMath>
                </a14:m>
                <a:r>
                  <a:rPr lang="en-US" dirty="0" smtClean="0"/>
                  <a:t> } and its probability vary as </a:t>
                </a:r>
                <a14:m>
                  <m:oMath xmlns:m="http://schemas.openxmlformats.org/officeDocument/2006/math">
                    <m:r>
                      <a:rPr lang="en-US" b="0" i="1" smtClean="0">
                        <a:latin typeface="Cambria Math"/>
                      </a:rPr>
                      <m:t>𝑥</m:t>
                    </m:r>
                  </m:oMath>
                </a14:m>
                <a:r>
                  <a:rPr lang="en-US" dirty="0" smtClean="0"/>
                  <a:t> is varied; in other words, </a:t>
                </a:r>
                <a14:m>
                  <m:oMath xmlns:m="http://schemas.openxmlformats.org/officeDocument/2006/math">
                    <m:sSub>
                      <m:sSubPr>
                        <m:ctrlPr>
                          <a:rPr lang="en-US" i="1">
                            <a:latin typeface="Cambria Math"/>
                          </a:rPr>
                        </m:ctrlPr>
                      </m:sSubPr>
                      <m:e>
                        <m:r>
                          <a:rPr lang="en-US" i="1">
                            <a:latin typeface="Cambria Math"/>
                          </a:rPr>
                          <m:t>𝐹</m:t>
                        </m:r>
                      </m:e>
                      <m:sub>
                        <m:r>
                          <a:rPr lang="en-US" i="1">
                            <a:latin typeface="Cambria Math"/>
                          </a:rPr>
                          <m:t>𝑋</m:t>
                        </m:r>
                      </m:sub>
                    </m:sSub>
                    <m:d>
                      <m:dPr>
                        <m:ctrlPr>
                          <a:rPr lang="en-US" i="1">
                            <a:latin typeface="Cambria Math"/>
                          </a:rPr>
                        </m:ctrlPr>
                      </m:dPr>
                      <m:e>
                        <m:r>
                          <a:rPr lang="en-US" i="1">
                            <a:latin typeface="Cambria Math"/>
                          </a:rPr>
                          <m:t>𝑥</m:t>
                        </m:r>
                      </m:e>
                    </m:d>
                  </m:oMath>
                </a14:m>
                <a:r>
                  <a:rPr lang="en-US" dirty="0" smtClean="0"/>
                  <a:t> is a function of the variable </a:t>
                </a:r>
                <a14:m>
                  <m:oMath xmlns:m="http://schemas.openxmlformats.org/officeDocument/2006/math">
                    <m:r>
                      <a:rPr lang="en-US" b="0" i="1" smtClean="0">
                        <a:latin typeface="Cambria Math"/>
                      </a:rPr>
                      <m:t>𝑥</m:t>
                    </m:r>
                  </m:oMath>
                </a14:m>
                <a:r>
                  <a:rPr lang="en-US" dirty="0" smtClean="0"/>
                  <a:t>. The </a:t>
                </a:r>
                <a:r>
                  <a:rPr lang="en-US" dirty="0" err="1" smtClean="0"/>
                  <a:t>cdf</a:t>
                </a:r>
                <a:r>
                  <a:rPr lang="en-US" dirty="0" smtClean="0"/>
                  <a:t> is simply a convenient way of specifying the probability of all semi-infinite intervals of the real line of the form </a:t>
                </a:r>
                <a14:m>
                  <m:oMath xmlns:m="http://schemas.openxmlformats.org/officeDocument/2006/math">
                    <m:d>
                      <m:dPr>
                        <m:endChr m:val="]"/>
                        <m:ctrlPr>
                          <a:rPr lang="en-US" i="1">
                            <a:latin typeface="Cambria Math"/>
                          </a:rPr>
                        </m:ctrlPr>
                      </m:dPr>
                      <m:e>
                        <m:r>
                          <a:rPr lang="en-US" i="1">
                            <a:latin typeface="Cambria Math"/>
                          </a:rPr>
                          <m:t>−</m:t>
                        </m:r>
                        <m:r>
                          <a:rPr lang="en-US" i="1">
                            <a:latin typeface="Cambria Math"/>
                            <a:ea typeface="Cambria Math"/>
                          </a:rPr>
                          <m:t>∞, </m:t>
                        </m:r>
                        <m:r>
                          <a:rPr lang="en-US" b="0" i="1" smtClean="0">
                            <a:latin typeface="Cambria Math"/>
                            <a:ea typeface="Cambria Math"/>
                          </a:rPr>
                          <m:t>𝑏</m:t>
                        </m:r>
                      </m:e>
                    </m:d>
                  </m:oMath>
                </a14:m>
                <a:r>
                  <a:rPr lang="en-US" dirty="0" smtClean="0"/>
                  <a:t>. The events of interest when dealing with numbers are intervals of the real line, and their complements, unions, and their intersections.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704" t="-3504" r="-2519"/>
                </a:stretch>
              </a:blipFill>
            </p:spPr>
            <p:txBody>
              <a:bodyPr/>
              <a:lstStyle/>
              <a:p>
                <a:r>
                  <a:rPr lang="en-US">
                    <a:noFill/>
                  </a:rPr>
                  <a:t> </a:t>
                </a:r>
              </a:p>
            </p:txBody>
          </p:sp>
        </mc:Fallback>
      </mc:AlternateContent>
    </p:spTree>
    <p:extLst>
      <p:ext uri="{BB962C8B-B14F-4D97-AF65-F5344CB8AC3E}">
        <p14:creationId xmlns:p14="http://schemas.microsoft.com/office/powerpoint/2010/main" val="39204626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CDF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buFont typeface="+mj-lt"/>
                  <a:buAutoNum type="arabicPeriod"/>
                </a:pPr>
                <a14:m>
                  <m:oMath xmlns:m="http://schemas.openxmlformats.org/officeDocument/2006/math">
                    <m:r>
                      <a:rPr lang="en-US" b="0" i="1" smtClean="0">
                        <a:latin typeface="Cambria Math"/>
                      </a:rPr>
                      <m:t>0</m:t>
                    </m:r>
                    <m:r>
                      <a:rPr lang="en-US" b="0" i="1" smtClean="0">
                        <a:latin typeface="Cambria Math"/>
                        <a:ea typeface="Cambria Math"/>
                      </a:rPr>
                      <m:t>≤ </m:t>
                    </m:r>
                    <m:sSub>
                      <m:sSubPr>
                        <m:ctrlPr>
                          <a:rPr lang="en-US" b="0" i="1" smtClean="0">
                            <a:latin typeface="Cambria Math"/>
                            <a:ea typeface="Cambria Math"/>
                          </a:rPr>
                        </m:ctrlPr>
                      </m:sSubPr>
                      <m:e>
                        <m:r>
                          <a:rPr lang="en-US" b="0" i="1" smtClean="0">
                            <a:latin typeface="Cambria Math"/>
                            <a:ea typeface="Cambria Math"/>
                          </a:rPr>
                          <m:t>𝐹</m:t>
                        </m:r>
                      </m:e>
                      <m:sub>
                        <m:r>
                          <a:rPr lang="en-US" b="0" i="1" smtClean="0">
                            <a:latin typeface="Cambria Math"/>
                            <a:ea typeface="Cambria Math"/>
                          </a:rPr>
                          <m:t>𝑋</m:t>
                        </m:r>
                      </m:sub>
                    </m:sSub>
                    <m:d>
                      <m:dPr>
                        <m:ctrlPr>
                          <a:rPr lang="en-US" b="0" i="1" smtClean="0">
                            <a:latin typeface="Cambria Math"/>
                            <a:ea typeface="Cambria Math"/>
                          </a:rPr>
                        </m:ctrlPr>
                      </m:dPr>
                      <m:e>
                        <m:r>
                          <m:rPr>
                            <m:sty m:val="p"/>
                          </m:rPr>
                          <a:rPr lang="en-US" b="0" i="0" smtClean="0">
                            <a:latin typeface="Cambria Math"/>
                            <a:ea typeface="Cambria Math"/>
                          </a:rPr>
                          <m:t>x</m:t>
                        </m:r>
                      </m:e>
                    </m:d>
                    <m:r>
                      <a:rPr lang="en-US" b="0" i="1" smtClean="0">
                        <a:latin typeface="Cambria Math"/>
                        <a:ea typeface="Cambria Math"/>
                      </a:rPr>
                      <m:t>≤1</m:t>
                    </m:r>
                  </m:oMath>
                </a14:m>
                <a:endParaRPr lang="en-US" b="0" dirty="0" smtClean="0">
                  <a:ea typeface="Cambria Math"/>
                </a:endParaRPr>
              </a:p>
              <a:p>
                <a:pPr marL="514350" indent="-514350">
                  <a:buFont typeface="+mj-lt"/>
                  <a:buAutoNum type="arabicPeriod"/>
                </a:pPr>
                <a14:m>
                  <m:oMath xmlns:m="http://schemas.openxmlformats.org/officeDocument/2006/math">
                    <m:func>
                      <m:funcPr>
                        <m:ctrlPr>
                          <a:rPr lang="en-US" i="1" smtClean="0">
                            <a:latin typeface="Cambria Math"/>
                          </a:rPr>
                        </m:ctrlPr>
                      </m:funcPr>
                      <m:fName>
                        <m:limLow>
                          <m:limLowPr>
                            <m:ctrlPr>
                              <a:rPr lang="en-US" i="1" smtClean="0">
                                <a:latin typeface="Cambria Math"/>
                              </a:rPr>
                            </m:ctrlPr>
                          </m:limLowPr>
                          <m:e>
                            <m:r>
                              <m:rPr>
                                <m:sty m:val="p"/>
                              </m:rPr>
                              <a:rPr lang="en-US" i="0" smtClean="0">
                                <a:latin typeface="Cambria Math"/>
                              </a:rPr>
                              <m:t>lim</m:t>
                            </m:r>
                          </m:e>
                          <m:lim>
                            <m:r>
                              <a:rPr lang="en-US" b="0" i="1" smtClean="0">
                                <a:latin typeface="Cambria Math"/>
                              </a:rPr>
                              <m:t>𝑥</m:t>
                            </m:r>
                            <m:r>
                              <a:rPr lang="en-US" b="0" i="1" smtClean="0">
                                <a:latin typeface="Cambria Math"/>
                                <a:ea typeface="Cambria Math"/>
                              </a:rPr>
                              <m:t>→+∞</m:t>
                            </m:r>
                          </m:lim>
                        </m:limLow>
                      </m:fName>
                      <m:e>
                        <m:sSub>
                          <m:sSubPr>
                            <m:ctrlPr>
                              <a:rPr lang="en-US" i="1" smtClean="0">
                                <a:latin typeface="Cambria Math"/>
                              </a:rPr>
                            </m:ctrlPr>
                          </m:sSubPr>
                          <m:e>
                            <m:r>
                              <a:rPr lang="en-US" b="0" i="1" smtClean="0">
                                <a:latin typeface="Cambria Math"/>
                              </a:rPr>
                              <m:t>𝐹</m:t>
                            </m:r>
                          </m:e>
                          <m:sub>
                            <m:r>
                              <a:rPr lang="en-US" b="0" i="1" smtClean="0">
                                <a:latin typeface="Cambria Math"/>
                              </a:rPr>
                              <m:t>𝑋</m:t>
                            </m:r>
                          </m:sub>
                        </m:sSub>
                        <m:d>
                          <m:dPr>
                            <m:ctrlPr>
                              <a:rPr lang="en-US" b="0" i="1" smtClean="0">
                                <a:latin typeface="Cambria Math"/>
                              </a:rPr>
                            </m:ctrlPr>
                          </m:dPr>
                          <m:e>
                            <m:r>
                              <a:rPr lang="en-US" b="0" i="1" smtClean="0">
                                <a:latin typeface="Cambria Math"/>
                              </a:rPr>
                              <m:t>𝑥</m:t>
                            </m:r>
                          </m:e>
                        </m:d>
                        <m:r>
                          <a:rPr lang="en-US" b="0" i="1" smtClean="0">
                            <a:latin typeface="Cambria Math"/>
                          </a:rPr>
                          <m:t>=1</m:t>
                        </m:r>
                      </m:e>
                    </m:func>
                  </m:oMath>
                </a14:m>
                <a:endParaRPr lang="en-US" dirty="0" smtClean="0"/>
              </a:p>
              <a:p>
                <a:pPr marL="514350" indent="-514350">
                  <a:buFont typeface="+mj-lt"/>
                  <a:buAutoNum type="arabicPeriod"/>
                </a:pPr>
                <a14:m>
                  <m:oMath xmlns:m="http://schemas.openxmlformats.org/officeDocument/2006/math">
                    <m:func>
                      <m:funcPr>
                        <m:ctrlPr>
                          <a:rPr lang="en-US" i="1">
                            <a:latin typeface="Cambria Math"/>
                          </a:rPr>
                        </m:ctrlPr>
                      </m:funcPr>
                      <m:fName>
                        <m:limLow>
                          <m:limLowPr>
                            <m:ctrlPr>
                              <a:rPr lang="en-US" i="1">
                                <a:latin typeface="Cambria Math"/>
                              </a:rPr>
                            </m:ctrlPr>
                          </m:limLowPr>
                          <m:e>
                            <m:r>
                              <m:rPr>
                                <m:sty m:val="p"/>
                              </m:rPr>
                              <a:rPr lang="en-US">
                                <a:latin typeface="Cambria Math"/>
                              </a:rPr>
                              <m:t>lim</m:t>
                            </m:r>
                          </m:e>
                          <m:lim>
                            <m:r>
                              <a:rPr lang="en-US" i="1">
                                <a:latin typeface="Cambria Math"/>
                              </a:rPr>
                              <m:t>𝑥</m:t>
                            </m:r>
                            <m:r>
                              <a:rPr lang="en-US" i="1">
                                <a:latin typeface="Cambria Math"/>
                                <a:ea typeface="Cambria Math"/>
                              </a:rPr>
                              <m:t>→</m:t>
                            </m:r>
                            <m:r>
                              <a:rPr lang="en-US" b="0" i="1" smtClean="0">
                                <a:latin typeface="Cambria Math"/>
                                <a:ea typeface="Cambria Math"/>
                              </a:rPr>
                              <m:t>−</m:t>
                            </m:r>
                            <m:r>
                              <a:rPr lang="en-US" i="1">
                                <a:latin typeface="Cambria Math"/>
                                <a:ea typeface="Cambria Math"/>
                              </a:rPr>
                              <m:t>∞</m:t>
                            </m:r>
                          </m:lim>
                        </m:limLow>
                      </m:fName>
                      <m:e>
                        <m:sSub>
                          <m:sSubPr>
                            <m:ctrlPr>
                              <a:rPr lang="en-US" i="1">
                                <a:latin typeface="Cambria Math"/>
                              </a:rPr>
                            </m:ctrlPr>
                          </m:sSubPr>
                          <m:e>
                            <m:r>
                              <a:rPr lang="en-US" i="1">
                                <a:latin typeface="Cambria Math"/>
                              </a:rPr>
                              <m:t>𝐹</m:t>
                            </m:r>
                          </m:e>
                          <m:sub>
                            <m:r>
                              <a:rPr lang="en-US" i="1">
                                <a:latin typeface="Cambria Math"/>
                              </a:rPr>
                              <m:t>𝑋</m:t>
                            </m:r>
                          </m:sub>
                        </m:sSub>
                        <m:d>
                          <m:dPr>
                            <m:ctrlPr>
                              <a:rPr lang="en-US" i="1">
                                <a:latin typeface="Cambria Math"/>
                              </a:rPr>
                            </m:ctrlPr>
                          </m:dPr>
                          <m:e>
                            <m:r>
                              <a:rPr lang="en-US" i="1">
                                <a:latin typeface="Cambria Math"/>
                              </a:rPr>
                              <m:t>𝑥</m:t>
                            </m:r>
                          </m:e>
                        </m:d>
                        <m:r>
                          <a:rPr lang="en-US" i="1">
                            <a:latin typeface="Cambria Math"/>
                          </a:rPr>
                          <m:t>=</m:t>
                        </m:r>
                        <m:r>
                          <a:rPr lang="en-US" b="0" i="1" smtClean="0">
                            <a:latin typeface="Cambria Math"/>
                          </a:rPr>
                          <m:t>0 </m:t>
                        </m:r>
                      </m:e>
                    </m:func>
                  </m:oMath>
                </a14:m>
                <a:endParaRPr lang="en-US" dirty="0" smtClean="0"/>
              </a:p>
              <a:p>
                <a:pPr marL="514350" indent="-514350">
                  <a:buFont typeface="+mj-lt"/>
                  <a:buAutoNum type="arabicPeriod"/>
                </a:pPr>
                <a14:m>
                  <m:oMath xmlns:m="http://schemas.openxmlformats.org/officeDocument/2006/math">
                    <m:sSub>
                      <m:sSubPr>
                        <m:ctrlPr>
                          <a:rPr lang="en-US" i="1">
                            <a:latin typeface="Cambria Math"/>
                            <a:ea typeface="Cambria Math"/>
                          </a:rPr>
                        </m:ctrlPr>
                      </m:sSubPr>
                      <m:e>
                        <m:r>
                          <a:rPr lang="en-US" i="1">
                            <a:latin typeface="Cambria Math"/>
                            <a:ea typeface="Cambria Math"/>
                          </a:rPr>
                          <m:t>𝐹</m:t>
                        </m:r>
                      </m:e>
                      <m:sub>
                        <m:r>
                          <a:rPr lang="en-US" i="1">
                            <a:latin typeface="Cambria Math"/>
                            <a:ea typeface="Cambria Math"/>
                          </a:rPr>
                          <m:t>𝑋</m:t>
                        </m:r>
                      </m:sub>
                    </m:sSub>
                    <m:d>
                      <m:dPr>
                        <m:ctrlPr>
                          <a:rPr lang="en-US" i="1">
                            <a:latin typeface="Cambria Math"/>
                            <a:ea typeface="Cambria Math"/>
                          </a:rPr>
                        </m:ctrlPr>
                      </m:dPr>
                      <m:e>
                        <m:r>
                          <m:rPr>
                            <m:sty m:val="p"/>
                          </m:rPr>
                          <a:rPr lang="en-US">
                            <a:latin typeface="Cambria Math"/>
                            <a:ea typeface="Cambria Math"/>
                          </a:rPr>
                          <m:t>x</m:t>
                        </m:r>
                      </m:e>
                    </m:d>
                  </m:oMath>
                </a14:m>
                <a:r>
                  <a:rPr lang="en-US" dirty="0" smtClean="0"/>
                  <a:t> is a </a:t>
                </a:r>
                <a:r>
                  <a:rPr lang="en-US" dirty="0" err="1" smtClean="0"/>
                  <a:t>nondecreasing</a:t>
                </a:r>
                <a:r>
                  <a:rPr lang="en-US" dirty="0" smtClean="0"/>
                  <a:t> function of </a:t>
                </a:r>
                <a:r>
                  <a:rPr lang="en-US" i="1" dirty="0" smtClean="0"/>
                  <a:t>x</a:t>
                </a:r>
              </a:p>
              <a:p>
                <a:pPr marL="514350" indent="-514350">
                  <a:buFont typeface="+mj-lt"/>
                  <a:buAutoNum type="arabicPeriod"/>
                </a:pPr>
                <a14:m>
                  <m:oMath xmlns:m="http://schemas.openxmlformats.org/officeDocument/2006/math">
                    <m:sSub>
                      <m:sSubPr>
                        <m:ctrlPr>
                          <a:rPr lang="en-US" i="1">
                            <a:latin typeface="Cambria Math"/>
                            <a:ea typeface="Cambria Math"/>
                          </a:rPr>
                        </m:ctrlPr>
                      </m:sSubPr>
                      <m:e>
                        <m:r>
                          <a:rPr lang="en-US" i="1">
                            <a:latin typeface="Cambria Math"/>
                            <a:ea typeface="Cambria Math"/>
                          </a:rPr>
                          <m:t>𝐹</m:t>
                        </m:r>
                      </m:e>
                      <m:sub>
                        <m:r>
                          <a:rPr lang="en-US" i="1">
                            <a:latin typeface="Cambria Math"/>
                            <a:ea typeface="Cambria Math"/>
                          </a:rPr>
                          <m:t>𝑋</m:t>
                        </m:r>
                      </m:sub>
                    </m:sSub>
                    <m:d>
                      <m:dPr>
                        <m:ctrlPr>
                          <a:rPr lang="en-US" i="1">
                            <a:latin typeface="Cambria Math"/>
                            <a:ea typeface="Cambria Math"/>
                          </a:rPr>
                        </m:ctrlPr>
                      </m:dPr>
                      <m:e>
                        <m:r>
                          <m:rPr>
                            <m:sty m:val="p"/>
                          </m:rPr>
                          <a:rPr lang="en-US">
                            <a:latin typeface="Cambria Math"/>
                            <a:ea typeface="Cambria Math"/>
                          </a:rPr>
                          <m:t>x</m:t>
                        </m:r>
                      </m:e>
                    </m:d>
                  </m:oMath>
                </a14:m>
                <a:r>
                  <a:rPr lang="en-US" dirty="0" smtClean="0"/>
                  <a:t> is continuous from </a:t>
                </a:r>
                <a:r>
                  <a:rPr lang="en-US" smtClean="0"/>
                  <a:t>the right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150118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CDF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2133600"/>
            <a:ext cx="61531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869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7391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251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33600"/>
            <a:ext cx="53244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7389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Random variables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57400"/>
            <a:ext cx="6048375" cy="32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676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dirty="0" smtClean="0"/>
              <a:t>Types of Random variables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2133600"/>
            <a:ext cx="7086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8399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Random variables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33600"/>
            <a:ext cx="731519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8210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66913"/>
            <a:ext cx="6400800" cy="390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16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271462" y="219075"/>
            <a:ext cx="8601075" cy="641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CDF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2133600"/>
            <a:ext cx="6134100" cy="335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4471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198" y="1905000"/>
            <a:ext cx="61912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729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597" y="1676400"/>
            <a:ext cx="5972175"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8619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7391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9269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6248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3630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CDF and </a:t>
            </a:r>
            <a:r>
              <a:rPr lang="en-US" dirty="0" err="1" smtClean="0"/>
              <a:t>pdf</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2328863"/>
            <a:ext cx="6162675"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9991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a:t>
            </a:r>
            <a:r>
              <a:rPr lang="en-US" dirty="0" err="1" smtClean="0"/>
              <a:t>cdf’s</a:t>
            </a:r>
            <a:r>
              <a:rPr lang="en-US" dirty="0" smtClean="0"/>
              <a:t> and </a:t>
            </a:r>
            <a:r>
              <a:rPr lang="en-US" dirty="0" err="1" smtClean="0"/>
              <a:t>pdf’s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2960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0736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a:t>
            </a:r>
            <a:r>
              <a:rPr lang="en-US" dirty="0" err="1" smtClean="0"/>
              <a:t>cdf</a:t>
            </a:r>
            <a:r>
              <a:rPr lang="en-US" dirty="0" smtClean="0"/>
              <a:t> and </a:t>
            </a:r>
            <a:r>
              <a:rPr lang="en-US" dirty="0" err="1" smtClean="0"/>
              <a:t>pdf</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864" y="1828800"/>
            <a:ext cx="58293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513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676275"/>
            <a:ext cx="5857875"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4531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2219324"/>
            <a:ext cx="63531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59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152400" y="381000"/>
            <a:ext cx="88392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747712" y="609600"/>
            <a:ext cx="764857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628650" y="519112"/>
            <a:ext cx="7886700" cy="581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661987" y="528637"/>
            <a:ext cx="7820025" cy="580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661987" y="528637"/>
            <a:ext cx="7820025" cy="580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566737" y="519112"/>
            <a:ext cx="7858125" cy="581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614362" y="561975"/>
            <a:ext cx="7915275" cy="573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cstate="print"/>
          <a:srcRect/>
          <a:stretch>
            <a:fillRect/>
          </a:stretch>
        </p:blipFill>
        <p:spPr bwMode="auto">
          <a:xfrm>
            <a:off x="734456" y="514350"/>
            <a:ext cx="7675088" cy="582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676275" y="481012"/>
            <a:ext cx="7791450" cy="5895975"/>
          </a:xfrm>
          <a:prstGeom prst="rect">
            <a:avLst/>
          </a:prstGeom>
          <a:noFill/>
          <a:ln w="9525">
            <a:noFill/>
            <a:miter lim="800000"/>
            <a:headEnd/>
            <a:tailEnd/>
          </a:ln>
        </p:spPr>
      </p:pic>
      <p:pic>
        <p:nvPicPr>
          <p:cNvPr id="1026" name="Picture 2"/>
          <p:cNvPicPr>
            <a:picLocks noChangeAspect="1" noChangeArrowheads="1"/>
          </p:cNvPicPr>
          <p:nvPr/>
        </p:nvPicPr>
        <p:blipFill>
          <a:blip r:embed="rId2" cstate="print"/>
          <a:srcRect/>
          <a:stretch>
            <a:fillRect/>
          </a:stretch>
        </p:blipFill>
        <p:spPr bwMode="auto">
          <a:xfrm>
            <a:off x="676275" y="481013"/>
            <a:ext cx="7791450" cy="5895975"/>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random discrete variables</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704850" y="1720056"/>
            <a:ext cx="7734300" cy="428625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4.1,4.2,4.3</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TotalTime>
  <Words>663</Words>
  <Application>Microsoft Office PowerPoint</Application>
  <PresentationFormat>On-screen Show (4:3)</PresentationFormat>
  <Paragraphs>53</Paragraphs>
  <Slides>142</Slides>
  <Notes>0</Notes>
  <HiddenSlides>0</HiddenSlides>
  <MMClips>0</MMClips>
  <ScaleCrop>false</ScaleCrop>
  <HeadingPairs>
    <vt:vector size="4" baseType="variant">
      <vt:variant>
        <vt:lpstr>Theme</vt:lpstr>
      </vt:variant>
      <vt:variant>
        <vt:i4>1</vt:i4>
      </vt:variant>
      <vt:variant>
        <vt:lpstr>Slide Titles</vt:lpstr>
      </vt:variant>
      <vt:variant>
        <vt:i4>142</vt:i4>
      </vt:variant>
    </vt:vector>
  </HeadingPairs>
  <TitlesOfParts>
    <vt:vector size="143" baseType="lpstr">
      <vt:lpstr>Office Theme</vt:lpstr>
      <vt:lpstr>EEL 5543: Random Signal Principles</vt:lpstr>
      <vt:lpstr>PowerPoint Presentation</vt:lpstr>
      <vt:lpstr>Probability models and axioms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Conditioning and Bayes’ rule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Counting 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Discrete random variables, Point Mass Functions,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Bernoulli Random Variable</vt:lpstr>
      <vt:lpstr>The binomial random variable</vt:lpstr>
      <vt:lpstr>Binomial Random Variable</vt:lpstr>
      <vt:lpstr>Geometric random variable</vt:lpstr>
      <vt:lpstr>The Poisson random variable</vt:lpstr>
      <vt:lpstr>Poisson Random Variable</vt:lpstr>
      <vt:lpstr>The Poisson r.v. (cont.)</vt:lpstr>
      <vt:lpstr>The cumulative distribution function</vt:lpstr>
      <vt:lpstr>CDF (cont.)</vt:lpstr>
      <vt:lpstr>CDF (cont.)</vt:lpstr>
      <vt:lpstr>Example</vt:lpstr>
      <vt:lpstr>Example</vt:lpstr>
      <vt:lpstr>Types of Random variables</vt:lpstr>
      <vt:lpstr>Types of Random variables (cont.)</vt:lpstr>
      <vt:lpstr>Types of Random variables</vt:lpstr>
      <vt:lpstr>Example</vt:lpstr>
      <vt:lpstr>Example of CDF (cont.)</vt:lpstr>
      <vt:lpstr>Probability density function</vt:lpstr>
      <vt:lpstr>Probability density function</vt:lpstr>
      <vt:lpstr>Probability density function (cont.)</vt:lpstr>
      <vt:lpstr>Probability density function (cont.)</vt:lpstr>
      <vt:lpstr>Conditional CDF and pdf</vt:lpstr>
      <vt:lpstr>Conditional cdf’s and pdf’s</vt:lpstr>
      <vt:lpstr>Conditional cdf and pdf</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random discrete variables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EEL 5543: Random Signal Principles</dc:title>
  <dc:creator>andrian</dc:creator>
  <cp:lastModifiedBy>andrian</cp:lastModifiedBy>
  <cp:revision>70</cp:revision>
  <dcterms:created xsi:type="dcterms:W3CDTF">2009-08-24T23:36:32Z</dcterms:created>
  <dcterms:modified xsi:type="dcterms:W3CDTF">2011-09-14T20:38:11Z</dcterms:modified>
</cp:coreProperties>
</file>